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 id="2147484166" r:id="rId2"/>
    <p:sldMasterId id="2147484180" r:id="rId3"/>
    <p:sldMasterId id="2147484194" r:id="rId4"/>
    <p:sldMasterId id="2147484207" r:id="rId5"/>
    <p:sldMasterId id="2147485294" r:id="rId6"/>
    <p:sldMasterId id="2147485307" r:id="rId7"/>
  </p:sldMasterIdLst>
  <p:notesMasterIdLst>
    <p:notesMasterId r:id="rId73"/>
  </p:notesMasterIdLst>
  <p:handoutMasterIdLst>
    <p:handoutMasterId r:id="rId74"/>
  </p:handoutMasterIdLst>
  <p:sldIdLst>
    <p:sldId id="1203" r:id="rId8"/>
    <p:sldId id="1208" r:id="rId9"/>
    <p:sldId id="307" r:id="rId10"/>
    <p:sldId id="1232" r:id="rId11"/>
    <p:sldId id="1117" r:id="rId12"/>
    <p:sldId id="1210" r:id="rId13"/>
    <p:sldId id="1145" r:id="rId14"/>
    <p:sldId id="1209" r:id="rId15"/>
    <p:sldId id="1146" r:id="rId16"/>
    <p:sldId id="1147" r:id="rId17"/>
    <p:sldId id="824" r:id="rId18"/>
    <p:sldId id="1123" r:id="rId19"/>
    <p:sldId id="1233" r:id="rId20"/>
    <p:sldId id="1228" r:id="rId21"/>
    <p:sldId id="1167" r:id="rId22"/>
    <p:sldId id="1235" r:id="rId23"/>
    <p:sldId id="1229" r:id="rId24"/>
    <p:sldId id="1168" r:id="rId25"/>
    <p:sldId id="1169" r:id="rId26"/>
    <p:sldId id="1171" r:id="rId27"/>
    <p:sldId id="1124" r:id="rId28"/>
    <p:sldId id="1170" r:id="rId29"/>
    <p:sldId id="1211" r:id="rId30"/>
    <p:sldId id="1212" r:id="rId31"/>
    <p:sldId id="1213" r:id="rId32"/>
    <p:sldId id="1215" r:id="rId33"/>
    <p:sldId id="1216" r:id="rId34"/>
    <p:sldId id="1217" r:id="rId35"/>
    <p:sldId id="1095" r:id="rId36"/>
    <p:sldId id="1094" r:id="rId37"/>
    <p:sldId id="1181" r:id="rId38"/>
    <p:sldId id="1184" r:id="rId39"/>
    <p:sldId id="1185" r:id="rId40"/>
    <p:sldId id="1219" r:id="rId41"/>
    <p:sldId id="1172" r:id="rId42"/>
    <p:sldId id="1173" r:id="rId43"/>
    <p:sldId id="1174" r:id="rId44"/>
    <p:sldId id="1141" r:id="rId45"/>
    <p:sldId id="1221" r:id="rId46"/>
    <p:sldId id="1196" r:id="rId47"/>
    <p:sldId id="1142" r:id="rId48"/>
    <p:sldId id="1190" r:id="rId49"/>
    <p:sldId id="1236" r:id="rId50"/>
    <p:sldId id="1189" r:id="rId51"/>
    <p:sldId id="1143" r:id="rId52"/>
    <p:sldId id="1115" r:id="rId53"/>
    <p:sldId id="1224" r:id="rId54"/>
    <p:sldId id="1191" r:id="rId55"/>
    <p:sldId id="1138" r:id="rId56"/>
    <p:sldId id="1161" r:id="rId57"/>
    <p:sldId id="1139" r:id="rId58"/>
    <p:sldId id="1140" r:id="rId59"/>
    <p:sldId id="1192" r:id="rId60"/>
    <p:sldId id="1223" r:id="rId61"/>
    <p:sldId id="1121" r:id="rId62"/>
    <p:sldId id="1120" r:id="rId63"/>
    <p:sldId id="1199" r:id="rId64"/>
    <p:sldId id="1238" r:id="rId65"/>
    <p:sldId id="1202" r:id="rId66"/>
    <p:sldId id="299" r:id="rId67"/>
    <p:sldId id="315" r:id="rId68"/>
    <p:sldId id="318" r:id="rId69"/>
    <p:sldId id="319" r:id="rId70"/>
    <p:sldId id="1201" r:id="rId71"/>
    <p:sldId id="1237" r:id="rId72"/>
  </p:sldIdLst>
  <p:sldSz cx="9144000" cy="6858000" type="letter"/>
  <p:notesSz cx="6797675" cy="9926638"/>
  <p:kinsoku lang="ja-JP" invalStChars="、。，．・：；？！゛゜ヽヾゝゞ々ー’”）〕］｝〉》」』】°‰′″℃￠％ぁぃぅぇぉっゃゅょゎァィゥェォッャュョヮヵヶ!%),.:;?]}｡｣､･ｧｨｩｪｫｬｭｮｯｰﾞﾟ" invalEndChars="‘“（〔［｛〈《「『【￥＄$([\{｢￡"/>
  <p:defaultTextStyle>
    <a:defPPr>
      <a:defRPr lang="nl-NL"/>
    </a:defPPr>
    <a:lvl1pPr algn="l" rtl="0" eaLnBrk="0" fontAlgn="base" hangingPunct="0">
      <a:spcBef>
        <a:spcPct val="0"/>
      </a:spcBef>
      <a:spcAft>
        <a:spcPct val="0"/>
      </a:spcAft>
      <a:defRPr sz="2400" b="1" kern="1200">
        <a:solidFill>
          <a:schemeClr val="bg1"/>
        </a:solidFill>
        <a:latin typeface="Tahom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bg1"/>
        </a:solidFill>
        <a:latin typeface="Tahom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bg1"/>
        </a:solidFill>
        <a:latin typeface="Tahom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bg1"/>
        </a:solidFill>
        <a:latin typeface="Tahom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bg1"/>
        </a:solidFill>
        <a:latin typeface="Tahoma" panose="020B0604030504040204" pitchFamily="34" charset="0"/>
        <a:ea typeface="+mn-ea"/>
        <a:cs typeface="Arial" panose="020B0604020202020204" pitchFamily="34" charset="0"/>
      </a:defRPr>
    </a:lvl5pPr>
    <a:lvl6pPr marL="2286000" algn="l" defTabSz="914400" rtl="0" eaLnBrk="1" latinLnBrk="0" hangingPunct="1">
      <a:defRPr sz="2400" b="1" kern="1200">
        <a:solidFill>
          <a:schemeClr val="bg1"/>
        </a:solidFill>
        <a:latin typeface="Tahoma" panose="020B0604030504040204" pitchFamily="34" charset="0"/>
        <a:ea typeface="+mn-ea"/>
        <a:cs typeface="Arial" panose="020B0604020202020204" pitchFamily="34" charset="0"/>
      </a:defRPr>
    </a:lvl6pPr>
    <a:lvl7pPr marL="2743200" algn="l" defTabSz="914400" rtl="0" eaLnBrk="1" latinLnBrk="0" hangingPunct="1">
      <a:defRPr sz="2400" b="1" kern="1200">
        <a:solidFill>
          <a:schemeClr val="bg1"/>
        </a:solidFill>
        <a:latin typeface="Tahoma" panose="020B0604030504040204" pitchFamily="34" charset="0"/>
        <a:ea typeface="+mn-ea"/>
        <a:cs typeface="Arial" panose="020B0604020202020204" pitchFamily="34" charset="0"/>
      </a:defRPr>
    </a:lvl7pPr>
    <a:lvl8pPr marL="3200400" algn="l" defTabSz="914400" rtl="0" eaLnBrk="1" latinLnBrk="0" hangingPunct="1">
      <a:defRPr sz="2400" b="1" kern="1200">
        <a:solidFill>
          <a:schemeClr val="bg1"/>
        </a:solidFill>
        <a:latin typeface="Tahoma" panose="020B0604030504040204" pitchFamily="34" charset="0"/>
        <a:ea typeface="+mn-ea"/>
        <a:cs typeface="Arial" panose="020B0604020202020204" pitchFamily="34" charset="0"/>
      </a:defRPr>
    </a:lvl8pPr>
    <a:lvl9pPr marL="3657600" algn="l" defTabSz="914400" rtl="0" eaLnBrk="1" latinLnBrk="0" hangingPunct="1">
      <a:defRPr sz="2400" b="1" kern="1200">
        <a:solidFill>
          <a:schemeClr val="bg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ECFF"/>
    <a:srgbClr val="CC0000"/>
    <a:srgbClr val="000000"/>
    <a:srgbClr val="A3C4FF"/>
    <a:srgbClr val="66CCFF"/>
    <a:srgbClr val="FFFFFF"/>
    <a:srgbClr val="6699FF"/>
    <a:srgbClr val="7DB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615" autoAdjust="0"/>
    <p:restoredTop sz="86447" autoAdjust="0"/>
  </p:normalViewPr>
  <p:slideViewPr>
    <p:cSldViewPr>
      <p:cViewPr>
        <p:scale>
          <a:sx n="75" d="100"/>
          <a:sy n="75" d="100"/>
        </p:scale>
        <p:origin x="2154" y="510"/>
      </p:cViewPr>
      <p:guideLst>
        <p:guide orient="horz" pos="2160"/>
        <p:guide pos="2880"/>
      </p:guideLst>
    </p:cSldViewPr>
  </p:slideViewPr>
  <p:outlineViewPr>
    <p:cViewPr>
      <p:scale>
        <a:sx n="33" d="100"/>
        <a:sy n="33" d="100"/>
      </p:scale>
      <p:origin x="258" y="18156"/>
    </p:cViewPr>
    <p:sldLst>
      <p:sld r:id="rId1" collapse="1"/>
      <p:sld r:id="rId2" collapse="1"/>
      <p:sld r:id="rId3" collapse="1"/>
    </p:sldLst>
  </p:outlineViewPr>
  <p:notesTextViewPr>
    <p:cViewPr>
      <p:scale>
        <a:sx n="100" d="100"/>
        <a:sy n="100" d="100"/>
      </p:scale>
      <p:origin x="0" y="0"/>
    </p:cViewPr>
  </p:notesTextViewPr>
  <p:sorterViewPr>
    <p:cViewPr varScale="1">
      <p:scale>
        <a:sx n="1" d="1"/>
        <a:sy n="1" d="1"/>
      </p:scale>
      <p:origin x="0" y="-10362"/>
    </p:cViewPr>
  </p:sorterViewPr>
  <p:notesViewPr>
    <p:cSldViewPr>
      <p:cViewPr varScale="1">
        <p:scale>
          <a:sx n="49" d="100"/>
          <a:sy n="49" d="100"/>
        </p:scale>
        <p:origin x="-2922" y="-90"/>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_rels/viewProps.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slide" Target="slides/slide15.xml"/><Relationship Id="rId1"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5196B89-4C06-4461-A7A8-ACB6CDFAB0ED}"/>
              </a:ext>
            </a:extLst>
          </p:cNvPr>
          <p:cNvSpPr>
            <a:spLocks noGrp="1" noChangeArrowheads="1"/>
          </p:cNvSpPr>
          <p:nvPr>
            <p:ph type="body" sz="quarter" idx="3"/>
          </p:nvPr>
        </p:nvSpPr>
        <p:spPr bwMode="auto">
          <a:xfrm>
            <a:off x="906463" y="4718050"/>
            <a:ext cx="4984750" cy="4179888"/>
          </a:xfrm>
          <a:prstGeom prst="rect">
            <a:avLst/>
          </a:prstGeom>
          <a:noFill/>
          <a:ln w="12700">
            <a:noFill/>
            <a:miter lim="800000"/>
            <a:headEnd/>
            <a:tailEnd/>
          </a:ln>
          <a:effectLst/>
        </p:spPr>
        <p:txBody>
          <a:bodyPr vert="horz" wrap="square" lIns="88514" tIns="43481" rIns="88514" bIns="43481" numCol="1" anchor="t" anchorCtr="0" compatLnSpc="1">
            <a:prstTxWarp prst="textNoShape">
              <a:avLst/>
            </a:prstTxWarp>
          </a:bodyPr>
          <a:lstStyle/>
          <a:p>
            <a:pPr lvl="0"/>
            <a:r>
              <a:rPr lang="nl-NL" noProof="0"/>
              <a:t>Klik als u het opmaakprofiel van het notitiemodel wilt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71683" name="Rectangle 3">
            <a:extLst>
              <a:ext uri="{FF2B5EF4-FFF2-40B4-BE49-F238E27FC236}">
                <a16:creationId xmlns:a16="http://schemas.microsoft.com/office/drawing/2014/main" id="{A129B62E-2253-48D6-85EB-E75AC50EDC23}"/>
              </a:ext>
            </a:extLst>
          </p:cNvPr>
          <p:cNvSpPr>
            <a:spLocks noGrp="1" noRot="1" noChangeAspect="1" noChangeArrowheads="1" noTextEdit="1"/>
          </p:cNvSpPr>
          <p:nvPr>
            <p:ph type="sldImg" idx="2"/>
          </p:nvPr>
        </p:nvSpPr>
        <p:spPr bwMode="auto">
          <a:xfrm>
            <a:off x="1073150" y="862013"/>
            <a:ext cx="4648200" cy="34861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4">
            <a:extLst>
              <a:ext uri="{FF2B5EF4-FFF2-40B4-BE49-F238E27FC236}">
                <a16:creationId xmlns:a16="http://schemas.microsoft.com/office/drawing/2014/main" id="{05EEBAED-F2AD-4241-8FB6-A48A3EA8D8F6}"/>
              </a:ext>
            </a:extLst>
          </p:cNvPr>
          <p:cNvSpPr>
            <a:spLocks noChangeArrowheads="1"/>
          </p:cNvSpPr>
          <p:nvPr/>
        </p:nvSpPr>
        <p:spPr bwMode="auto">
          <a:xfrm>
            <a:off x="6330950" y="9521825"/>
            <a:ext cx="3968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514" tIns="43481" rIns="88514" bIns="43481" anchor="ctr">
            <a:spAutoFit/>
          </a:bodyPr>
          <a:lstStyle>
            <a:lvl1pPr defTabSz="895350" eaLnBrk="0" hangingPunct="0">
              <a:defRPr sz="2400" b="1">
                <a:solidFill>
                  <a:schemeClr val="bg1"/>
                </a:solidFill>
                <a:latin typeface="Tahoma" panose="020B0604030504040204" pitchFamily="34" charset="0"/>
                <a:cs typeface="Arial" panose="020B0604020202020204" pitchFamily="34" charset="0"/>
              </a:defRPr>
            </a:lvl1pPr>
            <a:lvl2pPr marL="742950" indent="-285750" defTabSz="895350" eaLnBrk="0" hangingPunct="0">
              <a:defRPr sz="2400" b="1">
                <a:solidFill>
                  <a:schemeClr val="bg1"/>
                </a:solidFill>
                <a:latin typeface="Tahoma" panose="020B0604030504040204" pitchFamily="34" charset="0"/>
                <a:cs typeface="Arial" panose="020B0604020202020204" pitchFamily="34" charset="0"/>
              </a:defRPr>
            </a:lvl2pPr>
            <a:lvl3pPr marL="1143000" indent="-228600" defTabSz="895350" eaLnBrk="0" hangingPunct="0">
              <a:defRPr sz="2400" b="1">
                <a:solidFill>
                  <a:schemeClr val="bg1"/>
                </a:solidFill>
                <a:latin typeface="Tahoma" panose="020B0604030504040204" pitchFamily="34" charset="0"/>
                <a:cs typeface="Arial" panose="020B0604020202020204" pitchFamily="34" charset="0"/>
              </a:defRPr>
            </a:lvl3pPr>
            <a:lvl4pPr marL="1600200" indent="-228600" defTabSz="895350" eaLnBrk="0" hangingPunct="0">
              <a:defRPr sz="2400" b="1">
                <a:solidFill>
                  <a:schemeClr val="bg1"/>
                </a:solidFill>
                <a:latin typeface="Tahoma" panose="020B0604030504040204" pitchFamily="34" charset="0"/>
                <a:cs typeface="Arial" panose="020B0604020202020204" pitchFamily="34" charset="0"/>
              </a:defRPr>
            </a:lvl4pPr>
            <a:lvl5pPr marL="2057400" indent="-228600" defTabSz="895350" eaLnBrk="0" hangingPunct="0">
              <a:defRPr sz="2400" b="1">
                <a:solidFill>
                  <a:schemeClr val="bg1"/>
                </a:solidFill>
                <a:latin typeface="Tahoma" panose="020B0604030504040204" pitchFamily="34" charset="0"/>
                <a:cs typeface="Arial" panose="020B0604020202020204" pitchFamily="34" charset="0"/>
              </a:defRPr>
            </a:lvl5pPr>
            <a:lvl6pPr marL="2514600" indent="-228600" defTabSz="89535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defTabSz="89535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defTabSz="89535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defTabSz="89535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algn="r">
              <a:defRPr/>
            </a:pPr>
            <a:fld id="{97231463-998F-434B-83F3-BF2C197F265C}" type="slidenum">
              <a:rPr lang="nl-NL" altLang="nl-NL" sz="1400" b="0" smtClean="0">
                <a:solidFill>
                  <a:schemeClr val="tx1"/>
                </a:solidFill>
                <a:latin typeface="Arial" panose="020B0604020202020204" pitchFamily="34" charset="0"/>
              </a:rPr>
              <a:pPr algn="r">
                <a:defRPr/>
              </a:pPr>
              <a:t>‹#›</a:t>
            </a:fld>
            <a:endParaRPr lang="nl-NL" altLang="nl-NL" sz="1400" b="0">
              <a:solidFill>
                <a:schemeClr val="tx1"/>
              </a:solidFill>
              <a:latin typeface="Arial" panose="020B0604020202020204" pitchFamily="34" charset="0"/>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aseline="0" noProof="0" dirty="0"/>
          </a:p>
          <a:p>
            <a:r>
              <a:rPr lang="nl-NL" sz="1200" kern="1200" dirty="0">
                <a:solidFill>
                  <a:schemeClr val="tx1"/>
                </a:solidFill>
                <a:latin typeface="+mn-lt"/>
                <a:ea typeface="+mn-ea"/>
                <a:cs typeface="+mn-cs"/>
              </a:rPr>
              <a:t>De kritieke problemen in de management van artrose is het gebrek aan inzicht in de diversiteit van het ziekteproces en de moeilijke diagnose.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Klinische studies </a:t>
            </a:r>
            <a:r>
              <a:rPr lang="en-US" sz="1200" kern="1200" dirty="0" err="1">
                <a:solidFill>
                  <a:schemeClr val="tx1"/>
                </a:solidFill>
                <a:latin typeface="+mn-lt"/>
                <a:ea typeface="+mn-ea"/>
                <a:cs typeface="+mn-cs"/>
              </a:rPr>
              <a:t>includeren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een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heterogene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populatie</a:t>
            </a:r>
            <a:r>
              <a:rPr lang="en-US" sz="1200" kern="1200" dirty="0">
                <a:solidFill>
                  <a:schemeClr val="tx1"/>
                </a:solidFill>
                <a:latin typeface="+mn-lt"/>
                <a:ea typeface="+mn-ea"/>
                <a:cs typeface="+mn-cs"/>
              </a:rPr>
              <a:t> van</a:t>
            </a:r>
            <a:r>
              <a:rPr lang="en-US" sz="1200" kern="1200" baseline="0" dirty="0">
                <a:solidFill>
                  <a:schemeClr val="tx1"/>
                </a:solidFill>
                <a:latin typeface="+mn-lt"/>
                <a:ea typeface="+mn-ea"/>
                <a:cs typeface="+mn-cs"/>
              </a:rPr>
              <a:t> artrose </a:t>
            </a:r>
            <a:r>
              <a:rPr lang="en-US" sz="1200" kern="1200" baseline="0" dirty="0" err="1">
                <a:solidFill>
                  <a:schemeClr val="tx1"/>
                </a:solidFill>
                <a:latin typeface="+mn-lt"/>
                <a:ea typeface="+mn-ea"/>
                <a:cs typeface="+mn-cs"/>
              </a:rPr>
              <a:t>patienten</a:t>
            </a:r>
            <a:r>
              <a:rPr lang="en-US" sz="1200" kern="1200" baseline="0" dirty="0">
                <a:solidFill>
                  <a:schemeClr val="tx1"/>
                </a:solidFill>
                <a:latin typeface="+mn-lt"/>
                <a:ea typeface="+mn-ea"/>
                <a:cs typeface="+mn-cs"/>
              </a:rPr>
              <a:t>. Mismatch </a:t>
            </a:r>
            <a:r>
              <a:rPr lang="en-US" sz="1200" kern="1200" baseline="0" dirty="0" err="1">
                <a:solidFill>
                  <a:schemeClr val="tx1"/>
                </a:solidFill>
                <a:latin typeface="+mn-lt"/>
                <a:ea typeface="+mn-ea"/>
                <a:cs typeface="+mn-cs"/>
              </a:rPr>
              <a:t>tussen</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behandeling</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en</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behoefte</a:t>
            </a:r>
            <a:r>
              <a:rPr lang="en-US" sz="1200" kern="1200" baseline="0" dirty="0">
                <a:solidFill>
                  <a:schemeClr val="tx1"/>
                </a:solidFill>
                <a:latin typeface="+mn-lt"/>
                <a:ea typeface="+mn-ea"/>
                <a:cs typeface="+mn-cs"/>
              </a:rPr>
              <a:t> patient. </a:t>
            </a:r>
            <a:r>
              <a:rPr lang="en-US" sz="1200" kern="1200" baseline="0" dirty="0" err="1">
                <a:solidFill>
                  <a:schemeClr val="tx1"/>
                </a:solidFill>
                <a:latin typeface="+mn-lt"/>
                <a:ea typeface="+mn-ea"/>
                <a:cs typeface="+mn-cs"/>
              </a:rPr>
              <a:t>Effectiviteit</a:t>
            </a:r>
            <a:r>
              <a:rPr lang="en-US" sz="1200" kern="1200" baseline="0" dirty="0">
                <a:solidFill>
                  <a:schemeClr val="tx1"/>
                </a:solidFill>
                <a:latin typeface="+mn-lt"/>
                <a:ea typeface="+mn-ea"/>
                <a:cs typeface="+mn-cs"/>
              </a:rPr>
              <a:t> van </a:t>
            </a:r>
            <a:r>
              <a:rPr lang="en-US" sz="1200" kern="1200" baseline="0" dirty="0" err="1">
                <a:solidFill>
                  <a:schemeClr val="tx1"/>
                </a:solidFill>
                <a:latin typeface="+mn-lt"/>
                <a:ea typeface="+mn-ea"/>
                <a:cs typeface="+mn-cs"/>
              </a:rPr>
              <a:t>klinische</a:t>
            </a:r>
            <a:r>
              <a:rPr lang="en-US" sz="1200" kern="1200" baseline="0" dirty="0">
                <a:solidFill>
                  <a:schemeClr val="tx1"/>
                </a:solidFill>
                <a:latin typeface="+mn-lt"/>
                <a:ea typeface="+mn-ea"/>
                <a:cs typeface="+mn-cs"/>
              </a:rPr>
              <a:t> studies </a:t>
            </a:r>
            <a:r>
              <a:rPr lang="en-US" sz="1200" kern="1200" baseline="0" dirty="0" err="1">
                <a:solidFill>
                  <a:schemeClr val="tx1"/>
                </a:solidFill>
                <a:latin typeface="+mn-lt"/>
                <a:ea typeface="+mn-ea"/>
                <a:cs typeface="+mn-cs"/>
              </a:rPr>
              <a:t>laag</a:t>
            </a:r>
            <a:r>
              <a:rPr lang="en-US" sz="1200" kern="1200" baseline="0" dirty="0">
                <a:solidFill>
                  <a:schemeClr val="tx1"/>
                </a:solidFill>
                <a:latin typeface="+mn-lt"/>
                <a:ea typeface="+mn-ea"/>
                <a:cs typeface="+mn-cs"/>
              </a:rPr>
              <a:t>. </a:t>
            </a:r>
            <a:r>
              <a:rPr lang="nl-NL" baseline="0" dirty="0"/>
              <a:t>Ik ben er van overtuigd dat de reden waarom effectieve therapie voor artrose  ver is achter gebleven bij de enorme </a:t>
            </a:r>
            <a:r>
              <a:rPr lang="nl-NL" baseline="0"/>
              <a:t>behoefte aan </a:t>
            </a:r>
            <a:r>
              <a:rPr lang="nl-NL" baseline="0" dirty="0"/>
              <a:t>een werkend medicijn.</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3E10066-9677-4230-AA1B-FD10AEA5B0BA}" type="slidenum">
              <a:rPr lang="nl-NL" smtClean="0"/>
              <a:pPr/>
              <a:t>3</a:t>
            </a:fld>
            <a:endParaRPr lang="nl-NL"/>
          </a:p>
        </p:txBody>
      </p:sp>
    </p:spTree>
    <p:extLst>
      <p:ext uri="{BB962C8B-B14F-4D97-AF65-F5344CB8AC3E}">
        <p14:creationId xmlns:p14="http://schemas.microsoft.com/office/powerpoint/2010/main" val="301704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appeared that the cartilage</a:t>
            </a:r>
            <a:r>
              <a:rPr lang="en-US" baseline="0" dirty="0"/>
              <a:t> of DIO2 risk allele carriers itself was more prone to OA development</a:t>
            </a:r>
            <a:endParaRPr lang="nl-NL"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24</a:t>
            </a:fld>
            <a:endParaRPr lang="en-GB" sz="1200">
              <a:latin typeface="Times" charset="0"/>
            </a:endParaRPr>
          </a:p>
        </p:txBody>
      </p:sp>
    </p:spTree>
    <p:extLst>
      <p:ext uri="{BB962C8B-B14F-4D97-AF65-F5344CB8AC3E}">
        <p14:creationId xmlns:p14="http://schemas.microsoft.com/office/powerpoint/2010/main" val="1638061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In</a:t>
            </a:r>
            <a:r>
              <a:rPr lang="en-US" baseline="0" dirty="0"/>
              <a:t> this respect it should be noted that </a:t>
            </a:r>
            <a:r>
              <a:rPr lang="en-US" dirty="0"/>
              <a:t>articular chondrocytes escaped this maturational</a:t>
            </a:r>
            <a:r>
              <a:rPr lang="en-US" baseline="0" dirty="0"/>
              <a:t> process to populate as single cell the articular cartilage. Where this highly specialized cell does not proliferate and remains in a maturational arrested state throughout life.</a:t>
            </a:r>
            <a:r>
              <a:rPr lang="en-US" sz="1400" kern="1200" dirty="0">
                <a:solidFill>
                  <a:schemeClr val="bg2"/>
                </a:solidFill>
                <a:latin typeface="Arial" charset="0"/>
                <a:ea typeface="ＭＳ Ｐゴシック" charset="0"/>
                <a:cs typeface="+mn-cs"/>
              </a:rPr>
              <a:t> , active silencing of endochondral ossification signaling</a:t>
            </a:r>
          </a:p>
          <a:p>
            <a:endParaRPr lang="en-US" baseline="0" dirty="0"/>
          </a:p>
          <a:p>
            <a:endParaRPr lang="nl-NL"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25</a:t>
            </a:fld>
            <a:endParaRPr lang="en-GB" sz="1200">
              <a:latin typeface="Times" charset="0"/>
            </a:endParaRPr>
          </a:p>
        </p:txBody>
      </p:sp>
    </p:spTree>
    <p:extLst>
      <p:ext uri="{BB962C8B-B14F-4D97-AF65-F5344CB8AC3E}">
        <p14:creationId xmlns:p14="http://schemas.microsoft.com/office/powerpoint/2010/main" val="2974321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jdelijke aanduiding voor dia-afbeelding 1"/>
          <p:cNvSpPr>
            <a:spLocks noGrp="1" noRot="1" noChangeAspect="1" noTextEdit="1"/>
          </p:cNvSpPr>
          <p:nvPr>
            <p:ph type="sldImg"/>
          </p:nvPr>
        </p:nvSpPr>
        <p:spPr>
          <a:ln/>
        </p:spPr>
      </p:sp>
      <p:sp>
        <p:nvSpPr>
          <p:cNvPr id="91139"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dirty="0"/>
              <a:t>If we think about possible late life effects</a:t>
            </a:r>
            <a:r>
              <a:rPr lang="en-US" altLang="en-US" baseline="0" dirty="0"/>
              <a:t> of thyroid </a:t>
            </a:r>
            <a:r>
              <a:rPr lang="en-US" altLang="en-US" baseline="0" dirty="0" err="1"/>
              <a:t>signalling</a:t>
            </a:r>
            <a:r>
              <a:rPr lang="en-US" altLang="en-US" baseline="0" dirty="0"/>
              <a:t> </a:t>
            </a:r>
            <a:r>
              <a:rPr lang="en-US" altLang="en-US" dirty="0"/>
              <a:t>similarities between </a:t>
            </a:r>
            <a:r>
              <a:rPr lang="en-US" altLang="en-US" dirty="0" err="1"/>
              <a:t>growthplate</a:t>
            </a:r>
            <a:r>
              <a:rPr lang="en-US" altLang="en-US" dirty="0"/>
              <a:t> chondrocytes and osteoarthritic chondrocytes are studied. </a:t>
            </a:r>
          </a:p>
        </p:txBody>
      </p:sp>
      <p:sp>
        <p:nvSpPr>
          <p:cNvPr id="91140" name="Tijdelijke aanduiding voor dianummer 3"/>
          <p:cNvSpPr>
            <a:spLocks noGrp="1"/>
          </p:cNvSpPr>
          <p:nvPr>
            <p:ph type="sldNum" sz="quarter" idx="4294967295"/>
          </p:nvPr>
        </p:nvSpPr>
        <p:spPr bwMode="auto">
          <a:xfrm>
            <a:off x="3849689" y="9428164"/>
            <a:ext cx="29464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eaLnBrk="1" hangingPunct="1"/>
            <a:fld id="{D5053ECC-B28C-417E-8E85-62F493B52EEF}" type="slidenum">
              <a:rPr lang="en-GB" altLang="en-US">
                <a:solidFill>
                  <a:prstClr val="white"/>
                </a:solidFill>
              </a:rPr>
              <a:pPr eaLnBrk="1" hangingPunct="1"/>
              <a:t>26</a:t>
            </a:fld>
            <a:endParaRPr lang="en-GB" altLang="en-US">
              <a:solidFill>
                <a:prstClr val="white"/>
              </a:solidFill>
            </a:endParaRPr>
          </a:p>
        </p:txBody>
      </p:sp>
    </p:spTree>
    <p:extLst>
      <p:ext uri="{BB962C8B-B14F-4D97-AF65-F5344CB8AC3E}">
        <p14:creationId xmlns:p14="http://schemas.microsoft.com/office/powerpoint/2010/main" val="375661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have any reason to believe that these processes</a:t>
            </a:r>
            <a:r>
              <a:rPr lang="en-US" baseline="0" dirty="0"/>
              <a:t> occur in OA </a:t>
            </a:r>
            <a:endParaRPr lang="nl-NL"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27</a:t>
            </a:fld>
            <a:endParaRPr lang="en-GB" sz="1200">
              <a:latin typeface="Times" charset="0"/>
            </a:endParaRPr>
          </a:p>
        </p:txBody>
      </p:sp>
    </p:spTree>
    <p:extLst>
      <p:ext uri="{BB962C8B-B14F-4D97-AF65-F5344CB8AC3E}">
        <p14:creationId xmlns:p14="http://schemas.microsoft.com/office/powerpoint/2010/main" val="1913864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92BE362E-78BA-324A-8038-5482DADFDF7D}" type="slidenum">
              <a:rPr lang="en-GB" smtClean="0"/>
              <a:pPr/>
              <a:t>28</a:t>
            </a:fld>
            <a:endParaRPr lang="en-GB" sz="1200">
              <a:latin typeface="Times" charset="0"/>
            </a:endParaRPr>
          </a:p>
        </p:txBody>
      </p:sp>
    </p:spTree>
    <p:extLst>
      <p:ext uri="{BB962C8B-B14F-4D97-AF65-F5344CB8AC3E}">
        <p14:creationId xmlns:p14="http://schemas.microsoft.com/office/powerpoint/2010/main" val="537367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7C057C4B-3E9F-4A67-A171-3058F5FB7F9D}"/>
              </a:ext>
            </a:extLst>
          </p:cNvPr>
          <p:cNvSpPr>
            <a:spLocks noGrp="1" noRot="1" noChangeAspect="1" noChangeArrowheads="1" noTextEdit="1"/>
          </p:cNvSpPr>
          <p:nvPr>
            <p:ph type="sldImg"/>
          </p:nvPr>
        </p:nvSpPr>
        <p:spPr>
          <a:ln/>
        </p:spPr>
      </p:sp>
      <p:sp>
        <p:nvSpPr>
          <p:cNvPr id="101379" name="Notes Placeholder 2">
            <a:extLst>
              <a:ext uri="{FF2B5EF4-FFF2-40B4-BE49-F238E27FC236}">
                <a16:creationId xmlns:a16="http://schemas.microsoft.com/office/drawing/2014/main" id="{5A4289CC-81CD-46C1-BE0C-6FA8FEFC99A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nl-NL" altLang="nl-NL">
              <a:latin typeface="Arial" panose="020B0604020202020204" pitchFamily="34" charset="0"/>
            </a:endParaRPr>
          </a:p>
        </p:txBody>
      </p:sp>
      <p:sp>
        <p:nvSpPr>
          <p:cNvPr id="101380" name="Slide Number Placeholder 3">
            <a:extLst>
              <a:ext uri="{FF2B5EF4-FFF2-40B4-BE49-F238E27FC236}">
                <a16:creationId xmlns:a16="http://schemas.microsoft.com/office/drawing/2014/main" id="{02B383AB-83FF-4F3F-A538-C2E259FF8F60}"/>
              </a:ext>
            </a:extLst>
          </p:cNvPr>
          <p:cNvSpPr>
            <a:spLocks noGrp="1"/>
          </p:cNvSpPr>
          <p:nvPr>
            <p:ph type="sldNum" sz="quarter" idx="4294967295"/>
          </p:nvPr>
        </p:nvSpPr>
        <p:spPr bwMode="auto">
          <a:xfrm>
            <a:off x="3849688" y="9428163"/>
            <a:ext cx="29464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25D1F25-441F-4D39-9B33-5721685A277C}" type="slidenum">
              <a:rPr lang="en-GB" altLang="nl-NL" sz="2400">
                <a:solidFill>
                  <a:schemeClr val="bg1"/>
                </a:solidFill>
                <a:latin typeface="Tahoma" panose="020B0604030504040204" pitchFamily="34" charset="0"/>
              </a:rPr>
              <a:pPr eaLnBrk="1" hangingPunct="1">
                <a:spcBef>
                  <a:spcPct val="0"/>
                </a:spcBef>
              </a:pPr>
              <a:t>29</a:t>
            </a:fld>
            <a:endParaRPr lang="en-GB" altLang="nl-NL">
              <a:solidFill>
                <a:schemeClr val="bg1"/>
              </a:solidFill>
              <a:latin typeface="Times"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64A70C99-9AEA-4D03-B942-4D96560B70DC}"/>
              </a:ext>
            </a:extLst>
          </p:cNvPr>
          <p:cNvSpPr>
            <a:spLocks noGrp="1" noRot="1" noChangeAspect="1" noChangeArrowheads="1" noTextEdit="1"/>
          </p:cNvSpPr>
          <p:nvPr>
            <p:ph type="sldImg"/>
          </p:nvPr>
        </p:nvSpPr>
        <p:spPr>
          <a:ln/>
        </p:spPr>
      </p:sp>
      <p:sp>
        <p:nvSpPr>
          <p:cNvPr id="93187" name="Notes Placeholder 2">
            <a:extLst>
              <a:ext uri="{FF2B5EF4-FFF2-40B4-BE49-F238E27FC236}">
                <a16:creationId xmlns:a16="http://schemas.microsoft.com/office/drawing/2014/main" id="{AA6BFBF0-9BE9-4647-9E63-9226D57EA6C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nl-NL" altLang="nl-NL">
              <a:latin typeface="Arial" panose="020B0604020202020204" pitchFamily="34" charset="0"/>
            </a:endParaRPr>
          </a:p>
        </p:txBody>
      </p:sp>
      <p:sp>
        <p:nvSpPr>
          <p:cNvPr id="93188" name="Slide Number Placeholder 3">
            <a:extLst>
              <a:ext uri="{FF2B5EF4-FFF2-40B4-BE49-F238E27FC236}">
                <a16:creationId xmlns:a16="http://schemas.microsoft.com/office/drawing/2014/main" id="{E7FC3646-23EB-4187-BE26-708DB2CA0FB9}"/>
              </a:ext>
            </a:extLst>
          </p:cNvPr>
          <p:cNvSpPr>
            <a:spLocks noGrp="1"/>
          </p:cNvSpPr>
          <p:nvPr>
            <p:ph type="sldNum" sz="quarter" idx="4294967295"/>
          </p:nvPr>
        </p:nvSpPr>
        <p:spPr bwMode="auto">
          <a:xfrm>
            <a:off x="3849688" y="9428163"/>
            <a:ext cx="29464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9D30543-33AC-4CE0-A679-4685C4DA3483}" type="slidenum">
              <a:rPr lang="en-GB" altLang="nl-NL" sz="2400">
                <a:solidFill>
                  <a:schemeClr val="bg1"/>
                </a:solidFill>
                <a:latin typeface="Tahoma" panose="020B0604030504040204" pitchFamily="34" charset="0"/>
              </a:rPr>
              <a:pPr eaLnBrk="1" hangingPunct="1">
                <a:spcBef>
                  <a:spcPct val="0"/>
                </a:spcBef>
              </a:pPr>
              <a:t>30</a:t>
            </a:fld>
            <a:endParaRPr lang="en-GB" altLang="nl-NL">
              <a:solidFill>
                <a:schemeClr val="bg1"/>
              </a:solidFill>
              <a:latin typeface="Times"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F25515C3-4477-4AC4-B872-6E192E30E94F}"/>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2034284-4FE8-4024-9BA9-35C703FBD2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Tx/>
              <a:buChar char="•"/>
            </a:pPr>
            <a:r>
              <a:rPr lang="en-US" altLang="en-US">
                <a:latin typeface="Arial" panose="020B0604020202020204" pitchFamily="34" charset="0"/>
              </a:rPr>
              <a:t>DIO2 as OA susceptibility gene in genome wide linkage</a:t>
            </a:r>
          </a:p>
          <a:p>
            <a:pPr>
              <a:buFontTx/>
              <a:buChar char="•"/>
            </a:pPr>
            <a:r>
              <a:rPr lang="en-US" altLang="en-US">
                <a:latin typeface="Arial" panose="020B0604020202020204" pitchFamily="34" charset="0"/>
              </a:rPr>
              <a:t>AI observed marked by rs225014</a:t>
            </a:r>
          </a:p>
          <a:p>
            <a:pPr>
              <a:buFontTx/>
              <a:buChar char="•"/>
            </a:pPr>
            <a:r>
              <a:rPr lang="en-US" altLang="en-US">
                <a:latin typeface="Arial" panose="020B0604020202020204" pitchFamily="34" charset="0"/>
              </a:rPr>
              <a:t>Upregulation of DIO2 protein in OA affected chondrocytes (brown spots)</a:t>
            </a:r>
          </a:p>
          <a:p>
            <a:pPr>
              <a:buFontTx/>
              <a:buChar char="•"/>
            </a:pPr>
            <a:r>
              <a:rPr lang="en-US" altLang="en-US">
                <a:latin typeface="Arial" panose="020B0604020202020204" pitchFamily="34" charset="0"/>
              </a:rPr>
              <a:t> Whereas others have shown that locally induced DIO2 expression leads to OA in rats</a:t>
            </a:r>
          </a:p>
          <a:p>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D4BFC9D1-EB68-4997-8883-533079A617C3}"/>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D5E6F6E-AF4A-4CC7-B7AF-04A2F004A73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Tx/>
              <a:buChar char="•"/>
            </a:pPr>
            <a:r>
              <a:rPr lang="en-US" altLang="en-US">
                <a:latin typeface="Arial" panose="020B0604020202020204" pitchFamily="34" charset="0"/>
              </a:rPr>
              <a:t>DIO2 as OA susceptibility gene in genome wide linkage</a:t>
            </a:r>
          </a:p>
          <a:p>
            <a:pPr>
              <a:buFontTx/>
              <a:buChar char="•"/>
            </a:pPr>
            <a:r>
              <a:rPr lang="en-US" altLang="en-US">
                <a:latin typeface="Arial" panose="020B0604020202020204" pitchFamily="34" charset="0"/>
              </a:rPr>
              <a:t>AI observed marked by rs225014</a:t>
            </a:r>
          </a:p>
          <a:p>
            <a:pPr>
              <a:buFontTx/>
              <a:buChar char="•"/>
            </a:pPr>
            <a:r>
              <a:rPr lang="en-US" altLang="en-US">
                <a:latin typeface="Arial" panose="020B0604020202020204" pitchFamily="34" charset="0"/>
              </a:rPr>
              <a:t>Upregulation of DIO2 protein in OA affected chondrocytes (brown spots)</a:t>
            </a:r>
          </a:p>
          <a:p>
            <a:pPr>
              <a:buFontTx/>
              <a:buChar char="•"/>
            </a:pPr>
            <a:r>
              <a:rPr lang="en-US" altLang="en-US">
                <a:latin typeface="Arial" panose="020B0604020202020204" pitchFamily="34" charset="0"/>
              </a:rPr>
              <a:t> Whereas others have shown that locally induced DIO2 expression leads to OA in rats</a:t>
            </a:r>
          </a:p>
          <a:p>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2C5CDB9F-F9BF-42BA-937A-DA80A0146421}"/>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F3B46B91-67CD-4DF1-8975-29C5A367DFA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nl-NL">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OA</a:t>
            </a:r>
            <a:r>
              <a:rPr lang="en-US" baseline="0" dirty="0"/>
              <a:t> research line at the department of Molecular Epidemiology consists of 2 integrated </a:t>
            </a:r>
            <a:r>
              <a:rPr lang="en-US" baseline="0" dirty="0" err="1"/>
              <a:t>pilars</a:t>
            </a:r>
            <a:r>
              <a:rPr lang="en-US" baseline="0" dirty="0"/>
              <a:t>. One starting from bench to bed side where bottom up approaches via genetic epidemiology and functional genomics novel druggable targets are being recognized and, on the other hand, where we via studies of molecular profiles in cartilage and bone we try to get a more fundamental understanding of the pathophysiology particularly of diverse OA subtypes and development of tools/biomarkers to </a:t>
            </a:r>
            <a:r>
              <a:rPr lang="en-US" baseline="0" dirty="0" err="1"/>
              <a:t>stratifiy</a:t>
            </a:r>
            <a:r>
              <a:rPr lang="en-US" baseline="0" dirty="0"/>
              <a:t> patients according to there disease process.</a:t>
            </a:r>
            <a:endParaRPr lang="nl-NL" dirty="0"/>
          </a:p>
          <a:p>
            <a:endParaRPr lang="nl-NL"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5</a:t>
            </a:fld>
            <a:endParaRPr lang="en-GB" sz="1200">
              <a:latin typeface="Times" charset="0"/>
            </a:endParaRPr>
          </a:p>
        </p:txBody>
      </p:sp>
    </p:spTree>
    <p:extLst>
      <p:ext uri="{BB962C8B-B14F-4D97-AF65-F5344CB8AC3E}">
        <p14:creationId xmlns:p14="http://schemas.microsoft.com/office/powerpoint/2010/main" val="3171789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8059AAE7-6890-440B-96C2-EA8169EE3022}"/>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C5130957-776C-49A0-A414-909CFAB8C74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nl-NL">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id="{A649D591-2C4C-47A8-B408-5A1F1193BCBB}"/>
              </a:ext>
            </a:extLst>
          </p:cNvPr>
          <p:cNvSpPr>
            <a:spLocks noGrp="1" noRot="1" noChangeAspect="1" noChangeArrowheads="1" noTextEdit="1"/>
          </p:cNvSpPr>
          <p:nvPr>
            <p:ph type="sldImg"/>
          </p:nvPr>
        </p:nvSpPr>
        <p:spPr>
          <a:ln/>
        </p:spPr>
      </p:sp>
      <p:sp>
        <p:nvSpPr>
          <p:cNvPr id="119811" name="Notes Placeholder 2">
            <a:extLst>
              <a:ext uri="{FF2B5EF4-FFF2-40B4-BE49-F238E27FC236}">
                <a16:creationId xmlns:a16="http://schemas.microsoft.com/office/drawing/2014/main" id="{048354CE-4C4E-4AF6-AFE1-99AB45895065}"/>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nl-NL" altLang="nl-NL">
              <a:latin typeface="Arial" panose="020B0604020202020204" pitchFamily="34" charset="0"/>
            </a:endParaRPr>
          </a:p>
        </p:txBody>
      </p:sp>
      <p:sp>
        <p:nvSpPr>
          <p:cNvPr id="119812" name="Slide Number Placeholder 3">
            <a:extLst>
              <a:ext uri="{FF2B5EF4-FFF2-40B4-BE49-F238E27FC236}">
                <a16:creationId xmlns:a16="http://schemas.microsoft.com/office/drawing/2014/main" id="{B5CEB977-8BFD-4DE2-AE73-0E1BB8AF2BDC}"/>
              </a:ext>
            </a:extLst>
          </p:cNvPr>
          <p:cNvSpPr>
            <a:spLocks noGrp="1"/>
          </p:cNvSpPr>
          <p:nvPr>
            <p:ph type="sldNum" sz="quarter" idx="4294967295"/>
          </p:nvPr>
        </p:nvSpPr>
        <p:spPr bwMode="auto">
          <a:xfrm>
            <a:off x="3849688" y="9428163"/>
            <a:ext cx="29464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6229EF8-47B1-402E-8504-C25D2A01E059}" type="slidenum">
              <a:rPr lang="en-GB" altLang="nl-NL" sz="2400">
                <a:solidFill>
                  <a:schemeClr val="bg1"/>
                </a:solidFill>
                <a:latin typeface="Tahoma" panose="020B0604030504040204" pitchFamily="34" charset="0"/>
              </a:rPr>
              <a:pPr eaLnBrk="1" hangingPunct="1">
                <a:spcBef>
                  <a:spcPct val="0"/>
                </a:spcBef>
              </a:pPr>
              <a:t>46</a:t>
            </a:fld>
            <a:endParaRPr lang="en-GB" altLang="nl-NL">
              <a:solidFill>
                <a:schemeClr val="bg1"/>
              </a:solidFill>
              <a:latin typeface="Times"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2D97A288-C9E0-48BD-A8D6-D3CE6B1987AB}"/>
              </a:ext>
            </a:extLst>
          </p:cNvPr>
          <p:cNvSpPr>
            <a:spLocks noGrp="1" noRot="1" noChangeAspect="1" noChangeArrowheads="1" noTextEdit="1"/>
          </p:cNvSpPr>
          <p:nvPr>
            <p:ph type="sldImg"/>
          </p:nvPr>
        </p:nvSpPr>
        <p:spPr>
          <a:xfrm>
            <a:off x="917575" y="744538"/>
            <a:ext cx="4964113" cy="3722687"/>
          </a:xfrm>
          <a:ln/>
        </p:spPr>
      </p:sp>
      <p:sp>
        <p:nvSpPr>
          <p:cNvPr id="130051" name="Rectangle 3">
            <a:extLst>
              <a:ext uri="{FF2B5EF4-FFF2-40B4-BE49-F238E27FC236}">
                <a16:creationId xmlns:a16="http://schemas.microsoft.com/office/drawing/2014/main" id="{C5B665C1-B628-457C-AC32-B72F9E6AEC16}"/>
              </a:ext>
            </a:extLst>
          </p:cNvPr>
          <p:cNvSpPr>
            <a:spLocks noGrp="1" noChangeArrowheads="1"/>
          </p:cNvSpPr>
          <p:nvPr>
            <p:ph type="body" idx="1"/>
          </p:nvPr>
        </p:nvSpPr>
        <p:spPr>
          <a:xfrm>
            <a:off x="681038" y="4714875"/>
            <a:ext cx="5435600" cy="44672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174" tIns="46087" rIns="92174" bIns="46087"/>
          <a:lstStyle/>
          <a:p>
            <a:r>
              <a:rPr lang="en-US" altLang="nl-NL">
                <a:latin typeface="Arial" panose="020B0604020202020204" pitchFamily="34" charset="0"/>
              </a:rPr>
              <a:t>Next we translated this finding into an animal model, where we used the design of running induced mechanical stress in which mice, Dio2 KO and Control, are exposed to a 3 week forced running regime to induce cartilage damage.</a:t>
            </a:r>
          </a:p>
          <a:p>
            <a:endParaRPr lang="en-US" altLang="nl-NL">
              <a:latin typeface="Arial" panose="020B0604020202020204" pitchFamily="34" charset="0"/>
            </a:endParaRPr>
          </a:p>
          <a:p>
            <a:r>
              <a:rPr lang="en-US" altLang="nl-NL">
                <a:latin typeface="Arial" panose="020B0604020202020204" pitchFamily="34" charset="0"/>
              </a:rPr>
              <a:t>What we found was that DIO2-deficient are protected against cartilage damage in a model of exercise induced OA.</a:t>
            </a:r>
          </a:p>
          <a:p>
            <a:endParaRPr lang="en-US" altLang="nl-NL">
              <a:latin typeface="Arial" panose="020B0604020202020204" pitchFamily="34" charset="0"/>
            </a:endParaRPr>
          </a:p>
          <a:p>
            <a:endParaRPr lang="en-US" altLang="nl-NL">
              <a:latin typeface="Arial" panose="020B0604020202020204" pitchFamily="34" charset="0"/>
            </a:endParaRPr>
          </a:p>
          <a:p>
            <a:endParaRPr lang="en-US" altLang="nl-NL">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a:extLst>
              <a:ext uri="{FF2B5EF4-FFF2-40B4-BE49-F238E27FC236}">
                <a16:creationId xmlns:a16="http://schemas.microsoft.com/office/drawing/2014/main" id="{974457CB-7582-46B5-A2C3-4C981E2EB926}"/>
              </a:ext>
            </a:extLst>
          </p:cNvPr>
          <p:cNvSpPr>
            <a:spLocks noGrp="1" noRot="1" noChangeAspect="1" noChangeArrowheads="1" noTextEdit="1"/>
          </p:cNvSpPr>
          <p:nvPr>
            <p:ph type="sldImg"/>
          </p:nvPr>
        </p:nvSpPr>
        <p:spPr>
          <a:ln/>
        </p:spPr>
      </p:sp>
      <p:sp>
        <p:nvSpPr>
          <p:cNvPr id="132099" name="Notes Placeholder 2">
            <a:extLst>
              <a:ext uri="{FF2B5EF4-FFF2-40B4-BE49-F238E27FC236}">
                <a16:creationId xmlns:a16="http://schemas.microsoft.com/office/drawing/2014/main" id="{8296C583-03B0-4D6C-9A37-91927C62D94D}"/>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nl-NL" altLang="nl-NL">
              <a:latin typeface="Arial" panose="020B0604020202020204" pitchFamily="34" charset="0"/>
            </a:endParaRPr>
          </a:p>
        </p:txBody>
      </p:sp>
      <p:sp>
        <p:nvSpPr>
          <p:cNvPr id="132100" name="Slide Number Placeholder 3">
            <a:extLst>
              <a:ext uri="{FF2B5EF4-FFF2-40B4-BE49-F238E27FC236}">
                <a16:creationId xmlns:a16="http://schemas.microsoft.com/office/drawing/2014/main" id="{C0021F76-C0F6-41FF-9AD0-1F43F8E92155}"/>
              </a:ext>
            </a:extLst>
          </p:cNvPr>
          <p:cNvSpPr>
            <a:spLocks noGrp="1"/>
          </p:cNvSpPr>
          <p:nvPr>
            <p:ph type="sldNum" sz="quarter" idx="4294967295"/>
          </p:nvPr>
        </p:nvSpPr>
        <p:spPr bwMode="auto">
          <a:xfrm>
            <a:off x="3849688" y="9428163"/>
            <a:ext cx="29464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8867E6E6-67C2-4CA2-8EBA-E545EA508FD4}" type="slidenum">
              <a:rPr lang="en-GB" altLang="nl-NL" sz="2400">
                <a:solidFill>
                  <a:srgbClr val="000000"/>
                </a:solidFill>
                <a:latin typeface="Tahoma" panose="020B0604030504040204" pitchFamily="34" charset="0"/>
              </a:rPr>
              <a:pPr eaLnBrk="1" hangingPunct="1">
                <a:spcBef>
                  <a:spcPct val="0"/>
                </a:spcBef>
              </a:pPr>
              <a:t>56</a:t>
            </a:fld>
            <a:endParaRPr lang="en-GB" altLang="nl-NL" sz="2400">
              <a:solidFill>
                <a:srgbClr val="000000"/>
              </a:solidFill>
              <a:latin typeface="Tahoma" panose="020B060403050404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a:extLst>
              <a:ext uri="{FF2B5EF4-FFF2-40B4-BE49-F238E27FC236}">
                <a16:creationId xmlns:a16="http://schemas.microsoft.com/office/drawing/2014/main" id="{03845C6F-28F2-4FEB-BBE4-CCD5D741A596}"/>
              </a:ext>
            </a:extLst>
          </p:cNvPr>
          <p:cNvSpPr>
            <a:spLocks noGrp="1" noRot="1" noChangeAspect="1" noChangeArrowheads="1" noTextEdit="1"/>
          </p:cNvSpPr>
          <p:nvPr>
            <p:ph type="sldImg"/>
          </p:nvPr>
        </p:nvSpPr>
        <p:spPr>
          <a:ln/>
        </p:spPr>
      </p:sp>
      <p:sp>
        <p:nvSpPr>
          <p:cNvPr id="134147" name="Notes Placeholder 2">
            <a:extLst>
              <a:ext uri="{FF2B5EF4-FFF2-40B4-BE49-F238E27FC236}">
                <a16:creationId xmlns:a16="http://schemas.microsoft.com/office/drawing/2014/main" id="{AC8DF039-DDC0-4ADD-854B-AF171A684BD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nl-NL">
              <a:latin typeface="Arial" panose="020B0604020202020204" pitchFamily="34" charset="0"/>
            </a:endParaRPr>
          </a:p>
          <a:p>
            <a:r>
              <a:rPr lang="en-US" altLang="nl-NL">
                <a:latin typeface="Arial" panose="020B0604020202020204" pitchFamily="34" charset="0"/>
              </a:rPr>
              <a:t>For a number of OA susceptibility genes evidence is reported for disrupted regulation of expression due to altered DNA methylation, or in other words: epigenetic changes may underlie OA susceptibility. </a:t>
            </a:r>
          </a:p>
          <a:p>
            <a:endParaRPr lang="en-US" altLang="nl-NL">
              <a:latin typeface="Arial" panose="020B0604020202020204" pitchFamily="34" charset="0"/>
            </a:endParaRPr>
          </a:p>
          <a:p>
            <a:endParaRPr lang="en-US" altLang="nl-NL">
              <a:latin typeface="Arial" panose="020B0604020202020204" pitchFamily="34" charset="0"/>
            </a:endParaRPr>
          </a:p>
          <a:p>
            <a:r>
              <a:rPr lang="en-US" altLang="nl-NL">
                <a:latin typeface="Arial" panose="020B0604020202020204" pitchFamily="34" charset="0"/>
                <a:sym typeface="Wingdings" panose="05000000000000000000" pitchFamily="2" charset="2"/>
              </a:rPr>
              <a:t> To study genome wide DNA methylation we made use of the RAAK study </a:t>
            </a:r>
            <a:endParaRPr lang="en-US" altLang="nl-NL">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9D0CC394-CFFE-44C4-A5D3-0C60D513DE80}"/>
              </a:ext>
            </a:extLst>
          </p:cNvPr>
          <p:cNvSpPr>
            <a:spLocks noGrp="1" noRot="1" noChangeAspect="1" noChangeArrowheads="1" noTextEdit="1"/>
          </p:cNvSpPr>
          <p:nvPr>
            <p:ph type="sldImg"/>
          </p:nvPr>
        </p:nvSpPr>
        <p:spPr>
          <a:ln/>
        </p:spPr>
      </p:sp>
      <p:sp>
        <p:nvSpPr>
          <p:cNvPr id="137219" name="Notes Placeholder 2">
            <a:extLst>
              <a:ext uri="{FF2B5EF4-FFF2-40B4-BE49-F238E27FC236}">
                <a16:creationId xmlns:a16="http://schemas.microsoft.com/office/drawing/2014/main" id="{705A8238-B6BD-4E53-9F75-F16B60B70D56}"/>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37220" name="Slide Number Placeholder 3">
            <a:extLst>
              <a:ext uri="{FF2B5EF4-FFF2-40B4-BE49-F238E27FC236}">
                <a16:creationId xmlns:a16="http://schemas.microsoft.com/office/drawing/2014/main" id="{28ADC265-6B93-48B8-AD17-59B9F48F48AB}"/>
              </a:ext>
            </a:extLst>
          </p:cNvPr>
          <p:cNvSpPr>
            <a:spLocks noGrp="1"/>
          </p:cNvSpPr>
          <p:nvPr>
            <p:ph type="sldNum" sz="quarter" idx="4294967295"/>
          </p:nvPr>
        </p:nvSpPr>
        <p:spPr bwMode="auto">
          <a:xfrm>
            <a:off x="3849688" y="9428163"/>
            <a:ext cx="29464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5770994-91F0-441C-BD2F-3574FA64B347}" type="slidenum">
              <a:rPr lang="en-GB" altLang="en-US" sz="2400">
                <a:solidFill>
                  <a:srgbClr val="FFFFFF"/>
                </a:solidFill>
                <a:latin typeface="Tahoma" panose="020B0604030504040204" pitchFamily="34" charset="0"/>
              </a:rPr>
              <a:pPr eaLnBrk="1" hangingPunct="1">
                <a:spcBef>
                  <a:spcPct val="0"/>
                </a:spcBef>
              </a:pPr>
              <a:t>59</a:t>
            </a:fld>
            <a:endParaRPr lang="en-GB" altLang="en-US">
              <a:solidFill>
                <a:srgbClr val="FFFFFF"/>
              </a:solidFill>
              <a:latin typeface="Times"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60</a:t>
            </a:fld>
            <a:endParaRPr lang="en-GB" sz="1200">
              <a:latin typeface="Times" charset="0"/>
            </a:endParaRPr>
          </a:p>
        </p:txBody>
      </p:sp>
    </p:spTree>
    <p:extLst>
      <p:ext uri="{BB962C8B-B14F-4D97-AF65-F5344CB8AC3E}">
        <p14:creationId xmlns:p14="http://schemas.microsoft.com/office/powerpoint/2010/main" val="3071087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62</a:t>
            </a:fld>
            <a:endParaRPr lang="en-GB" sz="1200">
              <a:latin typeface="Times" charset="0"/>
            </a:endParaRPr>
          </a:p>
        </p:txBody>
      </p:sp>
    </p:spTree>
    <p:extLst>
      <p:ext uri="{BB962C8B-B14F-4D97-AF65-F5344CB8AC3E}">
        <p14:creationId xmlns:p14="http://schemas.microsoft.com/office/powerpoint/2010/main" val="2546837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5FF14FC1-BF51-4930-859D-1BABE62B014E}"/>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739DB508-73CE-4A15-9B7C-1E3366CFB78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41120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1" name="Rectangle 2"/>
          <p:cNvSpPr>
            <a:spLocks noGrp="1" noRot="1" noChangeAspect="1" noChangeArrowheads="1" noTextEdit="1"/>
          </p:cNvSpPr>
          <p:nvPr>
            <p:ph type="sldImg"/>
          </p:nvPr>
        </p:nvSpPr>
        <p:spPr>
          <a:ln/>
        </p:spPr>
      </p:sp>
      <p:sp>
        <p:nvSpPr>
          <p:cNvPr id="107008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52579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BACA204B-B609-4469-B95C-5D4C6743342B}"/>
              </a:ext>
            </a:extLst>
          </p:cNvPr>
          <p:cNvSpPr>
            <a:spLocks noChangeArrowheads="1" noTextEdit="1"/>
          </p:cNvSpPr>
          <p:nvPr>
            <p:ph type="sldImg"/>
          </p:nvPr>
        </p:nvSpPr>
        <p:spPr>
          <a:ln/>
        </p:spPr>
      </p:sp>
      <p:sp>
        <p:nvSpPr>
          <p:cNvPr id="171011" name="Rectangle 3">
            <a:extLst>
              <a:ext uri="{FF2B5EF4-FFF2-40B4-BE49-F238E27FC236}">
                <a16:creationId xmlns:a16="http://schemas.microsoft.com/office/drawing/2014/main" id="{B915D03D-1B75-4D9E-80B5-67337E794F0D}"/>
              </a:ext>
            </a:extLst>
          </p:cNvPr>
          <p:cNvSpPr>
            <a:spLocks noGrp="1" noChangeArrowheads="1"/>
          </p:cNvSpPr>
          <p:nvPr>
            <p:ph type="body" idx="1"/>
          </p:nvPr>
        </p:nvSpPr>
        <p:spPr>
          <a:noFill/>
        </p:spPr>
        <p:txBody>
          <a:bodyPr/>
          <a:lstStyle/>
          <a:p>
            <a:endParaRPr lang="en-GB" alt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49666E70-FD67-4D5E-B285-C285D5957AD0}"/>
              </a:ext>
            </a:extLst>
          </p:cNvPr>
          <p:cNvSpPr>
            <a:spLocks noGrp="1" noRot="1" noChangeAspect="1" noChangeArrowheads="1" noTextEdit="1"/>
          </p:cNvSpPr>
          <p:nvPr>
            <p:ph type="sldImg"/>
          </p:nvPr>
        </p:nvSpPr>
        <p:spPr>
          <a:ln/>
        </p:spPr>
      </p:sp>
      <p:sp>
        <p:nvSpPr>
          <p:cNvPr id="80899" name="Notes Placeholder 2">
            <a:extLst>
              <a:ext uri="{FF2B5EF4-FFF2-40B4-BE49-F238E27FC236}">
                <a16:creationId xmlns:a16="http://schemas.microsoft.com/office/drawing/2014/main" id="{0CDC498F-E2E0-41A4-A2FE-FC905AE46D5A}"/>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GB" altLang="nl-NL">
              <a:latin typeface="Arial" panose="020B0604020202020204" pitchFamily="34" charset="0"/>
            </a:endParaRPr>
          </a:p>
        </p:txBody>
      </p:sp>
      <p:sp>
        <p:nvSpPr>
          <p:cNvPr id="80900" name="Slide Number Placeholder 3">
            <a:extLst>
              <a:ext uri="{FF2B5EF4-FFF2-40B4-BE49-F238E27FC236}">
                <a16:creationId xmlns:a16="http://schemas.microsoft.com/office/drawing/2014/main" id="{4600BA8B-75C1-43E9-9CDD-61DEB7B2957F}"/>
              </a:ext>
            </a:extLst>
          </p:cNvPr>
          <p:cNvSpPr>
            <a:spLocks noGrp="1"/>
          </p:cNvSpPr>
          <p:nvPr>
            <p:ph type="sldNum" sz="quarter" idx="4294967295"/>
          </p:nvPr>
        </p:nvSpPr>
        <p:spPr bwMode="auto">
          <a:xfrm>
            <a:off x="3849688" y="9428163"/>
            <a:ext cx="29464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B4E1B22D-BDD1-4A12-9D95-0321AE2826F8}" type="slidenum">
              <a:rPr lang="en-GB" altLang="nl-NL" sz="2400">
                <a:solidFill>
                  <a:schemeClr val="bg1"/>
                </a:solidFill>
                <a:latin typeface="Tahoma" panose="020B0604030504040204" pitchFamily="34" charset="0"/>
              </a:rPr>
              <a:pPr eaLnBrk="1" hangingPunct="1">
                <a:spcBef>
                  <a:spcPct val="0"/>
                </a:spcBef>
              </a:pPr>
              <a:t>12</a:t>
            </a:fld>
            <a:endParaRPr lang="en-GB" altLang="nl-NL">
              <a:solidFill>
                <a:schemeClr val="bg1"/>
              </a:solidFill>
              <a:latin typeface="Times"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509C21B6-2561-418B-8095-B580D36A4C14}"/>
              </a:ext>
            </a:extLst>
          </p:cNvPr>
          <p:cNvSpPr>
            <a:spLocks noGrp="1" noRot="1" noChangeAspect="1" noChangeArrowheads="1" noTextEdit="1"/>
          </p:cNvSpPr>
          <p:nvPr>
            <p:ph type="sldImg"/>
          </p:nvPr>
        </p:nvSpPr>
        <p:spPr>
          <a:ln/>
        </p:spPr>
      </p:sp>
      <p:sp>
        <p:nvSpPr>
          <p:cNvPr id="84995" name="Notes Placeholder 2">
            <a:extLst>
              <a:ext uri="{FF2B5EF4-FFF2-40B4-BE49-F238E27FC236}">
                <a16:creationId xmlns:a16="http://schemas.microsoft.com/office/drawing/2014/main" id="{2AAE8A38-69FD-4478-8C14-064F87ABD624}"/>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GB" altLang="nl-NL">
              <a:latin typeface="Arial" panose="020B0604020202020204" pitchFamily="34" charset="0"/>
            </a:endParaRPr>
          </a:p>
        </p:txBody>
      </p:sp>
      <p:sp>
        <p:nvSpPr>
          <p:cNvPr id="84996" name="Slide Number Placeholder 3">
            <a:extLst>
              <a:ext uri="{FF2B5EF4-FFF2-40B4-BE49-F238E27FC236}">
                <a16:creationId xmlns:a16="http://schemas.microsoft.com/office/drawing/2014/main" id="{E2C94EB2-3E4D-418E-931A-1E8DD720B3F6}"/>
              </a:ext>
            </a:extLst>
          </p:cNvPr>
          <p:cNvSpPr>
            <a:spLocks noGrp="1"/>
          </p:cNvSpPr>
          <p:nvPr>
            <p:ph type="sldNum" sz="quarter" idx="4294967295"/>
          </p:nvPr>
        </p:nvSpPr>
        <p:spPr bwMode="auto">
          <a:xfrm>
            <a:off x="3849688" y="9428163"/>
            <a:ext cx="29464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71D7A212-D8BB-4E84-B9B1-6BC13F036326}" type="slidenum">
              <a:rPr lang="en-GB" altLang="nl-NL" sz="2400">
                <a:solidFill>
                  <a:schemeClr val="bg1"/>
                </a:solidFill>
                <a:latin typeface="Tahoma" panose="020B0604030504040204" pitchFamily="34" charset="0"/>
              </a:rPr>
              <a:pPr eaLnBrk="1" hangingPunct="1">
                <a:spcBef>
                  <a:spcPct val="0"/>
                </a:spcBef>
              </a:pPr>
              <a:t>19</a:t>
            </a:fld>
            <a:endParaRPr lang="en-GB" altLang="nl-NL">
              <a:solidFill>
                <a:schemeClr val="bg1"/>
              </a:solidFill>
              <a:latin typeface="Times"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3A5BAB63-ED95-42A2-A0A4-A015CE93A64E}"/>
              </a:ext>
            </a:extLst>
          </p:cNvPr>
          <p:cNvSpPr>
            <a:spLocks noGrp="1" noRot="1" noChangeAspect="1" noChangeArrowheads="1" noTextEdit="1"/>
          </p:cNvSpPr>
          <p:nvPr>
            <p:ph type="sldImg"/>
          </p:nvPr>
        </p:nvSpPr>
        <p:spPr>
          <a:ln/>
        </p:spPr>
      </p:sp>
      <p:sp>
        <p:nvSpPr>
          <p:cNvPr id="87043" name="Notes Placeholder 2">
            <a:extLst>
              <a:ext uri="{FF2B5EF4-FFF2-40B4-BE49-F238E27FC236}">
                <a16:creationId xmlns:a16="http://schemas.microsoft.com/office/drawing/2014/main" id="{9ABCAE18-DC6B-4280-AAD7-7CDB91ECB60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nl-NL">
                <a:latin typeface="Arial" panose="020B0604020202020204" pitchFamily="34" charset="0"/>
              </a:rPr>
              <a:t>In the growth plate, elongation of long bones is assured via the developmental process of endochondral ossification. In this process intracellular T3 signals the terminal maturation of growth plate chondrocytes characterized by cartilage mineralization and breakdown to allow the transition to bone. </a:t>
            </a:r>
            <a:endParaRPr lang="nl-NL" altLang="nl-NL">
              <a:latin typeface="Arial" panose="020B0604020202020204" pitchFamily="34" charset="0"/>
            </a:endParaRPr>
          </a:p>
        </p:txBody>
      </p:sp>
      <p:sp>
        <p:nvSpPr>
          <p:cNvPr id="87044" name="Slide Number Placeholder 3">
            <a:extLst>
              <a:ext uri="{FF2B5EF4-FFF2-40B4-BE49-F238E27FC236}">
                <a16:creationId xmlns:a16="http://schemas.microsoft.com/office/drawing/2014/main" id="{1565086C-5D5E-4F4A-B601-A7D553F9975D}"/>
              </a:ext>
            </a:extLst>
          </p:cNvPr>
          <p:cNvSpPr>
            <a:spLocks noGrp="1"/>
          </p:cNvSpPr>
          <p:nvPr>
            <p:ph type="sldNum" sz="quarter" idx="4294967295"/>
          </p:nvPr>
        </p:nvSpPr>
        <p:spPr bwMode="auto">
          <a:xfrm>
            <a:off x="3849688" y="9428163"/>
            <a:ext cx="29464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E0713BE-3421-4A80-BED2-E51765DB9EB0}" type="slidenum">
              <a:rPr lang="en-GB" altLang="nl-NL" sz="2400">
                <a:solidFill>
                  <a:schemeClr val="bg1"/>
                </a:solidFill>
                <a:latin typeface="Tahoma" panose="020B0604030504040204" pitchFamily="34" charset="0"/>
              </a:rPr>
              <a:pPr eaLnBrk="1" hangingPunct="1">
                <a:spcBef>
                  <a:spcPct val="0"/>
                </a:spcBef>
              </a:pPr>
              <a:t>20</a:t>
            </a:fld>
            <a:endParaRPr lang="en-GB" altLang="nl-NL">
              <a:solidFill>
                <a:schemeClr val="bg1"/>
              </a:solidFill>
              <a:latin typeface="Times"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7108C40A-D910-453E-81D5-10A07B0AB68D}"/>
              </a:ext>
            </a:extLst>
          </p:cNvPr>
          <p:cNvSpPr>
            <a:spLocks noGrp="1" noRot="1" noChangeAspect="1" noChangeArrowheads="1" noTextEdit="1"/>
          </p:cNvSpPr>
          <p:nvPr>
            <p:ph type="sldImg"/>
          </p:nvPr>
        </p:nvSpPr>
        <p:spPr>
          <a:ln/>
        </p:spPr>
      </p:sp>
      <p:sp>
        <p:nvSpPr>
          <p:cNvPr id="89091" name="Notes Placeholder 2">
            <a:extLst>
              <a:ext uri="{FF2B5EF4-FFF2-40B4-BE49-F238E27FC236}">
                <a16:creationId xmlns:a16="http://schemas.microsoft.com/office/drawing/2014/main" id="{4EB612BA-7A5C-4459-A55A-C4B7BB1F508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nl-NL">
                <a:latin typeface="Arial" panose="020B0604020202020204" pitchFamily="34" charset="0"/>
              </a:rPr>
              <a:t>More recently, however,  large genome wide meta analyses of osteoarthritis have provided compelling genome wide significant genes additionally involved in orchestrating intracellular thyroid signalling</a:t>
            </a:r>
            <a:r>
              <a:rPr lang="nl-NL" altLang="nl-NL">
                <a:latin typeface="Arial" panose="020B0604020202020204" pitchFamily="34" charset="0"/>
              </a:rPr>
              <a:t>. Indicating that intracellular thyroid signaling may be a common underlying OA pathway.</a:t>
            </a:r>
          </a:p>
        </p:txBody>
      </p:sp>
      <p:sp>
        <p:nvSpPr>
          <p:cNvPr id="89092" name="Slide Number Placeholder 3">
            <a:extLst>
              <a:ext uri="{FF2B5EF4-FFF2-40B4-BE49-F238E27FC236}">
                <a16:creationId xmlns:a16="http://schemas.microsoft.com/office/drawing/2014/main" id="{D8B73B09-FFFF-4255-BB0C-E1F5AA841999}"/>
              </a:ext>
            </a:extLst>
          </p:cNvPr>
          <p:cNvSpPr>
            <a:spLocks noGrp="1"/>
          </p:cNvSpPr>
          <p:nvPr>
            <p:ph type="sldNum" sz="quarter" idx="4294967295"/>
          </p:nvPr>
        </p:nvSpPr>
        <p:spPr bwMode="auto">
          <a:xfrm>
            <a:off x="3849688" y="9428163"/>
            <a:ext cx="29464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D857937-22B0-48FA-88CA-4CC040943B65}" type="slidenum">
              <a:rPr lang="en-GB" altLang="nl-NL" sz="2400">
                <a:solidFill>
                  <a:schemeClr val="bg1"/>
                </a:solidFill>
                <a:latin typeface="Tahoma" panose="020B0604030504040204" pitchFamily="34" charset="0"/>
              </a:rPr>
              <a:pPr eaLnBrk="1" hangingPunct="1">
                <a:spcBef>
                  <a:spcPct val="0"/>
                </a:spcBef>
              </a:pPr>
              <a:t>21</a:t>
            </a:fld>
            <a:endParaRPr lang="en-GB" altLang="nl-NL">
              <a:solidFill>
                <a:schemeClr val="bg1"/>
              </a:solidFill>
              <a:latin typeface="Times"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E7A29B2A-7FD6-4D6F-8E3A-D64DACFFAD32}"/>
              </a:ext>
            </a:extLst>
          </p:cNvPr>
          <p:cNvSpPr>
            <a:spLocks noGrp="1" noRot="1" noChangeAspect="1" noChangeArrowheads="1" noTextEdit="1"/>
          </p:cNvSpPr>
          <p:nvPr>
            <p:ph type="sldImg"/>
          </p:nvPr>
        </p:nvSpPr>
        <p:spPr>
          <a:ln/>
        </p:spPr>
      </p:sp>
      <p:sp>
        <p:nvSpPr>
          <p:cNvPr id="91139" name="Notes Placeholder 2">
            <a:extLst>
              <a:ext uri="{FF2B5EF4-FFF2-40B4-BE49-F238E27FC236}">
                <a16:creationId xmlns:a16="http://schemas.microsoft.com/office/drawing/2014/main" id="{E6907335-D1F2-4CDA-AB9B-928C94DC6E0B}"/>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nl-NL">
                <a:latin typeface="Arial" panose="020B0604020202020204" pitchFamily="34" charset="0"/>
              </a:rPr>
              <a:t>Together these genes orchestrate the availability of intracellular levels of active thyroid hormone in specific tissues such as the growth plate.</a:t>
            </a:r>
            <a:endParaRPr lang="nl-NL" altLang="nl-NL" i="1">
              <a:latin typeface="Arial" panose="020B0604020202020204" pitchFamily="34" charset="0"/>
            </a:endParaRPr>
          </a:p>
        </p:txBody>
      </p:sp>
      <p:sp>
        <p:nvSpPr>
          <p:cNvPr id="91140" name="Slide Number Placeholder 3">
            <a:extLst>
              <a:ext uri="{FF2B5EF4-FFF2-40B4-BE49-F238E27FC236}">
                <a16:creationId xmlns:a16="http://schemas.microsoft.com/office/drawing/2014/main" id="{90FE4EB3-3BB9-4EA7-AF75-9B587CB860E2}"/>
              </a:ext>
            </a:extLst>
          </p:cNvPr>
          <p:cNvSpPr>
            <a:spLocks noGrp="1"/>
          </p:cNvSpPr>
          <p:nvPr>
            <p:ph type="sldNum" sz="quarter" idx="4294967295"/>
          </p:nvPr>
        </p:nvSpPr>
        <p:spPr bwMode="auto">
          <a:xfrm>
            <a:off x="3849688" y="9428163"/>
            <a:ext cx="29464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7469F1E3-DF89-4844-9E7C-AC2B50BB4076}" type="slidenum">
              <a:rPr lang="en-GB" altLang="nl-NL" sz="2400">
                <a:solidFill>
                  <a:schemeClr val="bg1"/>
                </a:solidFill>
                <a:latin typeface="Tahoma" panose="020B0604030504040204" pitchFamily="34" charset="0"/>
              </a:rPr>
              <a:pPr eaLnBrk="1" hangingPunct="1">
                <a:spcBef>
                  <a:spcPct val="0"/>
                </a:spcBef>
              </a:pPr>
              <a:t>22</a:t>
            </a:fld>
            <a:endParaRPr lang="en-GB" altLang="nl-NL">
              <a:solidFill>
                <a:schemeClr val="bg1"/>
              </a:solidFill>
              <a:latin typeface="Times"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3A915B0-DB6E-4214-91A9-86568DD5ADF9}"/>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5AD3988A-D060-49EE-B9DB-C3218B5C453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1CDBC76-E4E0-4B30-9A32-AA9D11A92918}"/>
              </a:ext>
            </a:extLst>
          </p:cNvPr>
          <p:cNvSpPr>
            <a:spLocks noGrp="1" noChangeArrowheads="1"/>
          </p:cNvSpPr>
          <p:nvPr>
            <p:ph type="sldNum" sz="quarter" idx="12"/>
          </p:nvPr>
        </p:nvSpPr>
        <p:spPr>
          <a:ln/>
        </p:spPr>
        <p:txBody>
          <a:bodyPr/>
          <a:lstStyle>
            <a:lvl1pPr>
              <a:defRPr/>
            </a:lvl1pPr>
          </a:lstStyle>
          <a:p>
            <a:pPr>
              <a:defRPr/>
            </a:pPr>
            <a:fld id="{3671DE24-FCD0-4693-A951-B3A693E051E5}" type="slidenum">
              <a:rPr lang="en-GB" altLang="nl-NL"/>
              <a:pPr>
                <a:defRPr/>
              </a:pPr>
              <a:t>‹#›</a:t>
            </a:fld>
            <a:endParaRPr lang="en-GB" altLang="nl-NL"/>
          </a:p>
        </p:txBody>
      </p:sp>
    </p:spTree>
    <p:extLst>
      <p:ext uri="{BB962C8B-B14F-4D97-AF65-F5344CB8AC3E}">
        <p14:creationId xmlns:p14="http://schemas.microsoft.com/office/powerpoint/2010/main" val="132458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5C356E7-AAAC-4BB5-AA3B-3C581B401E30}"/>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3CB9CCB1-CA23-4A1E-BE5E-1DE95C718B8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56F6B05C-CF04-4B6B-A987-CF93F865F2EA}"/>
              </a:ext>
            </a:extLst>
          </p:cNvPr>
          <p:cNvSpPr>
            <a:spLocks noGrp="1" noChangeArrowheads="1"/>
          </p:cNvSpPr>
          <p:nvPr>
            <p:ph type="sldNum" sz="quarter" idx="12"/>
          </p:nvPr>
        </p:nvSpPr>
        <p:spPr>
          <a:ln/>
        </p:spPr>
        <p:txBody>
          <a:bodyPr/>
          <a:lstStyle>
            <a:lvl1pPr>
              <a:defRPr/>
            </a:lvl1pPr>
          </a:lstStyle>
          <a:p>
            <a:pPr>
              <a:defRPr/>
            </a:pPr>
            <a:fld id="{031A7373-8398-4A85-92C0-2F1A8DD8681D}" type="slidenum">
              <a:rPr lang="en-GB" altLang="nl-NL"/>
              <a:pPr>
                <a:defRPr/>
              </a:pPr>
              <a:t>‹#›</a:t>
            </a:fld>
            <a:endParaRPr lang="en-GB" altLang="nl-NL"/>
          </a:p>
        </p:txBody>
      </p:sp>
    </p:spTree>
    <p:extLst>
      <p:ext uri="{BB962C8B-B14F-4D97-AF65-F5344CB8AC3E}">
        <p14:creationId xmlns:p14="http://schemas.microsoft.com/office/powerpoint/2010/main" val="108835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1"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1"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25673D7-149F-487E-B410-A803437ECD79}"/>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0777F34D-40AA-428F-A450-DD908B03ADA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2F238884-7A57-42A8-849C-12720E519E8B}"/>
              </a:ext>
            </a:extLst>
          </p:cNvPr>
          <p:cNvSpPr>
            <a:spLocks noGrp="1" noChangeArrowheads="1"/>
          </p:cNvSpPr>
          <p:nvPr>
            <p:ph type="sldNum" sz="quarter" idx="12"/>
          </p:nvPr>
        </p:nvSpPr>
        <p:spPr>
          <a:ln/>
        </p:spPr>
        <p:txBody>
          <a:bodyPr/>
          <a:lstStyle>
            <a:lvl1pPr>
              <a:defRPr/>
            </a:lvl1pPr>
          </a:lstStyle>
          <a:p>
            <a:pPr>
              <a:defRPr/>
            </a:pPr>
            <a:fld id="{C3EF199D-6778-4BB0-8EAB-5079025EC549}" type="slidenum">
              <a:rPr lang="en-GB" altLang="nl-NL"/>
              <a:pPr>
                <a:defRPr/>
              </a:pPr>
              <a:t>‹#›</a:t>
            </a:fld>
            <a:endParaRPr lang="en-GB" altLang="nl-NL"/>
          </a:p>
        </p:txBody>
      </p:sp>
    </p:spTree>
    <p:extLst>
      <p:ext uri="{BB962C8B-B14F-4D97-AF65-F5344CB8AC3E}">
        <p14:creationId xmlns:p14="http://schemas.microsoft.com/office/powerpoint/2010/main" val="545818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3A9344-D7C7-4446-877B-EC48A89BEEE1}"/>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5408F9A6-6703-4120-A54B-6B9B27081064}"/>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993FDC8E-F377-43E4-94F4-197A144BA85B}"/>
              </a:ext>
            </a:extLst>
          </p:cNvPr>
          <p:cNvSpPr>
            <a:spLocks noGrp="1" noChangeArrowheads="1"/>
          </p:cNvSpPr>
          <p:nvPr>
            <p:ph type="sldNum" sz="quarter" idx="12"/>
          </p:nvPr>
        </p:nvSpPr>
        <p:spPr>
          <a:ln/>
        </p:spPr>
        <p:txBody>
          <a:bodyPr/>
          <a:lstStyle>
            <a:lvl1pPr>
              <a:defRPr/>
            </a:lvl1pPr>
          </a:lstStyle>
          <a:p>
            <a:pPr>
              <a:defRPr/>
            </a:pPr>
            <a:fld id="{8D7D25A7-4E70-481C-9CB2-3F0DE5A71084}" type="slidenum">
              <a:rPr lang="en-GB" altLang="nl-NL"/>
              <a:pPr>
                <a:defRPr/>
              </a:pPr>
              <a:t>‹#›</a:t>
            </a:fld>
            <a:endParaRPr lang="en-GB" altLang="nl-NL"/>
          </a:p>
        </p:txBody>
      </p:sp>
    </p:spTree>
    <p:extLst>
      <p:ext uri="{BB962C8B-B14F-4D97-AF65-F5344CB8AC3E}">
        <p14:creationId xmlns:p14="http://schemas.microsoft.com/office/powerpoint/2010/main" val="4174882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Rectangle 4">
            <a:extLst>
              <a:ext uri="{FF2B5EF4-FFF2-40B4-BE49-F238E27FC236}">
                <a16:creationId xmlns:a16="http://schemas.microsoft.com/office/drawing/2014/main" id="{92255D38-642C-4380-9D04-7705F748573A}"/>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A06959E0-3D46-4187-92C9-D3AE59EE5C1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D0EE3A2D-28E1-4194-805B-771A7E2E01C3}"/>
              </a:ext>
            </a:extLst>
          </p:cNvPr>
          <p:cNvSpPr>
            <a:spLocks noGrp="1" noChangeArrowheads="1"/>
          </p:cNvSpPr>
          <p:nvPr>
            <p:ph type="sldNum" sz="quarter" idx="12"/>
          </p:nvPr>
        </p:nvSpPr>
        <p:spPr>
          <a:ln/>
        </p:spPr>
        <p:txBody>
          <a:bodyPr/>
          <a:lstStyle>
            <a:lvl1pPr>
              <a:defRPr/>
            </a:lvl1pPr>
          </a:lstStyle>
          <a:p>
            <a:pPr>
              <a:defRPr/>
            </a:pPr>
            <a:fld id="{D71E6A42-8581-4F6C-9439-CE0E68759472}" type="slidenum">
              <a:rPr lang="en-GB" altLang="nl-NL"/>
              <a:pPr>
                <a:defRPr/>
              </a:pPr>
              <a:t>‹#›</a:t>
            </a:fld>
            <a:endParaRPr lang="en-GB" altLang="nl-NL"/>
          </a:p>
        </p:txBody>
      </p:sp>
    </p:spTree>
    <p:extLst>
      <p:ext uri="{BB962C8B-B14F-4D97-AF65-F5344CB8AC3E}">
        <p14:creationId xmlns:p14="http://schemas.microsoft.com/office/powerpoint/2010/main" val="4260123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
            <a:extLst>
              <a:ext uri="{FF2B5EF4-FFF2-40B4-BE49-F238E27FC236}">
                <a16:creationId xmlns:a16="http://schemas.microsoft.com/office/drawing/2014/main" id="{8D89E7FE-1114-44A0-9048-3B5D486418CC}"/>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9" name="Afbeelding 10" descr="logo UL_RGB.pdf">
            <a:extLst>
              <a:ext uri="{FF2B5EF4-FFF2-40B4-BE49-F238E27FC236}">
                <a16:creationId xmlns:a16="http://schemas.microsoft.com/office/drawing/2014/main" id="{8F2A3395-1238-4C74-9E89-A9F7F3DCA5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2">
            <a:extLst>
              <a:ext uri="{FF2B5EF4-FFF2-40B4-BE49-F238E27FC236}">
                <a16:creationId xmlns:a16="http://schemas.microsoft.com/office/drawing/2014/main" id="{008A3686-D880-4C21-B78C-A4D644505E1C}"/>
              </a:ext>
            </a:extLst>
          </p:cNvPr>
          <p:cNvSpPr/>
          <p:nvPr userDrawn="1"/>
        </p:nvSpPr>
        <p:spPr bwMode="auto">
          <a:xfrm>
            <a:off x="1146175" y="1431925"/>
            <a:ext cx="7997825" cy="1150938"/>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nl-NL" b="0">
              <a:solidFill>
                <a:srgbClr val="FFFFFF"/>
              </a:solidFill>
              <a:latin typeface="Times" charset="0"/>
              <a:ea typeface="ＭＳ Ｐゴシック" charset="0"/>
              <a:cs typeface="+mn-cs"/>
            </a:endParaRPr>
          </a:p>
        </p:txBody>
      </p:sp>
      <p:sp>
        <p:nvSpPr>
          <p:cNvPr id="11" name="Rechthoek 16">
            <a:extLst>
              <a:ext uri="{FF2B5EF4-FFF2-40B4-BE49-F238E27FC236}">
                <a16:creationId xmlns:a16="http://schemas.microsoft.com/office/drawing/2014/main" id="{13E40838-7A60-437D-8AA3-DA5AEB99E695}"/>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12" name="Afbeelding 17" descr="logo lumc_Fedra_PPT_20 mm E.pdf">
            <a:extLst>
              <a:ext uri="{FF2B5EF4-FFF2-40B4-BE49-F238E27FC236}">
                <a16:creationId xmlns:a16="http://schemas.microsoft.com/office/drawing/2014/main" id="{2E7EE850-11D4-4834-8810-00569AFDAFF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en-US" noProof="0"/>
              <a:t>Click to edit Master subtitle style</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baseline="0">
                <a:solidFill>
                  <a:schemeClr val="bg2"/>
                </a:solidFill>
              </a:defRPr>
            </a:lvl1pPr>
          </a:lstStyle>
          <a:p>
            <a:pPr lvl="0"/>
            <a:r>
              <a:rPr lang="en-US"/>
              <a:t>Click to edit Master text styles</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en-US"/>
              <a:t>Click to edit Master text styles</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1800" b="0" i="0" cap="all" baseline="0">
                <a:solidFill>
                  <a:schemeClr val="accent1"/>
                </a:solidFill>
              </a:defRPr>
            </a:lvl1pPr>
          </a:lstStyle>
          <a:p>
            <a:pPr lvl="0"/>
            <a:r>
              <a:rPr lang="en-US"/>
              <a:t>Click to edit Master text styles</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680FDC0A-08AA-4BF2-8136-05726F7DBDB1}"/>
              </a:ext>
            </a:extLst>
          </p:cNvPr>
          <p:cNvSpPr>
            <a:spLocks noGrp="1" noChangeArrowheads="1"/>
          </p:cNvSpPr>
          <p:nvPr>
            <p:ph type="dt" sz="half" idx="15"/>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90E2047C-9FF3-42EF-A435-27212123C3CF}" type="datetime5">
              <a:rPr lang="en-US"/>
              <a:pPr>
                <a:defRPr/>
              </a:pPr>
              <a:t>23-Oct-20</a:t>
            </a:fld>
            <a:endParaRPr lang="en-GB" dirty="0"/>
          </a:p>
        </p:txBody>
      </p:sp>
      <p:sp>
        <p:nvSpPr>
          <p:cNvPr id="14" name="Rectangle 5">
            <a:extLst>
              <a:ext uri="{FF2B5EF4-FFF2-40B4-BE49-F238E27FC236}">
                <a16:creationId xmlns:a16="http://schemas.microsoft.com/office/drawing/2014/main" id="{1FE82B4F-E756-40E3-8081-49E9EF3763CC}"/>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
        <p:nvSpPr>
          <p:cNvPr id="15" name="Rectangle 6">
            <a:extLst>
              <a:ext uri="{FF2B5EF4-FFF2-40B4-BE49-F238E27FC236}">
                <a16:creationId xmlns:a16="http://schemas.microsoft.com/office/drawing/2014/main" id="{98C5AEF4-50A2-4AE6-9672-244BF4620D89}"/>
              </a:ext>
            </a:extLst>
          </p:cNvPr>
          <p:cNvSpPr>
            <a:spLocks noGrp="1" noChangeArrowheads="1"/>
          </p:cNvSpPr>
          <p:nvPr>
            <p:ph type="sldNum" sz="quarter" idx="17"/>
          </p:nvPr>
        </p:nvSpPr>
        <p:spPr/>
        <p:txBody>
          <a:bodyPr/>
          <a:lstStyle>
            <a:lvl1pPr eaLnBrk="1" hangingPunct="1">
              <a:defRPr b="1" smtClean="0"/>
            </a:lvl1pPr>
          </a:lstStyle>
          <a:p>
            <a:pPr>
              <a:defRPr/>
            </a:pPr>
            <a:fld id="{CBC3E177-06EE-42B0-BEE7-543FF03167D4}" type="slidenum">
              <a:rPr lang="en-GB" altLang="nl-NL"/>
              <a:pPr>
                <a:defRPr/>
              </a:pPr>
              <a:t>‹#›</a:t>
            </a:fld>
            <a:endParaRPr lang="en-GB" altLang="nl-NL"/>
          </a:p>
        </p:txBody>
      </p:sp>
    </p:spTree>
    <p:extLst>
      <p:ext uri="{BB962C8B-B14F-4D97-AF65-F5344CB8AC3E}">
        <p14:creationId xmlns:p14="http://schemas.microsoft.com/office/powerpoint/2010/main" val="393661070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5">
            <a:extLst>
              <a:ext uri="{FF2B5EF4-FFF2-40B4-BE49-F238E27FC236}">
                <a16:creationId xmlns:a16="http://schemas.microsoft.com/office/drawing/2014/main" id="{F8B3A665-B0AC-41AD-8C4D-238C225469B0}"/>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2" name="Titel 1"/>
          <p:cNvSpPr>
            <a:spLocks noGrp="1"/>
          </p:cNvSpPr>
          <p:nvPr>
            <p:ph type="title"/>
          </p:nvPr>
        </p:nvSpPr>
        <p:spPr>
          <a:xfrm>
            <a:off x="566738" y="0"/>
            <a:ext cx="6524625" cy="854075"/>
          </a:xfrm>
        </p:spPr>
        <p:txBody>
          <a:bodyPr/>
          <a:lstStyle>
            <a:lvl1pPr>
              <a:defRPr cap="all"/>
            </a:lvl1pPr>
          </a:lstStyle>
          <a:p>
            <a:r>
              <a:rPr lang="en-US"/>
              <a:t>Click to edit Master title style</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C26A389B-7769-48C4-8142-B6A4D11669C0}"/>
              </a:ext>
            </a:extLst>
          </p:cNvPr>
          <p:cNvSpPr>
            <a:spLocks noGrp="1"/>
          </p:cNvSpPr>
          <p:nvPr>
            <p:ph type="dt" sz="half" idx="16"/>
          </p:nvPr>
        </p:nvSpPr>
        <p:spPr/>
        <p:txBody>
          <a:bodyPr/>
          <a:lstStyle>
            <a:lvl1pPr eaLnBrk="1" hangingPunct="1">
              <a:defRPr b="1">
                <a:ea typeface="+mn-ea"/>
                <a:cs typeface="Arial" charset="0"/>
              </a:defRPr>
            </a:lvl1pPr>
          </a:lstStyle>
          <a:p>
            <a:pPr>
              <a:defRPr/>
            </a:pPr>
            <a:fld id="{701F964D-A66A-44D3-9424-1EFCF33A2107}" type="datetime5">
              <a:rPr lang="en-US"/>
              <a:pPr>
                <a:defRPr/>
              </a:pPr>
              <a:t>23-Oct-20</a:t>
            </a:fld>
            <a:endParaRPr lang="en-GB" dirty="0"/>
          </a:p>
        </p:txBody>
      </p:sp>
      <p:sp>
        <p:nvSpPr>
          <p:cNvPr id="7" name="Tijdelijke aanduiding voor voettekst 3">
            <a:extLst>
              <a:ext uri="{FF2B5EF4-FFF2-40B4-BE49-F238E27FC236}">
                <a16:creationId xmlns:a16="http://schemas.microsoft.com/office/drawing/2014/main" id="{D058BEE7-8A03-44FD-A33F-C195E47AA151}"/>
              </a:ext>
            </a:extLst>
          </p:cNvPr>
          <p:cNvSpPr>
            <a:spLocks noGrp="1"/>
          </p:cNvSpPr>
          <p:nvPr>
            <p:ph type="ftr" sz="quarter" idx="17"/>
          </p:nvPr>
        </p:nvSpPr>
        <p:spPr/>
        <p:txBody>
          <a:bodyPr/>
          <a:lstStyle>
            <a:lvl1pPr eaLnBrk="1" hangingPunct="1">
              <a:defRPr b="1">
                <a:ea typeface="+mn-ea"/>
                <a:cs typeface="Arial" charset="0"/>
              </a:defRPr>
            </a:lvl1pPr>
          </a:lstStyle>
          <a:p>
            <a:pPr>
              <a:defRPr/>
            </a:pPr>
            <a:r>
              <a:rPr lang="en-GB"/>
              <a:t>Insert &gt; Header &amp; footer</a:t>
            </a:r>
          </a:p>
        </p:txBody>
      </p:sp>
      <p:sp>
        <p:nvSpPr>
          <p:cNvPr id="8" name="Tijdelijke aanduiding voor dianummer 4">
            <a:extLst>
              <a:ext uri="{FF2B5EF4-FFF2-40B4-BE49-F238E27FC236}">
                <a16:creationId xmlns:a16="http://schemas.microsoft.com/office/drawing/2014/main" id="{5A6F1644-13EA-4073-818E-2D56E7C174B6}"/>
              </a:ext>
            </a:extLst>
          </p:cNvPr>
          <p:cNvSpPr>
            <a:spLocks noGrp="1"/>
          </p:cNvSpPr>
          <p:nvPr>
            <p:ph type="sldNum" sz="quarter" idx="18"/>
          </p:nvPr>
        </p:nvSpPr>
        <p:spPr/>
        <p:txBody>
          <a:bodyPr/>
          <a:lstStyle>
            <a:lvl1pPr eaLnBrk="1" hangingPunct="1">
              <a:defRPr b="1" smtClean="0"/>
            </a:lvl1pPr>
          </a:lstStyle>
          <a:p>
            <a:pPr>
              <a:defRPr/>
            </a:pPr>
            <a:fld id="{AEED2962-59DE-4EE2-815C-D9D5BB3AA21E}" type="slidenum">
              <a:rPr lang="en-GB" altLang="nl-NL"/>
              <a:pPr>
                <a:defRPr/>
              </a:pPr>
              <a:t>‹#›</a:t>
            </a:fld>
            <a:endParaRPr lang="en-GB" altLang="nl-NL"/>
          </a:p>
        </p:txBody>
      </p:sp>
    </p:spTree>
    <p:extLst>
      <p:ext uri="{BB962C8B-B14F-4D97-AF65-F5344CB8AC3E}">
        <p14:creationId xmlns:p14="http://schemas.microsoft.com/office/powerpoint/2010/main" val="2709793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81F0F805-2662-474B-9FD2-CC41EC0C73A6}"/>
              </a:ext>
            </a:extLst>
          </p:cNvPr>
          <p:cNvSpPr>
            <a:spLocks noGrp="1" noChangeArrowheads="1"/>
          </p:cNvSpPr>
          <p:nvPr>
            <p:ph type="dt" sz="half" idx="10"/>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8BAD5F00-4DD7-4D81-9328-B887CC3C826B}" type="datetime5">
              <a:rPr lang="en-US"/>
              <a:pPr>
                <a:defRPr/>
              </a:pPr>
              <a:t>23-Oct-20</a:t>
            </a:fld>
            <a:endParaRPr lang="en-GB" dirty="0"/>
          </a:p>
        </p:txBody>
      </p:sp>
      <p:sp>
        <p:nvSpPr>
          <p:cNvPr id="5" name="Rectangle 6">
            <a:extLst>
              <a:ext uri="{FF2B5EF4-FFF2-40B4-BE49-F238E27FC236}">
                <a16:creationId xmlns:a16="http://schemas.microsoft.com/office/drawing/2014/main" id="{B0AE5D21-4065-4D51-AE41-E1D43C686827}"/>
              </a:ext>
            </a:extLst>
          </p:cNvPr>
          <p:cNvSpPr>
            <a:spLocks noGrp="1" noChangeArrowheads="1"/>
          </p:cNvSpPr>
          <p:nvPr>
            <p:ph type="sldNum" sz="quarter" idx="11"/>
          </p:nvPr>
        </p:nvSpPr>
        <p:spPr/>
        <p:txBody>
          <a:bodyPr/>
          <a:lstStyle>
            <a:lvl1pPr eaLnBrk="1" hangingPunct="1">
              <a:defRPr b="1" smtClean="0"/>
            </a:lvl1pPr>
          </a:lstStyle>
          <a:p>
            <a:pPr>
              <a:defRPr/>
            </a:pPr>
            <a:fld id="{A6CEBBD8-3E4B-4D7E-9D41-FEF9BC8CE24E}"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A881ECD1-1ED9-40D0-ACC2-1AD934746B88}"/>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368822781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6">
            <a:extLst>
              <a:ext uri="{FF2B5EF4-FFF2-40B4-BE49-F238E27FC236}">
                <a16:creationId xmlns:a16="http://schemas.microsoft.com/office/drawing/2014/main" id="{3505E07D-460B-4A89-9F53-FC3144522EC6}"/>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53191890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5">
            <a:extLst>
              <a:ext uri="{FF2B5EF4-FFF2-40B4-BE49-F238E27FC236}">
                <a16:creationId xmlns:a16="http://schemas.microsoft.com/office/drawing/2014/main" id="{028C3B02-8BC9-482B-90EF-C816CB7D02A9}"/>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6" name="Rechthoek 6">
            <a:extLst>
              <a:ext uri="{FF2B5EF4-FFF2-40B4-BE49-F238E27FC236}">
                <a16:creationId xmlns:a16="http://schemas.microsoft.com/office/drawing/2014/main" id="{D920F2CB-7A12-486F-935D-E0E1EAB83FCC}"/>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2856561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F4A8A32B-E5A5-4CC5-BDA8-2144863A6FE6}"/>
              </a:ext>
            </a:extLst>
          </p:cNvPr>
          <p:cNvSpPr>
            <a:spLocks noGrp="1"/>
          </p:cNvSpPr>
          <p:nvPr>
            <p:ph type="dt" sz="half" idx="14"/>
          </p:nvPr>
        </p:nvSpPr>
        <p:spPr/>
        <p:txBody>
          <a:bodyPr/>
          <a:lstStyle>
            <a:lvl1pPr eaLnBrk="1" hangingPunct="1">
              <a:defRPr b="1">
                <a:ea typeface="+mn-ea"/>
                <a:cs typeface="Arial" charset="0"/>
              </a:defRPr>
            </a:lvl1pPr>
          </a:lstStyle>
          <a:p>
            <a:pPr>
              <a:defRPr/>
            </a:pPr>
            <a:fld id="{B71E4A2C-14B8-460F-A97C-664B1158EC05}"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0DCF4875-C78C-43E8-AE71-6854939ACD99}"/>
              </a:ext>
            </a:extLst>
          </p:cNvPr>
          <p:cNvSpPr>
            <a:spLocks noGrp="1"/>
          </p:cNvSpPr>
          <p:nvPr>
            <p:ph type="sldNum" sz="quarter" idx="15"/>
          </p:nvPr>
        </p:nvSpPr>
        <p:spPr/>
        <p:txBody>
          <a:bodyPr/>
          <a:lstStyle>
            <a:lvl1pPr eaLnBrk="1" hangingPunct="1">
              <a:defRPr b="1" smtClean="0"/>
            </a:lvl1pPr>
          </a:lstStyle>
          <a:p>
            <a:pPr>
              <a:defRPr/>
            </a:pPr>
            <a:fld id="{AC083604-08A4-48F9-80D8-8CDBC97B6A6A}" type="slidenum">
              <a:rPr lang="en-GB" altLang="nl-NL"/>
              <a:pPr>
                <a:defRPr/>
              </a:pPr>
              <a:t>‹#›</a:t>
            </a:fld>
            <a:endParaRPr lang="en-GB" altLang="nl-NL"/>
          </a:p>
        </p:txBody>
      </p:sp>
      <p:sp>
        <p:nvSpPr>
          <p:cNvPr id="7" name="Rectangle 5">
            <a:extLst>
              <a:ext uri="{FF2B5EF4-FFF2-40B4-BE49-F238E27FC236}">
                <a16:creationId xmlns:a16="http://schemas.microsoft.com/office/drawing/2014/main" id="{EB55890C-8A91-4D5F-AF05-0E197FE66F7C}"/>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230310862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263FE0-4B40-495A-A473-4164E49842F3}"/>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934FCEB9-DF3E-4D98-BEE9-A42357CFC67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50FA4000-2CBB-44A0-8B4B-9C18CDDEEF06}"/>
              </a:ext>
            </a:extLst>
          </p:cNvPr>
          <p:cNvSpPr>
            <a:spLocks noGrp="1" noChangeArrowheads="1"/>
          </p:cNvSpPr>
          <p:nvPr>
            <p:ph type="sldNum" sz="quarter" idx="12"/>
          </p:nvPr>
        </p:nvSpPr>
        <p:spPr>
          <a:ln/>
        </p:spPr>
        <p:txBody>
          <a:bodyPr/>
          <a:lstStyle>
            <a:lvl1pPr>
              <a:defRPr/>
            </a:lvl1pPr>
          </a:lstStyle>
          <a:p>
            <a:pPr>
              <a:defRPr/>
            </a:pPr>
            <a:fld id="{59CB2D42-C86C-477A-B013-75D6A3A52574}" type="slidenum">
              <a:rPr lang="en-GB" altLang="nl-NL"/>
              <a:pPr>
                <a:defRPr/>
              </a:pPr>
              <a:t>‹#›</a:t>
            </a:fld>
            <a:endParaRPr lang="en-GB" altLang="nl-NL"/>
          </a:p>
        </p:txBody>
      </p:sp>
    </p:spTree>
    <p:extLst>
      <p:ext uri="{BB962C8B-B14F-4D97-AF65-F5344CB8AC3E}">
        <p14:creationId xmlns:p14="http://schemas.microsoft.com/office/powerpoint/2010/main" val="526946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FD5EA15B-4136-4EEF-A84A-E2C03D31F1BA}"/>
              </a:ext>
            </a:extLst>
          </p:cNvPr>
          <p:cNvSpPr>
            <a:spLocks noGrp="1"/>
          </p:cNvSpPr>
          <p:nvPr>
            <p:ph type="dt" sz="half" idx="10"/>
          </p:nvPr>
        </p:nvSpPr>
        <p:spPr/>
        <p:txBody>
          <a:bodyPr/>
          <a:lstStyle>
            <a:lvl1pPr eaLnBrk="1" hangingPunct="1">
              <a:defRPr b="1">
                <a:ea typeface="+mn-ea"/>
                <a:cs typeface="Arial" charset="0"/>
              </a:defRPr>
            </a:lvl1pPr>
          </a:lstStyle>
          <a:p>
            <a:pPr>
              <a:defRPr/>
            </a:pPr>
            <a:fld id="{2446D439-8E8D-4EB2-AA43-60533B68A176}" type="datetime5">
              <a:rPr lang="en-US"/>
              <a:pPr>
                <a:defRPr/>
              </a:pPr>
              <a:t>23-Oct-20</a:t>
            </a:fld>
            <a:endParaRPr lang="en-GB" dirty="0"/>
          </a:p>
        </p:txBody>
      </p:sp>
      <p:sp>
        <p:nvSpPr>
          <p:cNvPr id="8" name="Tijdelijke aanduiding voor dianummer 8">
            <a:extLst>
              <a:ext uri="{FF2B5EF4-FFF2-40B4-BE49-F238E27FC236}">
                <a16:creationId xmlns:a16="http://schemas.microsoft.com/office/drawing/2014/main" id="{5C850046-92F2-4F3D-B9C2-BA5C2F60CEE2}"/>
              </a:ext>
            </a:extLst>
          </p:cNvPr>
          <p:cNvSpPr>
            <a:spLocks noGrp="1"/>
          </p:cNvSpPr>
          <p:nvPr>
            <p:ph type="sldNum" sz="quarter" idx="11"/>
          </p:nvPr>
        </p:nvSpPr>
        <p:spPr/>
        <p:txBody>
          <a:bodyPr/>
          <a:lstStyle>
            <a:lvl1pPr eaLnBrk="1" hangingPunct="1">
              <a:defRPr b="1" smtClean="0"/>
            </a:lvl1pPr>
          </a:lstStyle>
          <a:p>
            <a:pPr>
              <a:defRPr/>
            </a:pPr>
            <a:fld id="{1DEF6202-23A2-4713-8BD1-84C430A43A29}" type="slidenum">
              <a:rPr lang="en-GB" altLang="nl-NL"/>
              <a:pPr>
                <a:defRPr/>
              </a:pPr>
              <a:t>‹#›</a:t>
            </a:fld>
            <a:endParaRPr lang="en-GB" altLang="nl-NL"/>
          </a:p>
        </p:txBody>
      </p:sp>
      <p:sp>
        <p:nvSpPr>
          <p:cNvPr id="9" name="Rectangle 5">
            <a:extLst>
              <a:ext uri="{FF2B5EF4-FFF2-40B4-BE49-F238E27FC236}">
                <a16:creationId xmlns:a16="http://schemas.microsoft.com/office/drawing/2014/main" id="{E16AA438-0D6C-4E38-BA1D-232E88DD0AD8}"/>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220142709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datum 2">
            <a:extLst>
              <a:ext uri="{FF2B5EF4-FFF2-40B4-BE49-F238E27FC236}">
                <a16:creationId xmlns:a16="http://schemas.microsoft.com/office/drawing/2014/main" id="{BF64D5BC-059C-40BB-A8D9-5E0B405D8296}"/>
              </a:ext>
            </a:extLst>
          </p:cNvPr>
          <p:cNvSpPr>
            <a:spLocks noGrp="1"/>
          </p:cNvSpPr>
          <p:nvPr>
            <p:ph type="dt" sz="half" idx="10"/>
          </p:nvPr>
        </p:nvSpPr>
        <p:spPr/>
        <p:txBody>
          <a:bodyPr/>
          <a:lstStyle>
            <a:lvl1pPr eaLnBrk="1" hangingPunct="1">
              <a:defRPr b="1">
                <a:ea typeface="+mn-ea"/>
                <a:cs typeface="Arial" charset="0"/>
              </a:defRPr>
            </a:lvl1pPr>
          </a:lstStyle>
          <a:p>
            <a:pPr>
              <a:defRPr/>
            </a:pPr>
            <a:fld id="{98C5A314-A543-4556-BBEB-190E4BA96BFB}" type="datetime5">
              <a:rPr lang="en-US"/>
              <a:pPr>
                <a:defRPr/>
              </a:pPr>
              <a:t>23-Oct-20</a:t>
            </a:fld>
            <a:endParaRPr lang="en-GB" dirty="0"/>
          </a:p>
        </p:txBody>
      </p:sp>
      <p:sp>
        <p:nvSpPr>
          <p:cNvPr id="4" name="Tijdelijke aanduiding voor voettekst 3">
            <a:extLst>
              <a:ext uri="{FF2B5EF4-FFF2-40B4-BE49-F238E27FC236}">
                <a16:creationId xmlns:a16="http://schemas.microsoft.com/office/drawing/2014/main" id="{50EC7956-6A45-486E-88D5-D8B985396130}"/>
              </a:ext>
            </a:extLst>
          </p:cNvPr>
          <p:cNvSpPr>
            <a:spLocks noGrp="1"/>
          </p:cNvSpPr>
          <p:nvPr>
            <p:ph type="ftr" sz="quarter" idx="11"/>
          </p:nvPr>
        </p:nvSpPr>
        <p:spPr/>
        <p:txBody>
          <a:bodyPr/>
          <a:lstStyle>
            <a:lvl1pPr eaLnBrk="1" hangingPunct="1">
              <a:defRPr b="1">
                <a:ea typeface="+mn-ea"/>
                <a:cs typeface="Arial" charset="0"/>
              </a:defRPr>
            </a:lvl1pPr>
          </a:lstStyle>
          <a:p>
            <a:pPr>
              <a:defRPr/>
            </a:pPr>
            <a:r>
              <a:rPr lang="en-GB"/>
              <a:t>Insert &gt; Header &amp; footer</a:t>
            </a:r>
          </a:p>
        </p:txBody>
      </p:sp>
      <p:sp>
        <p:nvSpPr>
          <p:cNvPr id="5" name="Tijdelijke aanduiding voor dianummer 4">
            <a:extLst>
              <a:ext uri="{FF2B5EF4-FFF2-40B4-BE49-F238E27FC236}">
                <a16:creationId xmlns:a16="http://schemas.microsoft.com/office/drawing/2014/main" id="{365D4428-940A-4DA9-B344-CF6A262C7E7D}"/>
              </a:ext>
            </a:extLst>
          </p:cNvPr>
          <p:cNvSpPr>
            <a:spLocks noGrp="1"/>
          </p:cNvSpPr>
          <p:nvPr>
            <p:ph type="sldNum" sz="quarter" idx="12"/>
          </p:nvPr>
        </p:nvSpPr>
        <p:spPr/>
        <p:txBody>
          <a:bodyPr/>
          <a:lstStyle>
            <a:lvl1pPr eaLnBrk="1" hangingPunct="1">
              <a:defRPr b="1" smtClean="0"/>
            </a:lvl1pPr>
          </a:lstStyle>
          <a:p>
            <a:pPr>
              <a:defRPr/>
            </a:pPr>
            <a:fld id="{AC9B3966-05FF-4718-AD5C-0EA539F809A8}" type="slidenum">
              <a:rPr lang="en-GB" altLang="nl-NL"/>
              <a:pPr>
                <a:defRPr/>
              </a:pPr>
              <a:t>‹#›</a:t>
            </a:fld>
            <a:endParaRPr lang="en-GB" altLang="nl-NL"/>
          </a:p>
        </p:txBody>
      </p:sp>
    </p:spTree>
    <p:extLst>
      <p:ext uri="{BB962C8B-B14F-4D97-AF65-F5344CB8AC3E}">
        <p14:creationId xmlns:p14="http://schemas.microsoft.com/office/powerpoint/2010/main" val="243280891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9449E1E2-58EE-4E70-B998-494008AD3932}"/>
              </a:ext>
            </a:extLst>
          </p:cNvPr>
          <p:cNvSpPr>
            <a:spLocks noGrp="1"/>
          </p:cNvSpPr>
          <p:nvPr>
            <p:ph type="dt" sz="half" idx="10"/>
          </p:nvPr>
        </p:nvSpPr>
        <p:spPr/>
        <p:txBody>
          <a:bodyPr/>
          <a:lstStyle>
            <a:lvl1pPr eaLnBrk="1" hangingPunct="1">
              <a:defRPr b="1">
                <a:ea typeface="+mn-ea"/>
                <a:cs typeface="Arial" charset="0"/>
              </a:defRPr>
            </a:lvl1pPr>
          </a:lstStyle>
          <a:p>
            <a:pPr>
              <a:defRPr/>
            </a:pPr>
            <a:fld id="{3C89EB80-69EC-469F-BBFA-517D6E4E50C8}" type="datetime5">
              <a:rPr lang="en-US"/>
              <a:pPr>
                <a:defRPr/>
              </a:pPr>
              <a:t>23-Oct-20</a:t>
            </a:fld>
            <a:endParaRPr lang="en-GB" dirty="0"/>
          </a:p>
        </p:txBody>
      </p:sp>
      <p:sp>
        <p:nvSpPr>
          <p:cNvPr id="3" name="Tijdelijke aanduiding voor dianummer 3">
            <a:extLst>
              <a:ext uri="{FF2B5EF4-FFF2-40B4-BE49-F238E27FC236}">
                <a16:creationId xmlns:a16="http://schemas.microsoft.com/office/drawing/2014/main" id="{57F9C0B0-EA8F-4491-9E87-DC84B1C96234}"/>
              </a:ext>
            </a:extLst>
          </p:cNvPr>
          <p:cNvSpPr>
            <a:spLocks noGrp="1"/>
          </p:cNvSpPr>
          <p:nvPr>
            <p:ph type="sldNum" sz="quarter" idx="11"/>
          </p:nvPr>
        </p:nvSpPr>
        <p:spPr/>
        <p:txBody>
          <a:bodyPr/>
          <a:lstStyle>
            <a:lvl1pPr eaLnBrk="1" hangingPunct="1">
              <a:defRPr b="1" smtClean="0"/>
            </a:lvl1pPr>
          </a:lstStyle>
          <a:p>
            <a:pPr>
              <a:defRPr/>
            </a:pPr>
            <a:fld id="{ACF156C4-7481-4387-AA8F-23092A72FB0D}" type="slidenum">
              <a:rPr lang="en-GB" altLang="nl-NL"/>
              <a:pPr>
                <a:defRPr/>
              </a:pPr>
              <a:t>‹#›</a:t>
            </a:fld>
            <a:endParaRPr lang="en-GB" altLang="nl-NL"/>
          </a:p>
        </p:txBody>
      </p:sp>
      <p:sp>
        <p:nvSpPr>
          <p:cNvPr id="4" name="Rectangle 5">
            <a:extLst>
              <a:ext uri="{FF2B5EF4-FFF2-40B4-BE49-F238E27FC236}">
                <a16:creationId xmlns:a16="http://schemas.microsoft.com/office/drawing/2014/main" id="{7452A12B-E879-4AC7-B754-B8EAAF5A7BA3}"/>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236605932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21CDA61B-7C6C-456A-B814-407C6C124D5E}"/>
              </a:ext>
            </a:extLst>
          </p:cNvPr>
          <p:cNvSpPr>
            <a:spLocks noGrp="1"/>
          </p:cNvSpPr>
          <p:nvPr>
            <p:ph type="dt" sz="half" idx="14"/>
          </p:nvPr>
        </p:nvSpPr>
        <p:spPr/>
        <p:txBody>
          <a:bodyPr/>
          <a:lstStyle>
            <a:lvl1pPr eaLnBrk="1" hangingPunct="1">
              <a:defRPr b="1">
                <a:ea typeface="+mn-ea"/>
                <a:cs typeface="Arial" charset="0"/>
              </a:defRPr>
            </a:lvl1pPr>
          </a:lstStyle>
          <a:p>
            <a:pPr>
              <a:defRPr/>
            </a:pPr>
            <a:fld id="{3AC2F63C-D5C4-4176-977E-63E5C637A537}"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759251DF-370D-4361-8879-8F5993EC771D}"/>
              </a:ext>
            </a:extLst>
          </p:cNvPr>
          <p:cNvSpPr>
            <a:spLocks noGrp="1"/>
          </p:cNvSpPr>
          <p:nvPr>
            <p:ph type="sldNum" sz="quarter" idx="15"/>
          </p:nvPr>
        </p:nvSpPr>
        <p:spPr/>
        <p:txBody>
          <a:bodyPr/>
          <a:lstStyle>
            <a:lvl1pPr eaLnBrk="1" hangingPunct="1">
              <a:defRPr b="1" smtClean="0"/>
            </a:lvl1pPr>
          </a:lstStyle>
          <a:p>
            <a:pPr>
              <a:defRPr/>
            </a:pPr>
            <a:fld id="{95378C77-C0E7-4C21-8DB3-0074A7329561}" type="slidenum">
              <a:rPr lang="en-GB" altLang="nl-NL"/>
              <a:pPr>
                <a:defRPr/>
              </a:pPr>
              <a:t>‹#›</a:t>
            </a:fld>
            <a:endParaRPr lang="en-GB" altLang="nl-NL"/>
          </a:p>
        </p:txBody>
      </p:sp>
      <p:sp>
        <p:nvSpPr>
          <p:cNvPr id="7" name="Rectangle 5">
            <a:extLst>
              <a:ext uri="{FF2B5EF4-FFF2-40B4-BE49-F238E27FC236}">
                <a16:creationId xmlns:a16="http://schemas.microsoft.com/office/drawing/2014/main" id="{05B15992-BC22-497A-A18E-E690665E12B1}"/>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426257842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917F5C9D-50C3-4074-9FD4-048A62E84C68}"/>
              </a:ext>
            </a:extLst>
          </p:cNvPr>
          <p:cNvSpPr>
            <a:spLocks noGrp="1"/>
          </p:cNvSpPr>
          <p:nvPr>
            <p:ph type="dt" sz="half" idx="10"/>
          </p:nvPr>
        </p:nvSpPr>
        <p:spPr/>
        <p:txBody>
          <a:bodyPr/>
          <a:lstStyle>
            <a:lvl1pPr eaLnBrk="1" hangingPunct="1">
              <a:defRPr b="1">
                <a:ea typeface="+mn-ea"/>
                <a:cs typeface="Arial" charset="0"/>
              </a:defRPr>
            </a:lvl1pPr>
          </a:lstStyle>
          <a:p>
            <a:pPr>
              <a:defRPr/>
            </a:pPr>
            <a:fld id="{49D7FDD9-E1EA-411F-97B7-035E2D8DFC02}"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8029D988-98E9-407E-8109-B25895F6334B}"/>
              </a:ext>
            </a:extLst>
          </p:cNvPr>
          <p:cNvSpPr>
            <a:spLocks noGrp="1"/>
          </p:cNvSpPr>
          <p:nvPr>
            <p:ph type="sldNum" sz="quarter" idx="11"/>
          </p:nvPr>
        </p:nvSpPr>
        <p:spPr/>
        <p:txBody>
          <a:bodyPr/>
          <a:lstStyle>
            <a:lvl1pPr eaLnBrk="1" hangingPunct="1">
              <a:defRPr b="1" smtClean="0"/>
            </a:lvl1pPr>
          </a:lstStyle>
          <a:p>
            <a:pPr>
              <a:defRPr/>
            </a:pPr>
            <a:fld id="{18109E3F-816D-4E51-BE79-DDEFA46F511D}" type="slidenum">
              <a:rPr lang="en-GB" altLang="nl-NL"/>
              <a:pPr>
                <a:defRPr/>
              </a:pPr>
              <a:t>‹#›</a:t>
            </a:fld>
            <a:endParaRPr lang="en-GB" altLang="nl-NL"/>
          </a:p>
        </p:txBody>
      </p:sp>
      <p:sp>
        <p:nvSpPr>
          <p:cNvPr id="7" name="Rectangle 5">
            <a:extLst>
              <a:ext uri="{FF2B5EF4-FFF2-40B4-BE49-F238E27FC236}">
                <a16:creationId xmlns:a16="http://schemas.microsoft.com/office/drawing/2014/main" id="{2A5B1B0A-E7B8-4926-A2BA-66275F802DB2}"/>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273564405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0">
            <a:extLst>
              <a:ext uri="{FF2B5EF4-FFF2-40B4-BE49-F238E27FC236}">
                <a16:creationId xmlns:a16="http://schemas.microsoft.com/office/drawing/2014/main" id="{040C81D6-70E0-4B0B-A3CC-F9EA7841253C}"/>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5" name="Rechthoek 12">
            <a:extLst>
              <a:ext uri="{FF2B5EF4-FFF2-40B4-BE49-F238E27FC236}">
                <a16:creationId xmlns:a16="http://schemas.microsoft.com/office/drawing/2014/main" id="{9FAB04F3-1792-49C6-BC36-3B033DD32F8F}"/>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6" name="Rechthoek 18">
            <a:extLst>
              <a:ext uri="{FF2B5EF4-FFF2-40B4-BE49-F238E27FC236}">
                <a16:creationId xmlns:a16="http://schemas.microsoft.com/office/drawing/2014/main" id="{FE5D18AE-FAD9-4360-97ED-9E7FFF82B20D}"/>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7" name="Afbeelding 13" descr="logo UL_RGB.pdf">
            <a:extLst>
              <a:ext uri="{FF2B5EF4-FFF2-40B4-BE49-F238E27FC236}">
                <a16:creationId xmlns:a16="http://schemas.microsoft.com/office/drawing/2014/main" id="{20AE26F5-8A91-425A-9CAD-9F1DFBC49B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5" descr="logo lumc_Fedra_PPT_20 mm E.pdf">
            <a:extLst>
              <a:ext uri="{FF2B5EF4-FFF2-40B4-BE49-F238E27FC236}">
                <a16:creationId xmlns:a16="http://schemas.microsoft.com/office/drawing/2014/main" id="{C7B7DDBB-398E-4BFE-B5B1-ED8E3A388A8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spcCol="360000"/>
          <a:lstStyle>
            <a:lvl1pPr>
              <a:defRPr sz="2400" b="1" i="0">
                <a:solidFill>
                  <a:schemeClr val="bg2"/>
                </a:solidFill>
              </a:defRPr>
            </a:lvl1pPr>
          </a:lstStyle>
          <a:p>
            <a:pPr lvl="0"/>
            <a:r>
              <a:rPr lang="en-US"/>
              <a:t>Click to edit Master text styles</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7C40D6C9-DC20-4AEA-96A3-03C6D59E4220}"/>
              </a:ext>
            </a:extLst>
          </p:cNvPr>
          <p:cNvSpPr>
            <a:spLocks noGrp="1" noChangeArrowheads="1"/>
          </p:cNvSpPr>
          <p:nvPr>
            <p:ph type="dt" sz="half" idx="11"/>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6F33194B-4006-4079-A614-BDD63BD53F34}" type="datetime5">
              <a:rPr lang="en-US"/>
              <a:pPr>
                <a:defRPr/>
              </a:pPr>
              <a:t>23-Oct-20</a:t>
            </a:fld>
            <a:endParaRPr lang="en-GB" dirty="0"/>
          </a:p>
        </p:txBody>
      </p:sp>
      <p:sp>
        <p:nvSpPr>
          <p:cNvPr id="10" name="Rectangle 6">
            <a:extLst>
              <a:ext uri="{FF2B5EF4-FFF2-40B4-BE49-F238E27FC236}">
                <a16:creationId xmlns:a16="http://schemas.microsoft.com/office/drawing/2014/main" id="{C16FA06A-7B07-4266-A747-C31B5D7629F1}"/>
              </a:ext>
            </a:extLst>
          </p:cNvPr>
          <p:cNvSpPr>
            <a:spLocks noGrp="1" noChangeArrowheads="1"/>
          </p:cNvSpPr>
          <p:nvPr>
            <p:ph type="sldNum" sz="quarter" idx="12"/>
          </p:nvPr>
        </p:nvSpPr>
        <p:spPr/>
        <p:txBody>
          <a:bodyPr/>
          <a:lstStyle>
            <a:lvl1pPr eaLnBrk="1" hangingPunct="1">
              <a:defRPr b="1" smtClean="0"/>
            </a:lvl1pPr>
          </a:lstStyle>
          <a:p>
            <a:pPr>
              <a:defRPr/>
            </a:pPr>
            <a:fld id="{262E0213-2FA8-4ABC-8736-88B4F25E9264}" type="slidenum">
              <a:rPr lang="en-GB" altLang="nl-NL"/>
              <a:pPr>
                <a:defRPr/>
              </a:pPr>
              <a:t>‹#›</a:t>
            </a:fld>
            <a:endParaRPr lang="en-GB" altLang="nl-NL"/>
          </a:p>
        </p:txBody>
      </p:sp>
      <p:sp>
        <p:nvSpPr>
          <p:cNvPr id="11" name="Rectangle 5">
            <a:extLst>
              <a:ext uri="{FF2B5EF4-FFF2-40B4-BE49-F238E27FC236}">
                <a16:creationId xmlns:a16="http://schemas.microsoft.com/office/drawing/2014/main" id="{6FC9CC16-0D96-453C-ADA1-D61E025117B2}"/>
              </a:ext>
            </a:extLst>
          </p:cNvPr>
          <p:cNvSpPr>
            <a:spLocks noGrp="1" noChangeArrowheads="1"/>
          </p:cNvSpPr>
          <p:nvPr>
            <p:ph type="ftr" sz="quarter" idx="13"/>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336287385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itel indeling">
    <p:spTree>
      <p:nvGrpSpPr>
        <p:cNvPr id="1" name=""/>
        <p:cNvGrpSpPr/>
        <p:nvPr/>
      </p:nvGrpSpPr>
      <p:grpSpPr>
        <a:xfrm>
          <a:off x="0" y="0"/>
          <a:ext cx="0" cy="0"/>
          <a:chOff x="0" y="0"/>
          <a:chExt cx="0" cy="0"/>
        </a:xfrm>
      </p:grpSpPr>
      <p:pic>
        <p:nvPicPr>
          <p:cNvPr id="8" name="Afbeelding 7" descr="logo lumc_Fedra_PPT_20 mm NL.pdf">
            <a:extLst>
              <a:ext uri="{FF2B5EF4-FFF2-40B4-BE49-F238E27FC236}">
                <a16:creationId xmlns:a16="http://schemas.microsoft.com/office/drawing/2014/main" id="{3563C6A0-6B49-43A7-AD43-9397A3AEE4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1500" y="285750"/>
            <a:ext cx="22939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Afbeelding 10" descr="logo UL_RGB.pdf">
            <a:extLst>
              <a:ext uri="{FF2B5EF4-FFF2-40B4-BE49-F238E27FC236}">
                <a16:creationId xmlns:a16="http://schemas.microsoft.com/office/drawing/2014/main" id="{8C74FA87-CAEF-40B5-9C6E-4D8F6201CAA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1188" y="5976938"/>
            <a:ext cx="4953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2">
            <a:extLst>
              <a:ext uri="{FF2B5EF4-FFF2-40B4-BE49-F238E27FC236}">
                <a16:creationId xmlns:a16="http://schemas.microsoft.com/office/drawing/2014/main" id="{69D79444-2836-49C6-8A4B-B7701811E2E5}"/>
              </a:ext>
            </a:extLst>
          </p:cNvPr>
          <p:cNvSpPr/>
          <p:nvPr userDrawn="1"/>
        </p:nvSpPr>
        <p:spPr bwMode="auto">
          <a:xfrm>
            <a:off x="1146175" y="1431925"/>
            <a:ext cx="7997825" cy="1150938"/>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nl-NL" b="0">
              <a:solidFill>
                <a:srgbClr val="FFFFFF"/>
              </a:solidFill>
              <a:latin typeface="Times" charset="0"/>
              <a:ea typeface="ＭＳ Ｐゴシック" charset="0"/>
              <a:cs typeface="+mn-cs"/>
            </a:endParaRPr>
          </a:p>
        </p:txBody>
      </p:sp>
      <p:sp>
        <p:nvSpPr>
          <p:cNvPr id="11" name="Rechthoek 16">
            <a:extLst>
              <a:ext uri="{FF2B5EF4-FFF2-40B4-BE49-F238E27FC236}">
                <a16:creationId xmlns:a16="http://schemas.microsoft.com/office/drawing/2014/main" id="{63FA0981-4ABD-4EEF-B740-57978001B967}"/>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en-US" noProof="0"/>
              <a:t>Click to edit Master subtitle style</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baseline="0">
                <a:solidFill>
                  <a:schemeClr val="bg2"/>
                </a:solidFill>
              </a:defRPr>
            </a:lvl1pPr>
          </a:lstStyle>
          <a:p>
            <a:pPr lvl="0"/>
            <a:r>
              <a:rPr lang="en-US"/>
              <a:t>Click to edit Master text styles</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en-US"/>
              <a:t>Click to edit Master text styles</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1800" b="0" i="0" cap="all" baseline="0">
                <a:solidFill>
                  <a:schemeClr val="accent1"/>
                </a:solidFill>
              </a:defRPr>
            </a:lvl1pPr>
          </a:lstStyle>
          <a:p>
            <a:pPr lvl="0"/>
            <a:r>
              <a:rPr lang="en-US"/>
              <a:t>Click to edit Master text styles</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Tree>
    <p:extLst>
      <p:ext uri="{BB962C8B-B14F-4D97-AF65-F5344CB8AC3E}">
        <p14:creationId xmlns:p14="http://schemas.microsoft.com/office/powerpoint/2010/main" val="311806136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
            <a:extLst>
              <a:ext uri="{FF2B5EF4-FFF2-40B4-BE49-F238E27FC236}">
                <a16:creationId xmlns:a16="http://schemas.microsoft.com/office/drawing/2014/main" id="{86FF3028-44F4-4F58-94E9-5D739652F540}"/>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9" name="Afbeelding 10" descr="logo UL_RGB.pdf">
            <a:extLst>
              <a:ext uri="{FF2B5EF4-FFF2-40B4-BE49-F238E27FC236}">
                <a16:creationId xmlns:a16="http://schemas.microsoft.com/office/drawing/2014/main" id="{A6B1D398-914D-4F17-A872-D1F958FBBB9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2">
            <a:extLst>
              <a:ext uri="{FF2B5EF4-FFF2-40B4-BE49-F238E27FC236}">
                <a16:creationId xmlns:a16="http://schemas.microsoft.com/office/drawing/2014/main" id="{70CC709D-FF60-4AF3-B815-9A35467472A7}"/>
              </a:ext>
            </a:extLst>
          </p:cNvPr>
          <p:cNvSpPr/>
          <p:nvPr userDrawn="1"/>
        </p:nvSpPr>
        <p:spPr bwMode="auto">
          <a:xfrm>
            <a:off x="1146175" y="1431925"/>
            <a:ext cx="7997825" cy="1150938"/>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nl-NL" b="0">
              <a:solidFill>
                <a:srgbClr val="FFFFFF"/>
              </a:solidFill>
              <a:latin typeface="Times" charset="0"/>
              <a:ea typeface="ＭＳ Ｐゴシック" charset="0"/>
              <a:cs typeface="+mn-cs"/>
            </a:endParaRPr>
          </a:p>
        </p:txBody>
      </p:sp>
      <p:sp>
        <p:nvSpPr>
          <p:cNvPr id="11" name="Rechthoek 16">
            <a:extLst>
              <a:ext uri="{FF2B5EF4-FFF2-40B4-BE49-F238E27FC236}">
                <a16:creationId xmlns:a16="http://schemas.microsoft.com/office/drawing/2014/main" id="{AA9DD916-42DD-4571-AF3D-E2CBD64EBB3D}"/>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12" name="Afbeelding 17" descr="logo lumc_Fedra_PPT_20 mm E.pdf">
            <a:extLst>
              <a:ext uri="{FF2B5EF4-FFF2-40B4-BE49-F238E27FC236}">
                <a16:creationId xmlns:a16="http://schemas.microsoft.com/office/drawing/2014/main" id="{6ABA6C8A-68E7-4C63-A97C-F80CFE3B656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en-US" noProof="0"/>
              <a:t>Click to edit Master subtitle style</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baseline="0">
                <a:solidFill>
                  <a:schemeClr val="bg2"/>
                </a:solidFill>
              </a:defRPr>
            </a:lvl1pPr>
          </a:lstStyle>
          <a:p>
            <a:pPr lvl="0"/>
            <a:r>
              <a:rPr lang="en-US"/>
              <a:t>Click to edit Master text styles</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en-US"/>
              <a:t>Click to edit Master text styles</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1800" b="0" i="0" cap="all" baseline="0">
                <a:solidFill>
                  <a:schemeClr val="accent1"/>
                </a:solidFill>
              </a:defRPr>
            </a:lvl1pPr>
          </a:lstStyle>
          <a:p>
            <a:pPr lvl="0"/>
            <a:r>
              <a:rPr lang="en-US"/>
              <a:t>Click to edit Master text styles</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357C70EF-BCB4-469D-9659-14E1962DE0FF}"/>
              </a:ext>
            </a:extLst>
          </p:cNvPr>
          <p:cNvSpPr>
            <a:spLocks noGrp="1" noChangeArrowheads="1"/>
          </p:cNvSpPr>
          <p:nvPr>
            <p:ph type="dt" sz="half" idx="15"/>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6B7147CB-24D2-42DC-A46B-96D6BEFE0A95}" type="datetime5">
              <a:rPr lang="en-US"/>
              <a:pPr>
                <a:defRPr/>
              </a:pPr>
              <a:t>23-Oct-20</a:t>
            </a:fld>
            <a:endParaRPr lang="en-GB" dirty="0"/>
          </a:p>
        </p:txBody>
      </p:sp>
      <p:sp>
        <p:nvSpPr>
          <p:cNvPr id="14" name="Rectangle 5">
            <a:extLst>
              <a:ext uri="{FF2B5EF4-FFF2-40B4-BE49-F238E27FC236}">
                <a16:creationId xmlns:a16="http://schemas.microsoft.com/office/drawing/2014/main" id="{F329899D-8944-4BDF-85E1-47D25E678FBA}"/>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
        <p:nvSpPr>
          <p:cNvPr id="15" name="Rectangle 6">
            <a:extLst>
              <a:ext uri="{FF2B5EF4-FFF2-40B4-BE49-F238E27FC236}">
                <a16:creationId xmlns:a16="http://schemas.microsoft.com/office/drawing/2014/main" id="{86FBD07E-00B5-4374-8D66-DE726A1721C7}"/>
              </a:ext>
            </a:extLst>
          </p:cNvPr>
          <p:cNvSpPr>
            <a:spLocks noGrp="1" noChangeArrowheads="1"/>
          </p:cNvSpPr>
          <p:nvPr>
            <p:ph type="sldNum" sz="quarter" idx="17"/>
          </p:nvPr>
        </p:nvSpPr>
        <p:spPr/>
        <p:txBody>
          <a:bodyPr/>
          <a:lstStyle>
            <a:lvl1pPr eaLnBrk="1" hangingPunct="1">
              <a:defRPr b="1" smtClean="0"/>
            </a:lvl1pPr>
          </a:lstStyle>
          <a:p>
            <a:pPr>
              <a:defRPr/>
            </a:pPr>
            <a:fld id="{F0514A3B-8036-4C37-8439-9C85AAD90E89}" type="slidenum">
              <a:rPr lang="en-GB" altLang="nl-NL"/>
              <a:pPr>
                <a:defRPr/>
              </a:pPr>
              <a:t>‹#›</a:t>
            </a:fld>
            <a:endParaRPr lang="en-GB" altLang="nl-NL"/>
          </a:p>
        </p:txBody>
      </p:sp>
    </p:spTree>
    <p:extLst>
      <p:ext uri="{BB962C8B-B14F-4D97-AF65-F5344CB8AC3E}">
        <p14:creationId xmlns:p14="http://schemas.microsoft.com/office/powerpoint/2010/main" val="304943446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5">
            <a:extLst>
              <a:ext uri="{FF2B5EF4-FFF2-40B4-BE49-F238E27FC236}">
                <a16:creationId xmlns:a16="http://schemas.microsoft.com/office/drawing/2014/main" id="{43168CAC-D3A5-4831-8F72-F78FCA235A1A}"/>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2" name="Titel 1"/>
          <p:cNvSpPr>
            <a:spLocks noGrp="1"/>
          </p:cNvSpPr>
          <p:nvPr>
            <p:ph type="title"/>
          </p:nvPr>
        </p:nvSpPr>
        <p:spPr>
          <a:xfrm>
            <a:off x="566738" y="0"/>
            <a:ext cx="6524625" cy="854075"/>
          </a:xfrm>
        </p:spPr>
        <p:txBody>
          <a:bodyPr/>
          <a:lstStyle>
            <a:lvl1pPr>
              <a:defRPr cap="all"/>
            </a:lvl1pPr>
          </a:lstStyle>
          <a:p>
            <a:r>
              <a:rPr lang="en-US"/>
              <a:t>Click to edit Master title style</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A957BE70-3BD0-4DF3-AFCC-C0FA2CBE8CFC}"/>
              </a:ext>
            </a:extLst>
          </p:cNvPr>
          <p:cNvSpPr>
            <a:spLocks noGrp="1"/>
          </p:cNvSpPr>
          <p:nvPr>
            <p:ph type="dt" sz="half" idx="16"/>
          </p:nvPr>
        </p:nvSpPr>
        <p:spPr/>
        <p:txBody>
          <a:bodyPr/>
          <a:lstStyle>
            <a:lvl1pPr eaLnBrk="1" hangingPunct="1">
              <a:defRPr b="1">
                <a:ea typeface="+mn-ea"/>
                <a:cs typeface="Arial" charset="0"/>
              </a:defRPr>
            </a:lvl1pPr>
          </a:lstStyle>
          <a:p>
            <a:pPr>
              <a:defRPr/>
            </a:pPr>
            <a:fld id="{E066F0F3-46FC-47ED-88A0-77E819C31B71}" type="datetime5">
              <a:rPr lang="en-US"/>
              <a:pPr>
                <a:defRPr/>
              </a:pPr>
              <a:t>23-Oct-20</a:t>
            </a:fld>
            <a:endParaRPr lang="en-GB" dirty="0"/>
          </a:p>
        </p:txBody>
      </p:sp>
      <p:sp>
        <p:nvSpPr>
          <p:cNvPr id="7" name="Tijdelijke aanduiding voor voettekst 3">
            <a:extLst>
              <a:ext uri="{FF2B5EF4-FFF2-40B4-BE49-F238E27FC236}">
                <a16:creationId xmlns:a16="http://schemas.microsoft.com/office/drawing/2014/main" id="{C08D9538-CCC0-4B48-9FC8-6FAD56106BD6}"/>
              </a:ext>
            </a:extLst>
          </p:cNvPr>
          <p:cNvSpPr>
            <a:spLocks noGrp="1"/>
          </p:cNvSpPr>
          <p:nvPr>
            <p:ph type="ftr" sz="quarter" idx="17"/>
          </p:nvPr>
        </p:nvSpPr>
        <p:spPr/>
        <p:txBody>
          <a:bodyPr/>
          <a:lstStyle>
            <a:lvl1pPr eaLnBrk="1" hangingPunct="1">
              <a:defRPr b="1">
                <a:ea typeface="+mn-ea"/>
                <a:cs typeface="Arial" charset="0"/>
              </a:defRPr>
            </a:lvl1pPr>
          </a:lstStyle>
          <a:p>
            <a:pPr>
              <a:defRPr/>
            </a:pPr>
            <a:r>
              <a:rPr lang="en-GB"/>
              <a:t>Insert &gt; Header &amp; footer</a:t>
            </a:r>
          </a:p>
        </p:txBody>
      </p:sp>
      <p:sp>
        <p:nvSpPr>
          <p:cNvPr id="8" name="Tijdelijke aanduiding voor dianummer 4">
            <a:extLst>
              <a:ext uri="{FF2B5EF4-FFF2-40B4-BE49-F238E27FC236}">
                <a16:creationId xmlns:a16="http://schemas.microsoft.com/office/drawing/2014/main" id="{5EC25A0E-1C9B-4F7F-AFD4-9C1574EFC23D}"/>
              </a:ext>
            </a:extLst>
          </p:cNvPr>
          <p:cNvSpPr>
            <a:spLocks noGrp="1"/>
          </p:cNvSpPr>
          <p:nvPr>
            <p:ph type="sldNum" sz="quarter" idx="18"/>
          </p:nvPr>
        </p:nvSpPr>
        <p:spPr/>
        <p:txBody>
          <a:bodyPr/>
          <a:lstStyle>
            <a:lvl1pPr eaLnBrk="1" hangingPunct="1">
              <a:defRPr b="1" smtClean="0"/>
            </a:lvl1pPr>
          </a:lstStyle>
          <a:p>
            <a:pPr>
              <a:defRPr/>
            </a:pPr>
            <a:fld id="{98AB6E71-A104-460D-8D94-4705CE15C523}" type="slidenum">
              <a:rPr lang="en-GB" altLang="nl-NL"/>
              <a:pPr>
                <a:defRPr/>
              </a:pPr>
              <a:t>‹#›</a:t>
            </a:fld>
            <a:endParaRPr lang="en-GB" altLang="nl-NL"/>
          </a:p>
        </p:txBody>
      </p:sp>
    </p:spTree>
    <p:extLst>
      <p:ext uri="{BB962C8B-B14F-4D97-AF65-F5344CB8AC3E}">
        <p14:creationId xmlns:p14="http://schemas.microsoft.com/office/powerpoint/2010/main" val="201474657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777BEC49-215F-4C55-8C12-9E1DB3405EED}"/>
              </a:ext>
            </a:extLst>
          </p:cNvPr>
          <p:cNvSpPr>
            <a:spLocks noGrp="1" noChangeArrowheads="1"/>
          </p:cNvSpPr>
          <p:nvPr>
            <p:ph type="dt" sz="half" idx="10"/>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58802DF7-E825-4B3D-9A9F-0CEEBBFF5983}" type="datetime5">
              <a:rPr lang="en-US"/>
              <a:pPr>
                <a:defRPr/>
              </a:pPr>
              <a:t>23-Oct-20</a:t>
            </a:fld>
            <a:endParaRPr lang="en-GB" dirty="0"/>
          </a:p>
        </p:txBody>
      </p:sp>
      <p:sp>
        <p:nvSpPr>
          <p:cNvPr id="5" name="Rectangle 6">
            <a:extLst>
              <a:ext uri="{FF2B5EF4-FFF2-40B4-BE49-F238E27FC236}">
                <a16:creationId xmlns:a16="http://schemas.microsoft.com/office/drawing/2014/main" id="{D3E11162-E60D-4AF0-800C-43E8F8CD2B26}"/>
              </a:ext>
            </a:extLst>
          </p:cNvPr>
          <p:cNvSpPr>
            <a:spLocks noGrp="1" noChangeArrowheads="1"/>
          </p:cNvSpPr>
          <p:nvPr>
            <p:ph type="sldNum" sz="quarter" idx="11"/>
          </p:nvPr>
        </p:nvSpPr>
        <p:spPr/>
        <p:txBody>
          <a:bodyPr/>
          <a:lstStyle>
            <a:lvl1pPr eaLnBrk="1" hangingPunct="1">
              <a:defRPr b="1" smtClean="0"/>
            </a:lvl1pPr>
          </a:lstStyle>
          <a:p>
            <a:pPr>
              <a:defRPr/>
            </a:pPr>
            <a:fld id="{11E6D98E-4ACF-4478-B30F-C20EC7594DE9}"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4256A422-EA08-45BE-9267-B2A8289D7E78}"/>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118444341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93D17F2-C8D3-40FE-82B5-E27AA8AC38FC}"/>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6E583610-BAA9-4CB4-9698-304028E4D0E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BA484A7A-C446-4109-95FE-B77FDB1386EC}"/>
              </a:ext>
            </a:extLst>
          </p:cNvPr>
          <p:cNvSpPr>
            <a:spLocks noGrp="1" noChangeArrowheads="1"/>
          </p:cNvSpPr>
          <p:nvPr>
            <p:ph type="sldNum" sz="quarter" idx="12"/>
          </p:nvPr>
        </p:nvSpPr>
        <p:spPr>
          <a:ln/>
        </p:spPr>
        <p:txBody>
          <a:bodyPr/>
          <a:lstStyle>
            <a:lvl1pPr>
              <a:defRPr/>
            </a:lvl1pPr>
          </a:lstStyle>
          <a:p>
            <a:pPr>
              <a:defRPr/>
            </a:pPr>
            <a:fld id="{A5356918-B52E-4833-8766-377985405322}" type="slidenum">
              <a:rPr lang="en-GB" altLang="nl-NL"/>
              <a:pPr>
                <a:defRPr/>
              </a:pPr>
              <a:t>‹#›</a:t>
            </a:fld>
            <a:endParaRPr lang="en-GB" altLang="nl-NL"/>
          </a:p>
        </p:txBody>
      </p:sp>
    </p:spTree>
    <p:extLst>
      <p:ext uri="{BB962C8B-B14F-4D97-AF65-F5344CB8AC3E}">
        <p14:creationId xmlns:p14="http://schemas.microsoft.com/office/powerpoint/2010/main" val="1631234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6">
            <a:extLst>
              <a:ext uri="{FF2B5EF4-FFF2-40B4-BE49-F238E27FC236}">
                <a16:creationId xmlns:a16="http://schemas.microsoft.com/office/drawing/2014/main" id="{E61061E0-0005-417D-AE89-21CF432D6773}"/>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85816899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5">
            <a:extLst>
              <a:ext uri="{FF2B5EF4-FFF2-40B4-BE49-F238E27FC236}">
                <a16:creationId xmlns:a16="http://schemas.microsoft.com/office/drawing/2014/main" id="{D231122B-FF91-4544-9E60-25391A5F4320}"/>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6" name="Rechthoek 6">
            <a:extLst>
              <a:ext uri="{FF2B5EF4-FFF2-40B4-BE49-F238E27FC236}">
                <a16:creationId xmlns:a16="http://schemas.microsoft.com/office/drawing/2014/main" id="{5A88BDC3-E9D7-4841-9C29-01C1AC38D1F6}"/>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77546106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2D51EC23-9BBC-4D1A-B8E2-2E71EF96B935}"/>
              </a:ext>
            </a:extLst>
          </p:cNvPr>
          <p:cNvSpPr>
            <a:spLocks noGrp="1"/>
          </p:cNvSpPr>
          <p:nvPr>
            <p:ph type="dt" sz="half" idx="14"/>
          </p:nvPr>
        </p:nvSpPr>
        <p:spPr/>
        <p:txBody>
          <a:bodyPr/>
          <a:lstStyle>
            <a:lvl1pPr eaLnBrk="1" hangingPunct="1">
              <a:defRPr b="1">
                <a:ea typeface="+mn-ea"/>
                <a:cs typeface="Arial" charset="0"/>
              </a:defRPr>
            </a:lvl1pPr>
          </a:lstStyle>
          <a:p>
            <a:pPr>
              <a:defRPr/>
            </a:pPr>
            <a:fld id="{80A4A069-05E4-49AD-AE8E-742BB28E7D8C}"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232CC79A-C880-4DC9-A870-9F0BD69F63FC}"/>
              </a:ext>
            </a:extLst>
          </p:cNvPr>
          <p:cNvSpPr>
            <a:spLocks noGrp="1"/>
          </p:cNvSpPr>
          <p:nvPr>
            <p:ph type="sldNum" sz="quarter" idx="15"/>
          </p:nvPr>
        </p:nvSpPr>
        <p:spPr/>
        <p:txBody>
          <a:bodyPr/>
          <a:lstStyle>
            <a:lvl1pPr eaLnBrk="1" hangingPunct="1">
              <a:defRPr b="1" smtClean="0"/>
            </a:lvl1pPr>
          </a:lstStyle>
          <a:p>
            <a:pPr>
              <a:defRPr/>
            </a:pPr>
            <a:fld id="{A624CC94-30B5-471C-93BA-A497F13EA24B}" type="slidenum">
              <a:rPr lang="en-GB" altLang="nl-NL"/>
              <a:pPr>
                <a:defRPr/>
              </a:pPr>
              <a:t>‹#›</a:t>
            </a:fld>
            <a:endParaRPr lang="en-GB" altLang="nl-NL"/>
          </a:p>
        </p:txBody>
      </p:sp>
      <p:sp>
        <p:nvSpPr>
          <p:cNvPr id="7" name="Rectangle 5">
            <a:extLst>
              <a:ext uri="{FF2B5EF4-FFF2-40B4-BE49-F238E27FC236}">
                <a16:creationId xmlns:a16="http://schemas.microsoft.com/office/drawing/2014/main" id="{8D05EDF0-4441-45CA-A8B3-2AC5A0C107C2}"/>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161039133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1BB4496B-1CF6-4B0F-A38E-6DF08DA705AC}"/>
              </a:ext>
            </a:extLst>
          </p:cNvPr>
          <p:cNvSpPr>
            <a:spLocks noGrp="1"/>
          </p:cNvSpPr>
          <p:nvPr>
            <p:ph type="dt" sz="half" idx="10"/>
          </p:nvPr>
        </p:nvSpPr>
        <p:spPr/>
        <p:txBody>
          <a:bodyPr/>
          <a:lstStyle>
            <a:lvl1pPr eaLnBrk="1" hangingPunct="1">
              <a:defRPr b="1">
                <a:ea typeface="+mn-ea"/>
                <a:cs typeface="Arial" charset="0"/>
              </a:defRPr>
            </a:lvl1pPr>
          </a:lstStyle>
          <a:p>
            <a:pPr>
              <a:defRPr/>
            </a:pPr>
            <a:fld id="{D94EE9A7-B87D-4613-8F75-79E00C4CACA0}" type="datetime5">
              <a:rPr lang="en-US"/>
              <a:pPr>
                <a:defRPr/>
              </a:pPr>
              <a:t>23-Oct-20</a:t>
            </a:fld>
            <a:endParaRPr lang="en-GB" dirty="0"/>
          </a:p>
        </p:txBody>
      </p:sp>
      <p:sp>
        <p:nvSpPr>
          <p:cNvPr id="8" name="Tijdelijke aanduiding voor dianummer 8">
            <a:extLst>
              <a:ext uri="{FF2B5EF4-FFF2-40B4-BE49-F238E27FC236}">
                <a16:creationId xmlns:a16="http://schemas.microsoft.com/office/drawing/2014/main" id="{1D362497-2F2B-4610-8E7C-8579B645D63C}"/>
              </a:ext>
            </a:extLst>
          </p:cNvPr>
          <p:cNvSpPr>
            <a:spLocks noGrp="1"/>
          </p:cNvSpPr>
          <p:nvPr>
            <p:ph type="sldNum" sz="quarter" idx="11"/>
          </p:nvPr>
        </p:nvSpPr>
        <p:spPr/>
        <p:txBody>
          <a:bodyPr/>
          <a:lstStyle>
            <a:lvl1pPr eaLnBrk="1" hangingPunct="1">
              <a:defRPr b="1" smtClean="0"/>
            </a:lvl1pPr>
          </a:lstStyle>
          <a:p>
            <a:pPr>
              <a:defRPr/>
            </a:pPr>
            <a:fld id="{F7D3B946-00D3-460E-BEAA-00C174320B96}" type="slidenum">
              <a:rPr lang="en-GB" altLang="nl-NL"/>
              <a:pPr>
                <a:defRPr/>
              </a:pPr>
              <a:t>‹#›</a:t>
            </a:fld>
            <a:endParaRPr lang="en-GB" altLang="nl-NL"/>
          </a:p>
        </p:txBody>
      </p:sp>
      <p:sp>
        <p:nvSpPr>
          <p:cNvPr id="9" name="Rectangle 5">
            <a:extLst>
              <a:ext uri="{FF2B5EF4-FFF2-40B4-BE49-F238E27FC236}">
                <a16:creationId xmlns:a16="http://schemas.microsoft.com/office/drawing/2014/main" id="{E1FDD4AA-3BC7-41CE-81D2-793658B613D1}"/>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374401615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datum 2">
            <a:extLst>
              <a:ext uri="{FF2B5EF4-FFF2-40B4-BE49-F238E27FC236}">
                <a16:creationId xmlns:a16="http://schemas.microsoft.com/office/drawing/2014/main" id="{61181735-8CB2-4CD6-B2A0-35BF54DAC6EA}"/>
              </a:ext>
            </a:extLst>
          </p:cNvPr>
          <p:cNvSpPr>
            <a:spLocks noGrp="1"/>
          </p:cNvSpPr>
          <p:nvPr>
            <p:ph type="dt" sz="half" idx="10"/>
          </p:nvPr>
        </p:nvSpPr>
        <p:spPr/>
        <p:txBody>
          <a:bodyPr/>
          <a:lstStyle>
            <a:lvl1pPr eaLnBrk="1" hangingPunct="1">
              <a:defRPr b="1">
                <a:ea typeface="+mn-ea"/>
                <a:cs typeface="Arial" charset="0"/>
              </a:defRPr>
            </a:lvl1pPr>
          </a:lstStyle>
          <a:p>
            <a:pPr>
              <a:defRPr/>
            </a:pPr>
            <a:fld id="{2623CEEE-99B0-4D43-A384-591CDB456D63}" type="datetime5">
              <a:rPr lang="en-US"/>
              <a:pPr>
                <a:defRPr/>
              </a:pPr>
              <a:t>23-Oct-20</a:t>
            </a:fld>
            <a:endParaRPr lang="en-GB" dirty="0"/>
          </a:p>
        </p:txBody>
      </p:sp>
      <p:sp>
        <p:nvSpPr>
          <p:cNvPr id="4" name="Tijdelijke aanduiding voor voettekst 3">
            <a:extLst>
              <a:ext uri="{FF2B5EF4-FFF2-40B4-BE49-F238E27FC236}">
                <a16:creationId xmlns:a16="http://schemas.microsoft.com/office/drawing/2014/main" id="{E2C3E22B-6BAA-4788-A53B-7E1FA3366137}"/>
              </a:ext>
            </a:extLst>
          </p:cNvPr>
          <p:cNvSpPr>
            <a:spLocks noGrp="1"/>
          </p:cNvSpPr>
          <p:nvPr>
            <p:ph type="ftr" sz="quarter" idx="11"/>
          </p:nvPr>
        </p:nvSpPr>
        <p:spPr/>
        <p:txBody>
          <a:bodyPr/>
          <a:lstStyle>
            <a:lvl1pPr eaLnBrk="1" hangingPunct="1">
              <a:defRPr b="1">
                <a:ea typeface="+mn-ea"/>
                <a:cs typeface="Arial" charset="0"/>
              </a:defRPr>
            </a:lvl1pPr>
          </a:lstStyle>
          <a:p>
            <a:pPr>
              <a:defRPr/>
            </a:pPr>
            <a:r>
              <a:rPr lang="en-GB"/>
              <a:t>Insert &gt; Header &amp; footer</a:t>
            </a:r>
          </a:p>
        </p:txBody>
      </p:sp>
      <p:sp>
        <p:nvSpPr>
          <p:cNvPr id="5" name="Tijdelijke aanduiding voor dianummer 4">
            <a:extLst>
              <a:ext uri="{FF2B5EF4-FFF2-40B4-BE49-F238E27FC236}">
                <a16:creationId xmlns:a16="http://schemas.microsoft.com/office/drawing/2014/main" id="{DFC937D0-DCA3-455D-9D17-5F910420366D}"/>
              </a:ext>
            </a:extLst>
          </p:cNvPr>
          <p:cNvSpPr>
            <a:spLocks noGrp="1"/>
          </p:cNvSpPr>
          <p:nvPr>
            <p:ph type="sldNum" sz="quarter" idx="12"/>
          </p:nvPr>
        </p:nvSpPr>
        <p:spPr/>
        <p:txBody>
          <a:bodyPr/>
          <a:lstStyle>
            <a:lvl1pPr eaLnBrk="1" hangingPunct="1">
              <a:defRPr b="1" smtClean="0"/>
            </a:lvl1pPr>
          </a:lstStyle>
          <a:p>
            <a:pPr>
              <a:defRPr/>
            </a:pPr>
            <a:fld id="{D1CE067C-27B3-4378-9664-EE35FF093A46}" type="slidenum">
              <a:rPr lang="en-GB" altLang="nl-NL"/>
              <a:pPr>
                <a:defRPr/>
              </a:pPr>
              <a:t>‹#›</a:t>
            </a:fld>
            <a:endParaRPr lang="en-GB" altLang="nl-NL"/>
          </a:p>
        </p:txBody>
      </p:sp>
    </p:spTree>
    <p:extLst>
      <p:ext uri="{BB962C8B-B14F-4D97-AF65-F5344CB8AC3E}">
        <p14:creationId xmlns:p14="http://schemas.microsoft.com/office/powerpoint/2010/main" val="73703760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4C8B1466-06C1-493E-9376-2DA24E919055}"/>
              </a:ext>
            </a:extLst>
          </p:cNvPr>
          <p:cNvSpPr>
            <a:spLocks noGrp="1"/>
          </p:cNvSpPr>
          <p:nvPr>
            <p:ph type="dt" sz="half" idx="10"/>
          </p:nvPr>
        </p:nvSpPr>
        <p:spPr/>
        <p:txBody>
          <a:bodyPr/>
          <a:lstStyle>
            <a:lvl1pPr eaLnBrk="1" hangingPunct="1">
              <a:defRPr b="1">
                <a:ea typeface="+mn-ea"/>
                <a:cs typeface="Arial" charset="0"/>
              </a:defRPr>
            </a:lvl1pPr>
          </a:lstStyle>
          <a:p>
            <a:pPr>
              <a:defRPr/>
            </a:pPr>
            <a:fld id="{3D97CF59-1DC5-4478-B541-6119ABCDFC79}" type="datetime5">
              <a:rPr lang="en-US"/>
              <a:pPr>
                <a:defRPr/>
              </a:pPr>
              <a:t>23-Oct-20</a:t>
            </a:fld>
            <a:endParaRPr lang="en-GB" dirty="0"/>
          </a:p>
        </p:txBody>
      </p:sp>
      <p:sp>
        <p:nvSpPr>
          <p:cNvPr id="3" name="Tijdelijke aanduiding voor dianummer 3">
            <a:extLst>
              <a:ext uri="{FF2B5EF4-FFF2-40B4-BE49-F238E27FC236}">
                <a16:creationId xmlns:a16="http://schemas.microsoft.com/office/drawing/2014/main" id="{4ADD3D57-ABC2-4E98-8A7D-0719DA36F147}"/>
              </a:ext>
            </a:extLst>
          </p:cNvPr>
          <p:cNvSpPr>
            <a:spLocks noGrp="1"/>
          </p:cNvSpPr>
          <p:nvPr>
            <p:ph type="sldNum" sz="quarter" idx="11"/>
          </p:nvPr>
        </p:nvSpPr>
        <p:spPr/>
        <p:txBody>
          <a:bodyPr/>
          <a:lstStyle>
            <a:lvl1pPr eaLnBrk="1" hangingPunct="1">
              <a:defRPr b="1" smtClean="0"/>
            </a:lvl1pPr>
          </a:lstStyle>
          <a:p>
            <a:pPr>
              <a:defRPr/>
            </a:pPr>
            <a:fld id="{82D57993-5C20-4F51-AE60-DE141B5347FC}" type="slidenum">
              <a:rPr lang="en-GB" altLang="nl-NL"/>
              <a:pPr>
                <a:defRPr/>
              </a:pPr>
              <a:t>‹#›</a:t>
            </a:fld>
            <a:endParaRPr lang="en-GB" altLang="nl-NL"/>
          </a:p>
        </p:txBody>
      </p:sp>
      <p:sp>
        <p:nvSpPr>
          <p:cNvPr id="4" name="Rectangle 5">
            <a:extLst>
              <a:ext uri="{FF2B5EF4-FFF2-40B4-BE49-F238E27FC236}">
                <a16:creationId xmlns:a16="http://schemas.microsoft.com/office/drawing/2014/main" id="{A5ED7E4E-CC01-45BD-9BCB-9F75A4D85F10}"/>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378241268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737811DD-4660-4F9E-B8F7-30058951B4AE}"/>
              </a:ext>
            </a:extLst>
          </p:cNvPr>
          <p:cNvSpPr>
            <a:spLocks noGrp="1"/>
          </p:cNvSpPr>
          <p:nvPr>
            <p:ph type="dt" sz="half" idx="14"/>
          </p:nvPr>
        </p:nvSpPr>
        <p:spPr/>
        <p:txBody>
          <a:bodyPr/>
          <a:lstStyle>
            <a:lvl1pPr eaLnBrk="1" hangingPunct="1">
              <a:defRPr b="1">
                <a:ea typeface="+mn-ea"/>
                <a:cs typeface="Arial" charset="0"/>
              </a:defRPr>
            </a:lvl1pPr>
          </a:lstStyle>
          <a:p>
            <a:pPr>
              <a:defRPr/>
            </a:pPr>
            <a:fld id="{7E79868A-2134-450D-91D0-06E179D7C199}"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E9B55DDF-2A24-4E34-B6CA-8944F7DB97AB}"/>
              </a:ext>
            </a:extLst>
          </p:cNvPr>
          <p:cNvSpPr>
            <a:spLocks noGrp="1"/>
          </p:cNvSpPr>
          <p:nvPr>
            <p:ph type="sldNum" sz="quarter" idx="15"/>
          </p:nvPr>
        </p:nvSpPr>
        <p:spPr/>
        <p:txBody>
          <a:bodyPr/>
          <a:lstStyle>
            <a:lvl1pPr eaLnBrk="1" hangingPunct="1">
              <a:defRPr b="1" smtClean="0"/>
            </a:lvl1pPr>
          </a:lstStyle>
          <a:p>
            <a:pPr>
              <a:defRPr/>
            </a:pPr>
            <a:fld id="{CE1FBCDE-CEED-44E6-ADFF-BAA5AC0B160E}" type="slidenum">
              <a:rPr lang="en-GB" altLang="nl-NL"/>
              <a:pPr>
                <a:defRPr/>
              </a:pPr>
              <a:t>‹#›</a:t>
            </a:fld>
            <a:endParaRPr lang="en-GB" altLang="nl-NL"/>
          </a:p>
        </p:txBody>
      </p:sp>
      <p:sp>
        <p:nvSpPr>
          <p:cNvPr id="7" name="Rectangle 5">
            <a:extLst>
              <a:ext uri="{FF2B5EF4-FFF2-40B4-BE49-F238E27FC236}">
                <a16:creationId xmlns:a16="http://schemas.microsoft.com/office/drawing/2014/main" id="{801DD0A3-C53F-465B-9D65-56544DF4C7E4}"/>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58055818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B23F53ED-EABD-4326-900A-B47881915AB2}"/>
              </a:ext>
            </a:extLst>
          </p:cNvPr>
          <p:cNvSpPr>
            <a:spLocks noGrp="1"/>
          </p:cNvSpPr>
          <p:nvPr>
            <p:ph type="dt" sz="half" idx="10"/>
          </p:nvPr>
        </p:nvSpPr>
        <p:spPr/>
        <p:txBody>
          <a:bodyPr/>
          <a:lstStyle>
            <a:lvl1pPr eaLnBrk="1" hangingPunct="1">
              <a:defRPr b="1">
                <a:ea typeface="+mn-ea"/>
                <a:cs typeface="Arial" charset="0"/>
              </a:defRPr>
            </a:lvl1pPr>
          </a:lstStyle>
          <a:p>
            <a:pPr>
              <a:defRPr/>
            </a:pPr>
            <a:fld id="{890BB9E7-000E-4C3F-A4F2-49DD4EF4450D}"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2A39AB7B-26DA-42C5-A982-ACF612B759AF}"/>
              </a:ext>
            </a:extLst>
          </p:cNvPr>
          <p:cNvSpPr>
            <a:spLocks noGrp="1"/>
          </p:cNvSpPr>
          <p:nvPr>
            <p:ph type="sldNum" sz="quarter" idx="11"/>
          </p:nvPr>
        </p:nvSpPr>
        <p:spPr/>
        <p:txBody>
          <a:bodyPr/>
          <a:lstStyle>
            <a:lvl1pPr eaLnBrk="1" hangingPunct="1">
              <a:defRPr b="1" smtClean="0"/>
            </a:lvl1pPr>
          </a:lstStyle>
          <a:p>
            <a:pPr>
              <a:defRPr/>
            </a:pPr>
            <a:fld id="{B29E5B2E-B1FD-46A1-A03B-230BE0E290A7}" type="slidenum">
              <a:rPr lang="en-GB" altLang="nl-NL"/>
              <a:pPr>
                <a:defRPr/>
              </a:pPr>
              <a:t>‹#›</a:t>
            </a:fld>
            <a:endParaRPr lang="en-GB" altLang="nl-NL"/>
          </a:p>
        </p:txBody>
      </p:sp>
      <p:sp>
        <p:nvSpPr>
          <p:cNvPr id="7" name="Rectangle 5">
            <a:extLst>
              <a:ext uri="{FF2B5EF4-FFF2-40B4-BE49-F238E27FC236}">
                <a16:creationId xmlns:a16="http://schemas.microsoft.com/office/drawing/2014/main" id="{23914C63-9A68-4C2A-AC11-E17B5D8BB32E}"/>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368438206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0">
            <a:extLst>
              <a:ext uri="{FF2B5EF4-FFF2-40B4-BE49-F238E27FC236}">
                <a16:creationId xmlns:a16="http://schemas.microsoft.com/office/drawing/2014/main" id="{95123668-07CA-454D-828B-023E7367D3BC}"/>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5" name="Rechthoek 12">
            <a:extLst>
              <a:ext uri="{FF2B5EF4-FFF2-40B4-BE49-F238E27FC236}">
                <a16:creationId xmlns:a16="http://schemas.microsoft.com/office/drawing/2014/main" id="{D48DE260-466E-4E18-A884-8427BD14D24A}"/>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6" name="Rechthoek 18">
            <a:extLst>
              <a:ext uri="{FF2B5EF4-FFF2-40B4-BE49-F238E27FC236}">
                <a16:creationId xmlns:a16="http://schemas.microsoft.com/office/drawing/2014/main" id="{8367CD65-C34D-4F88-9928-7B7A3E33E45D}"/>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7" name="Afbeelding 13" descr="logo UL_RGB.pdf">
            <a:extLst>
              <a:ext uri="{FF2B5EF4-FFF2-40B4-BE49-F238E27FC236}">
                <a16:creationId xmlns:a16="http://schemas.microsoft.com/office/drawing/2014/main" id="{506C408D-FC2F-4877-BF43-1E8611A671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5" descr="logo lumc_Fedra_PPT_20 mm E.pdf">
            <a:extLst>
              <a:ext uri="{FF2B5EF4-FFF2-40B4-BE49-F238E27FC236}">
                <a16:creationId xmlns:a16="http://schemas.microsoft.com/office/drawing/2014/main" id="{B4574495-C52C-4F93-BD26-1A7BF26003D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spcCol="360000"/>
          <a:lstStyle>
            <a:lvl1pPr>
              <a:defRPr sz="2400" b="1" i="0">
                <a:solidFill>
                  <a:schemeClr val="bg2"/>
                </a:solidFill>
              </a:defRPr>
            </a:lvl1pPr>
          </a:lstStyle>
          <a:p>
            <a:pPr lvl="0"/>
            <a:r>
              <a:rPr lang="en-US"/>
              <a:t>Click to edit Master text styles</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AC764CEE-FC9B-4439-9F48-2AA68ACBFD6B}"/>
              </a:ext>
            </a:extLst>
          </p:cNvPr>
          <p:cNvSpPr>
            <a:spLocks noGrp="1" noChangeArrowheads="1"/>
          </p:cNvSpPr>
          <p:nvPr>
            <p:ph type="dt" sz="half" idx="11"/>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01BFAD0D-DA70-4E71-919F-E1C91DC42AC0}" type="datetime5">
              <a:rPr lang="en-US"/>
              <a:pPr>
                <a:defRPr/>
              </a:pPr>
              <a:t>23-Oct-20</a:t>
            </a:fld>
            <a:endParaRPr lang="en-GB" dirty="0"/>
          </a:p>
        </p:txBody>
      </p:sp>
      <p:sp>
        <p:nvSpPr>
          <p:cNvPr id="10" name="Rectangle 6">
            <a:extLst>
              <a:ext uri="{FF2B5EF4-FFF2-40B4-BE49-F238E27FC236}">
                <a16:creationId xmlns:a16="http://schemas.microsoft.com/office/drawing/2014/main" id="{414FAC69-B774-4E43-B88C-F4652C9535FA}"/>
              </a:ext>
            </a:extLst>
          </p:cNvPr>
          <p:cNvSpPr>
            <a:spLocks noGrp="1" noChangeArrowheads="1"/>
          </p:cNvSpPr>
          <p:nvPr>
            <p:ph type="sldNum" sz="quarter" idx="12"/>
          </p:nvPr>
        </p:nvSpPr>
        <p:spPr/>
        <p:txBody>
          <a:bodyPr/>
          <a:lstStyle>
            <a:lvl1pPr eaLnBrk="1" hangingPunct="1">
              <a:defRPr b="1" smtClean="0"/>
            </a:lvl1pPr>
          </a:lstStyle>
          <a:p>
            <a:pPr>
              <a:defRPr/>
            </a:pPr>
            <a:fld id="{5B85EFBE-48F5-4CC9-8EE1-2394DC8AD2FC}" type="slidenum">
              <a:rPr lang="en-GB" altLang="nl-NL"/>
              <a:pPr>
                <a:defRPr/>
              </a:pPr>
              <a:t>‹#›</a:t>
            </a:fld>
            <a:endParaRPr lang="en-GB" altLang="nl-NL"/>
          </a:p>
        </p:txBody>
      </p:sp>
      <p:sp>
        <p:nvSpPr>
          <p:cNvPr id="11" name="Rectangle 5">
            <a:extLst>
              <a:ext uri="{FF2B5EF4-FFF2-40B4-BE49-F238E27FC236}">
                <a16:creationId xmlns:a16="http://schemas.microsoft.com/office/drawing/2014/main" id="{459FD92A-929A-4C57-A466-F373233EF3E0}"/>
              </a:ext>
            </a:extLst>
          </p:cNvPr>
          <p:cNvSpPr>
            <a:spLocks noGrp="1" noChangeArrowheads="1"/>
          </p:cNvSpPr>
          <p:nvPr>
            <p:ph type="ftr" sz="quarter" idx="13"/>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483219856"/>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el indeling">
    <p:spTree>
      <p:nvGrpSpPr>
        <p:cNvPr id="1" name=""/>
        <p:cNvGrpSpPr/>
        <p:nvPr/>
      </p:nvGrpSpPr>
      <p:grpSpPr>
        <a:xfrm>
          <a:off x="0" y="0"/>
          <a:ext cx="0" cy="0"/>
          <a:chOff x="0" y="0"/>
          <a:chExt cx="0" cy="0"/>
        </a:xfrm>
      </p:grpSpPr>
      <p:pic>
        <p:nvPicPr>
          <p:cNvPr id="8" name="Afbeelding 7" descr="logo lumc_Fedra_PPT_20 mm NL.pdf">
            <a:extLst>
              <a:ext uri="{FF2B5EF4-FFF2-40B4-BE49-F238E27FC236}">
                <a16:creationId xmlns:a16="http://schemas.microsoft.com/office/drawing/2014/main" id="{4D159C27-9F95-4BC1-849E-331C8CC8BF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1500" y="285750"/>
            <a:ext cx="22939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Afbeelding 10" descr="logo UL_RGB.pdf">
            <a:extLst>
              <a:ext uri="{FF2B5EF4-FFF2-40B4-BE49-F238E27FC236}">
                <a16:creationId xmlns:a16="http://schemas.microsoft.com/office/drawing/2014/main" id="{F25B2CC4-B350-4A3F-B24C-D4E3FE160E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1188" y="5976938"/>
            <a:ext cx="4953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2">
            <a:extLst>
              <a:ext uri="{FF2B5EF4-FFF2-40B4-BE49-F238E27FC236}">
                <a16:creationId xmlns:a16="http://schemas.microsoft.com/office/drawing/2014/main" id="{8C07AECD-939A-42DD-BF16-710795A224FA}"/>
              </a:ext>
            </a:extLst>
          </p:cNvPr>
          <p:cNvSpPr/>
          <p:nvPr userDrawn="1"/>
        </p:nvSpPr>
        <p:spPr bwMode="auto">
          <a:xfrm>
            <a:off x="1146175" y="1431925"/>
            <a:ext cx="7997825" cy="1150938"/>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nl-NL" b="0">
              <a:solidFill>
                <a:srgbClr val="FFFFFF"/>
              </a:solidFill>
              <a:latin typeface="Times" charset="0"/>
              <a:ea typeface="ＭＳ Ｐゴシック" charset="0"/>
              <a:cs typeface="+mn-cs"/>
            </a:endParaRPr>
          </a:p>
        </p:txBody>
      </p:sp>
      <p:sp>
        <p:nvSpPr>
          <p:cNvPr id="11" name="Rechthoek 16">
            <a:extLst>
              <a:ext uri="{FF2B5EF4-FFF2-40B4-BE49-F238E27FC236}">
                <a16:creationId xmlns:a16="http://schemas.microsoft.com/office/drawing/2014/main" id="{E02CD5F2-9168-428E-BB68-2EFF17F9615C}"/>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en-US" noProof="0"/>
              <a:t>Click to edit Master subtitle style</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baseline="0">
                <a:solidFill>
                  <a:schemeClr val="bg2"/>
                </a:solidFill>
              </a:defRPr>
            </a:lvl1pPr>
          </a:lstStyle>
          <a:p>
            <a:pPr lvl="0"/>
            <a:r>
              <a:rPr lang="en-US"/>
              <a:t>Click to edit Master text styles</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en-US"/>
              <a:t>Click to edit Master text styles</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1800" b="0" i="0" cap="all" baseline="0">
                <a:solidFill>
                  <a:schemeClr val="accent1"/>
                </a:solidFill>
              </a:defRPr>
            </a:lvl1pPr>
          </a:lstStyle>
          <a:p>
            <a:pPr lvl="0"/>
            <a:r>
              <a:rPr lang="en-US"/>
              <a:t>Click to edit Master text styles</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Tree>
    <p:extLst>
      <p:ext uri="{BB962C8B-B14F-4D97-AF65-F5344CB8AC3E}">
        <p14:creationId xmlns:p14="http://schemas.microsoft.com/office/powerpoint/2010/main" val="20061919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D2C452-B23B-49B4-BF80-701A9CEE284E}"/>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F42BD877-36D6-49B9-A98B-4831BBEE280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619381D7-E3A2-4306-B513-95BCBFA5027B}"/>
              </a:ext>
            </a:extLst>
          </p:cNvPr>
          <p:cNvSpPr>
            <a:spLocks noGrp="1" noChangeArrowheads="1"/>
          </p:cNvSpPr>
          <p:nvPr>
            <p:ph type="sldNum" sz="quarter" idx="12"/>
          </p:nvPr>
        </p:nvSpPr>
        <p:spPr>
          <a:ln/>
        </p:spPr>
        <p:txBody>
          <a:bodyPr/>
          <a:lstStyle>
            <a:lvl1pPr>
              <a:defRPr/>
            </a:lvl1pPr>
          </a:lstStyle>
          <a:p>
            <a:pPr>
              <a:defRPr/>
            </a:pPr>
            <a:fld id="{C56E5FC9-9478-4DFB-AD65-388C911369AB}" type="slidenum">
              <a:rPr lang="en-GB" altLang="nl-NL"/>
              <a:pPr>
                <a:defRPr/>
              </a:pPr>
              <a:t>‹#›</a:t>
            </a:fld>
            <a:endParaRPr lang="en-GB" altLang="nl-NL"/>
          </a:p>
        </p:txBody>
      </p:sp>
    </p:spTree>
    <p:extLst>
      <p:ext uri="{BB962C8B-B14F-4D97-AF65-F5344CB8AC3E}">
        <p14:creationId xmlns:p14="http://schemas.microsoft.com/office/powerpoint/2010/main" val="2891653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
            <a:extLst>
              <a:ext uri="{FF2B5EF4-FFF2-40B4-BE49-F238E27FC236}">
                <a16:creationId xmlns:a16="http://schemas.microsoft.com/office/drawing/2014/main" id="{BFA4FE72-6D2A-4FB9-B950-57330566AC27}"/>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9" name="Afbeelding 10" descr="logo UL_RGB.pdf">
            <a:extLst>
              <a:ext uri="{FF2B5EF4-FFF2-40B4-BE49-F238E27FC236}">
                <a16:creationId xmlns:a16="http://schemas.microsoft.com/office/drawing/2014/main" id="{D6699209-C573-41BC-BE95-829A1E772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2">
            <a:extLst>
              <a:ext uri="{FF2B5EF4-FFF2-40B4-BE49-F238E27FC236}">
                <a16:creationId xmlns:a16="http://schemas.microsoft.com/office/drawing/2014/main" id="{F19E633A-513D-4616-AE90-698252C5B9C9}"/>
              </a:ext>
            </a:extLst>
          </p:cNvPr>
          <p:cNvSpPr/>
          <p:nvPr userDrawn="1"/>
        </p:nvSpPr>
        <p:spPr bwMode="auto">
          <a:xfrm>
            <a:off x="1146175" y="1431925"/>
            <a:ext cx="7997825" cy="1150938"/>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nl-NL" b="0">
              <a:solidFill>
                <a:srgbClr val="FFFFFF"/>
              </a:solidFill>
              <a:latin typeface="Times" charset="0"/>
              <a:ea typeface="ＭＳ Ｐゴシック" charset="0"/>
              <a:cs typeface="+mn-cs"/>
            </a:endParaRPr>
          </a:p>
        </p:txBody>
      </p:sp>
      <p:sp>
        <p:nvSpPr>
          <p:cNvPr id="11" name="Rechthoek 16">
            <a:extLst>
              <a:ext uri="{FF2B5EF4-FFF2-40B4-BE49-F238E27FC236}">
                <a16:creationId xmlns:a16="http://schemas.microsoft.com/office/drawing/2014/main" id="{6F79D847-0556-4B96-9AC3-3E5292435443}"/>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12" name="Afbeelding 17" descr="logo lumc_Fedra_PPT_20 mm E.pdf">
            <a:extLst>
              <a:ext uri="{FF2B5EF4-FFF2-40B4-BE49-F238E27FC236}">
                <a16:creationId xmlns:a16="http://schemas.microsoft.com/office/drawing/2014/main" id="{1475E67B-4770-451F-8615-6D5D96BD093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en-US" noProof="0"/>
              <a:t>Click to edit Master subtitle style</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baseline="0">
                <a:solidFill>
                  <a:schemeClr val="bg2"/>
                </a:solidFill>
              </a:defRPr>
            </a:lvl1pPr>
          </a:lstStyle>
          <a:p>
            <a:pPr lvl="0"/>
            <a:r>
              <a:rPr lang="en-US"/>
              <a:t>Click to edit Master text styles</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en-US"/>
              <a:t>Click to edit Master text styles</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1800" b="0" i="0" cap="all" baseline="0">
                <a:solidFill>
                  <a:schemeClr val="accent1"/>
                </a:solidFill>
              </a:defRPr>
            </a:lvl1pPr>
          </a:lstStyle>
          <a:p>
            <a:pPr lvl="0"/>
            <a:r>
              <a:rPr lang="en-US"/>
              <a:t>Click to edit Master text styles</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56935A8E-5B0B-4661-8F68-88120031DEDB}"/>
              </a:ext>
            </a:extLst>
          </p:cNvPr>
          <p:cNvSpPr>
            <a:spLocks noGrp="1" noChangeArrowheads="1"/>
          </p:cNvSpPr>
          <p:nvPr>
            <p:ph type="dt" sz="half" idx="15"/>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B55D2E2C-E013-4381-8C6D-3BBEAB379C4D}" type="datetime5">
              <a:rPr lang="en-US"/>
              <a:pPr>
                <a:defRPr/>
              </a:pPr>
              <a:t>23-Oct-20</a:t>
            </a:fld>
            <a:endParaRPr lang="en-GB" dirty="0"/>
          </a:p>
        </p:txBody>
      </p:sp>
      <p:sp>
        <p:nvSpPr>
          <p:cNvPr id="14" name="Rectangle 5">
            <a:extLst>
              <a:ext uri="{FF2B5EF4-FFF2-40B4-BE49-F238E27FC236}">
                <a16:creationId xmlns:a16="http://schemas.microsoft.com/office/drawing/2014/main" id="{0A57AB81-108D-4D15-8D5B-90F441CB8FC0}"/>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
        <p:nvSpPr>
          <p:cNvPr id="15" name="Rectangle 6">
            <a:extLst>
              <a:ext uri="{FF2B5EF4-FFF2-40B4-BE49-F238E27FC236}">
                <a16:creationId xmlns:a16="http://schemas.microsoft.com/office/drawing/2014/main" id="{AB69443E-50AD-4B71-99EC-B95C1714439E}"/>
              </a:ext>
            </a:extLst>
          </p:cNvPr>
          <p:cNvSpPr>
            <a:spLocks noGrp="1" noChangeArrowheads="1"/>
          </p:cNvSpPr>
          <p:nvPr>
            <p:ph type="sldNum" sz="quarter" idx="17"/>
          </p:nvPr>
        </p:nvSpPr>
        <p:spPr/>
        <p:txBody>
          <a:bodyPr/>
          <a:lstStyle>
            <a:lvl1pPr eaLnBrk="1" hangingPunct="1">
              <a:defRPr b="1" smtClean="0"/>
            </a:lvl1pPr>
          </a:lstStyle>
          <a:p>
            <a:pPr>
              <a:defRPr/>
            </a:pPr>
            <a:fld id="{DDCD26CB-D92D-4EFD-A703-8B0A6B2D4486}" type="slidenum">
              <a:rPr lang="en-GB" altLang="nl-NL"/>
              <a:pPr>
                <a:defRPr/>
              </a:pPr>
              <a:t>‹#›</a:t>
            </a:fld>
            <a:endParaRPr lang="en-GB" altLang="nl-NL"/>
          </a:p>
        </p:txBody>
      </p:sp>
    </p:spTree>
    <p:extLst>
      <p:ext uri="{BB962C8B-B14F-4D97-AF65-F5344CB8AC3E}">
        <p14:creationId xmlns:p14="http://schemas.microsoft.com/office/powerpoint/2010/main" val="299312968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5">
            <a:extLst>
              <a:ext uri="{FF2B5EF4-FFF2-40B4-BE49-F238E27FC236}">
                <a16:creationId xmlns:a16="http://schemas.microsoft.com/office/drawing/2014/main" id="{BFCFCB4E-B755-4EA3-9A29-2E3D726206AF}"/>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2" name="Titel 1"/>
          <p:cNvSpPr>
            <a:spLocks noGrp="1"/>
          </p:cNvSpPr>
          <p:nvPr>
            <p:ph type="title"/>
          </p:nvPr>
        </p:nvSpPr>
        <p:spPr>
          <a:xfrm>
            <a:off x="566738" y="0"/>
            <a:ext cx="6524625" cy="854075"/>
          </a:xfrm>
        </p:spPr>
        <p:txBody>
          <a:bodyPr/>
          <a:lstStyle>
            <a:lvl1pPr>
              <a:defRPr cap="all"/>
            </a:lvl1pPr>
          </a:lstStyle>
          <a:p>
            <a:r>
              <a:rPr lang="en-US"/>
              <a:t>Click to edit Master title style</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D804C1F5-BBDD-4B56-B709-91AAC8BAACE7}"/>
              </a:ext>
            </a:extLst>
          </p:cNvPr>
          <p:cNvSpPr>
            <a:spLocks noGrp="1"/>
          </p:cNvSpPr>
          <p:nvPr>
            <p:ph type="dt" sz="half" idx="16"/>
          </p:nvPr>
        </p:nvSpPr>
        <p:spPr/>
        <p:txBody>
          <a:bodyPr/>
          <a:lstStyle>
            <a:lvl1pPr eaLnBrk="1" hangingPunct="1">
              <a:defRPr b="1">
                <a:ea typeface="+mn-ea"/>
                <a:cs typeface="Arial" charset="0"/>
              </a:defRPr>
            </a:lvl1pPr>
          </a:lstStyle>
          <a:p>
            <a:pPr>
              <a:defRPr/>
            </a:pPr>
            <a:fld id="{E9470737-83F9-444E-A8C4-69B3363AC7BA}" type="datetime5">
              <a:rPr lang="en-US"/>
              <a:pPr>
                <a:defRPr/>
              </a:pPr>
              <a:t>23-Oct-20</a:t>
            </a:fld>
            <a:endParaRPr lang="en-GB" dirty="0"/>
          </a:p>
        </p:txBody>
      </p:sp>
      <p:sp>
        <p:nvSpPr>
          <p:cNvPr id="7" name="Tijdelijke aanduiding voor voettekst 3">
            <a:extLst>
              <a:ext uri="{FF2B5EF4-FFF2-40B4-BE49-F238E27FC236}">
                <a16:creationId xmlns:a16="http://schemas.microsoft.com/office/drawing/2014/main" id="{90B1A318-A890-4F44-845C-69862E957ABA}"/>
              </a:ext>
            </a:extLst>
          </p:cNvPr>
          <p:cNvSpPr>
            <a:spLocks noGrp="1"/>
          </p:cNvSpPr>
          <p:nvPr>
            <p:ph type="ftr" sz="quarter" idx="17"/>
          </p:nvPr>
        </p:nvSpPr>
        <p:spPr/>
        <p:txBody>
          <a:bodyPr/>
          <a:lstStyle>
            <a:lvl1pPr eaLnBrk="1" hangingPunct="1">
              <a:defRPr b="1">
                <a:ea typeface="+mn-ea"/>
                <a:cs typeface="Arial" charset="0"/>
              </a:defRPr>
            </a:lvl1pPr>
          </a:lstStyle>
          <a:p>
            <a:pPr>
              <a:defRPr/>
            </a:pPr>
            <a:r>
              <a:rPr lang="en-GB"/>
              <a:t>Insert &gt; Header &amp; footer</a:t>
            </a:r>
          </a:p>
        </p:txBody>
      </p:sp>
      <p:sp>
        <p:nvSpPr>
          <p:cNvPr id="8" name="Tijdelijke aanduiding voor dianummer 4">
            <a:extLst>
              <a:ext uri="{FF2B5EF4-FFF2-40B4-BE49-F238E27FC236}">
                <a16:creationId xmlns:a16="http://schemas.microsoft.com/office/drawing/2014/main" id="{3509421C-BB7D-4749-B3B9-1C79389A599F}"/>
              </a:ext>
            </a:extLst>
          </p:cNvPr>
          <p:cNvSpPr>
            <a:spLocks noGrp="1"/>
          </p:cNvSpPr>
          <p:nvPr>
            <p:ph type="sldNum" sz="quarter" idx="18"/>
          </p:nvPr>
        </p:nvSpPr>
        <p:spPr/>
        <p:txBody>
          <a:bodyPr/>
          <a:lstStyle>
            <a:lvl1pPr eaLnBrk="1" hangingPunct="1">
              <a:defRPr b="1" smtClean="0"/>
            </a:lvl1pPr>
          </a:lstStyle>
          <a:p>
            <a:pPr>
              <a:defRPr/>
            </a:pPr>
            <a:fld id="{C8D54C5A-6A4E-4A9F-9FAD-EBEF0AA9D778}" type="slidenum">
              <a:rPr lang="en-GB" altLang="nl-NL"/>
              <a:pPr>
                <a:defRPr/>
              </a:pPr>
              <a:t>‹#›</a:t>
            </a:fld>
            <a:endParaRPr lang="en-GB" altLang="nl-NL"/>
          </a:p>
        </p:txBody>
      </p:sp>
    </p:spTree>
    <p:extLst>
      <p:ext uri="{BB962C8B-B14F-4D97-AF65-F5344CB8AC3E}">
        <p14:creationId xmlns:p14="http://schemas.microsoft.com/office/powerpoint/2010/main" val="290379874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B45D2D96-8C96-4F91-825D-E806BE70E2B8}"/>
              </a:ext>
            </a:extLst>
          </p:cNvPr>
          <p:cNvSpPr>
            <a:spLocks noGrp="1" noChangeArrowheads="1"/>
          </p:cNvSpPr>
          <p:nvPr>
            <p:ph type="dt" sz="half" idx="10"/>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A9902281-9A3D-48C2-AEA6-9F531823C14E}" type="datetime5">
              <a:rPr lang="en-US"/>
              <a:pPr>
                <a:defRPr/>
              </a:pPr>
              <a:t>23-Oct-20</a:t>
            </a:fld>
            <a:endParaRPr lang="en-GB" dirty="0"/>
          </a:p>
        </p:txBody>
      </p:sp>
      <p:sp>
        <p:nvSpPr>
          <p:cNvPr id="5" name="Rectangle 6">
            <a:extLst>
              <a:ext uri="{FF2B5EF4-FFF2-40B4-BE49-F238E27FC236}">
                <a16:creationId xmlns:a16="http://schemas.microsoft.com/office/drawing/2014/main" id="{409DA0EA-9417-4EC2-A233-8A1C4F79D9D6}"/>
              </a:ext>
            </a:extLst>
          </p:cNvPr>
          <p:cNvSpPr>
            <a:spLocks noGrp="1" noChangeArrowheads="1"/>
          </p:cNvSpPr>
          <p:nvPr>
            <p:ph type="sldNum" sz="quarter" idx="11"/>
          </p:nvPr>
        </p:nvSpPr>
        <p:spPr/>
        <p:txBody>
          <a:bodyPr/>
          <a:lstStyle>
            <a:lvl1pPr eaLnBrk="1" hangingPunct="1">
              <a:defRPr b="1" smtClean="0"/>
            </a:lvl1pPr>
          </a:lstStyle>
          <a:p>
            <a:pPr>
              <a:defRPr/>
            </a:pPr>
            <a:fld id="{08F6E6CB-56CD-407C-8A36-2AA7827A1A06}"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20096F3C-5629-4DED-A62B-368798959D82}"/>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257217464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6">
            <a:extLst>
              <a:ext uri="{FF2B5EF4-FFF2-40B4-BE49-F238E27FC236}">
                <a16:creationId xmlns:a16="http://schemas.microsoft.com/office/drawing/2014/main" id="{A2949B9B-FE23-4A11-AF77-5C1BDF63E032}"/>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79821388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5">
            <a:extLst>
              <a:ext uri="{FF2B5EF4-FFF2-40B4-BE49-F238E27FC236}">
                <a16:creationId xmlns:a16="http://schemas.microsoft.com/office/drawing/2014/main" id="{E4B2C954-55D9-47EF-A8E8-2B9DAE10F9EB}"/>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6" name="Rechthoek 6">
            <a:extLst>
              <a:ext uri="{FF2B5EF4-FFF2-40B4-BE49-F238E27FC236}">
                <a16:creationId xmlns:a16="http://schemas.microsoft.com/office/drawing/2014/main" id="{C69DC703-037D-4027-9387-1522C0551E3F}"/>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418998962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ABD95D46-E1A2-4B44-9218-3FE66443F850}"/>
              </a:ext>
            </a:extLst>
          </p:cNvPr>
          <p:cNvSpPr>
            <a:spLocks noGrp="1"/>
          </p:cNvSpPr>
          <p:nvPr>
            <p:ph type="dt" sz="half" idx="14"/>
          </p:nvPr>
        </p:nvSpPr>
        <p:spPr/>
        <p:txBody>
          <a:bodyPr/>
          <a:lstStyle>
            <a:lvl1pPr eaLnBrk="1" hangingPunct="1">
              <a:defRPr b="1">
                <a:ea typeface="+mn-ea"/>
                <a:cs typeface="Arial" charset="0"/>
              </a:defRPr>
            </a:lvl1pPr>
          </a:lstStyle>
          <a:p>
            <a:pPr>
              <a:defRPr/>
            </a:pPr>
            <a:fld id="{11B351A0-F01F-4F04-ABE9-1B4C741997CA}"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4166D0B0-FA37-4A75-A880-1F3F48A079AC}"/>
              </a:ext>
            </a:extLst>
          </p:cNvPr>
          <p:cNvSpPr>
            <a:spLocks noGrp="1"/>
          </p:cNvSpPr>
          <p:nvPr>
            <p:ph type="sldNum" sz="quarter" idx="15"/>
          </p:nvPr>
        </p:nvSpPr>
        <p:spPr/>
        <p:txBody>
          <a:bodyPr/>
          <a:lstStyle>
            <a:lvl1pPr eaLnBrk="1" hangingPunct="1">
              <a:defRPr b="1" smtClean="0"/>
            </a:lvl1pPr>
          </a:lstStyle>
          <a:p>
            <a:pPr>
              <a:defRPr/>
            </a:pPr>
            <a:fld id="{ABD72346-1D47-4B23-9AC0-A54CDEE6B0DE}" type="slidenum">
              <a:rPr lang="en-GB" altLang="nl-NL"/>
              <a:pPr>
                <a:defRPr/>
              </a:pPr>
              <a:t>‹#›</a:t>
            </a:fld>
            <a:endParaRPr lang="en-GB" altLang="nl-NL"/>
          </a:p>
        </p:txBody>
      </p:sp>
      <p:sp>
        <p:nvSpPr>
          <p:cNvPr id="7" name="Rectangle 5">
            <a:extLst>
              <a:ext uri="{FF2B5EF4-FFF2-40B4-BE49-F238E27FC236}">
                <a16:creationId xmlns:a16="http://schemas.microsoft.com/office/drawing/2014/main" id="{BBDE4B18-5F53-4B5E-B007-14A510B0B7FD}"/>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104718651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00D3C34F-105C-4DC6-A562-87DFB9654FDE}"/>
              </a:ext>
            </a:extLst>
          </p:cNvPr>
          <p:cNvSpPr>
            <a:spLocks noGrp="1"/>
          </p:cNvSpPr>
          <p:nvPr>
            <p:ph type="dt" sz="half" idx="10"/>
          </p:nvPr>
        </p:nvSpPr>
        <p:spPr/>
        <p:txBody>
          <a:bodyPr/>
          <a:lstStyle>
            <a:lvl1pPr eaLnBrk="1" hangingPunct="1">
              <a:defRPr b="1">
                <a:ea typeface="+mn-ea"/>
                <a:cs typeface="Arial" charset="0"/>
              </a:defRPr>
            </a:lvl1pPr>
          </a:lstStyle>
          <a:p>
            <a:pPr>
              <a:defRPr/>
            </a:pPr>
            <a:fld id="{1717A85B-7033-412B-B590-DDD0AA144BF0}" type="datetime5">
              <a:rPr lang="en-US"/>
              <a:pPr>
                <a:defRPr/>
              </a:pPr>
              <a:t>23-Oct-20</a:t>
            </a:fld>
            <a:endParaRPr lang="en-GB" dirty="0"/>
          </a:p>
        </p:txBody>
      </p:sp>
      <p:sp>
        <p:nvSpPr>
          <p:cNvPr id="8" name="Tijdelijke aanduiding voor dianummer 8">
            <a:extLst>
              <a:ext uri="{FF2B5EF4-FFF2-40B4-BE49-F238E27FC236}">
                <a16:creationId xmlns:a16="http://schemas.microsoft.com/office/drawing/2014/main" id="{D9438134-7D1A-4B85-A182-BDE88DF5F2AE}"/>
              </a:ext>
            </a:extLst>
          </p:cNvPr>
          <p:cNvSpPr>
            <a:spLocks noGrp="1"/>
          </p:cNvSpPr>
          <p:nvPr>
            <p:ph type="sldNum" sz="quarter" idx="11"/>
          </p:nvPr>
        </p:nvSpPr>
        <p:spPr/>
        <p:txBody>
          <a:bodyPr/>
          <a:lstStyle>
            <a:lvl1pPr eaLnBrk="1" hangingPunct="1">
              <a:defRPr b="1" smtClean="0"/>
            </a:lvl1pPr>
          </a:lstStyle>
          <a:p>
            <a:pPr>
              <a:defRPr/>
            </a:pPr>
            <a:fld id="{CE22182C-D9C0-4CDA-8104-DC9F856A9367}" type="slidenum">
              <a:rPr lang="en-GB" altLang="nl-NL"/>
              <a:pPr>
                <a:defRPr/>
              </a:pPr>
              <a:t>‹#›</a:t>
            </a:fld>
            <a:endParaRPr lang="en-GB" altLang="nl-NL"/>
          </a:p>
        </p:txBody>
      </p:sp>
      <p:sp>
        <p:nvSpPr>
          <p:cNvPr id="9" name="Rectangle 5">
            <a:extLst>
              <a:ext uri="{FF2B5EF4-FFF2-40B4-BE49-F238E27FC236}">
                <a16:creationId xmlns:a16="http://schemas.microsoft.com/office/drawing/2014/main" id="{88284FC5-0BE9-42CD-8538-821B5F92CD67}"/>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2188664381"/>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datum 2">
            <a:extLst>
              <a:ext uri="{FF2B5EF4-FFF2-40B4-BE49-F238E27FC236}">
                <a16:creationId xmlns:a16="http://schemas.microsoft.com/office/drawing/2014/main" id="{6F782230-3ED8-453C-AAF6-49139D6FB1F6}"/>
              </a:ext>
            </a:extLst>
          </p:cNvPr>
          <p:cNvSpPr>
            <a:spLocks noGrp="1"/>
          </p:cNvSpPr>
          <p:nvPr>
            <p:ph type="dt" sz="half" idx="10"/>
          </p:nvPr>
        </p:nvSpPr>
        <p:spPr/>
        <p:txBody>
          <a:bodyPr/>
          <a:lstStyle>
            <a:lvl1pPr eaLnBrk="1" hangingPunct="1">
              <a:defRPr b="1">
                <a:ea typeface="+mn-ea"/>
                <a:cs typeface="Arial" charset="0"/>
              </a:defRPr>
            </a:lvl1pPr>
          </a:lstStyle>
          <a:p>
            <a:pPr>
              <a:defRPr/>
            </a:pPr>
            <a:fld id="{F96DE20B-77E5-4425-B8B5-C68FE8DD3700}" type="datetime5">
              <a:rPr lang="en-US"/>
              <a:pPr>
                <a:defRPr/>
              </a:pPr>
              <a:t>23-Oct-20</a:t>
            </a:fld>
            <a:endParaRPr lang="en-GB" dirty="0"/>
          </a:p>
        </p:txBody>
      </p:sp>
      <p:sp>
        <p:nvSpPr>
          <p:cNvPr id="4" name="Tijdelijke aanduiding voor voettekst 3">
            <a:extLst>
              <a:ext uri="{FF2B5EF4-FFF2-40B4-BE49-F238E27FC236}">
                <a16:creationId xmlns:a16="http://schemas.microsoft.com/office/drawing/2014/main" id="{B1883AC2-E025-48DB-B292-21F18E4D6506}"/>
              </a:ext>
            </a:extLst>
          </p:cNvPr>
          <p:cNvSpPr>
            <a:spLocks noGrp="1"/>
          </p:cNvSpPr>
          <p:nvPr>
            <p:ph type="ftr" sz="quarter" idx="11"/>
          </p:nvPr>
        </p:nvSpPr>
        <p:spPr/>
        <p:txBody>
          <a:bodyPr/>
          <a:lstStyle>
            <a:lvl1pPr eaLnBrk="1" hangingPunct="1">
              <a:defRPr b="1">
                <a:ea typeface="+mn-ea"/>
                <a:cs typeface="Arial" charset="0"/>
              </a:defRPr>
            </a:lvl1pPr>
          </a:lstStyle>
          <a:p>
            <a:pPr>
              <a:defRPr/>
            </a:pPr>
            <a:r>
              <a:rPr lang="en-GB"/>
              <a:t>Insert &gt; Header &amp; footer</a:t>
            </a:r>
          </a:p>
        </p:txBody>
      </p:sp>
      <p:sp>
        <p:nvSpPr>
          <p:cNvPr id="5" name="Tijdelijke aanduiding voor dianummer 4">
            <a:extLst>
              <a:ext uri="{FF2B5EF4-FFF2-40B4-BE49-F238E27FC236}">
                <a16:creationId xmlns:a16="http://schemas.microsoft.com/office/drawing/2014/main" id="{02F5EBC1-EA72-4220-887B-C1D2AB2664DB}"/>
              </a:ext>
            </a:extLst>
          </p:cNvPr>
          <p:cNvSpPr>
            <a:spLocks noGrp="1"/>
          </p:cNvSpPr>
          <p:nvPr>
            <p:ph type="sldNum" sz="quarter" idx="12"/>
          </p:nvPr>
        </p:nvSpPr>
        <p:spPr/>
        <p:txBody>
          <a:bodyPr/>
          <a:lstStyle>
            <a:lvl1pPr eaLnBrk="1" hangingPunct="1">
              <a:defRPr b="1" smtClean="0"/>
            </a:lvl1pPr>
          </a:lstStyle>
          <a:p>
            <a:pPr>
              <a:defRPr/>
            </a:pPr>
            <a:fld id="{1CF45B9C-F780-4C22-8356-D73571F4277A}" type="slidenum">
              <a:rPr lang="en-GB" altLang="nl-NL"/>
              <a:pPr>
                <a:defRPr/>
              </a:pPr>
              <a:t>‹#›</a:t>
            </a:fld>
            <a:endParaRPr lang="en-GB" altLang="nl-NL"/>
          </a:p>
        </p:txBody>
      </p:sp>
    </p:spTree>
    <p:extLst>
      <p:ext uri="{BB962C8B-B14F-4D97-AF65-F5344CB8AC3E}">
        <p14:creationId xmlns:p14="http://schemas.microsoft.com/office/powerpoint/2010/main" val="243670710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12921C1-AD43-4CF3-90D5-2783848CC2C7}"/>
              </a:ext>
            </a:extLst>
          </p:cNvPr>
          <p:cNvSpPr>
            <a:spLocks noGrp="1"/>
          </p:cNvSpPr>
          <p:nvPr>
            <p:ph type="dt" sz="half" idx="10"/>
          </p:nvPr>
        </p:nvSpPr>
        <p:spPr/>
        <p:txBody>
          <a:bodyPr/>
          <a:lstStyle>
            <a:lvl1pPr eaLnBrk="1" hangingPunct="1">
              <a:defRPr b="1">
                <a:ea typeface="+mn-ea"/>
                <a:cs typeface="Arial" charset="0"/>
              </a:defRPr>
            </a:lvl1pPr>
          </a:lstStyle>
          <a:p>
            <a:pPr>
              <a:defRPr/>
            </a:pPr>
            <a:fld id="{B0439799-AA33-4F80-AFC8-69624A1D39C6}" type="datetime5">
              <a:rPr lang="en-US"/>
              <a:pPr>
                <a:defRPr/>
              </a:pPr>
              <a:t>23-Oct-20</a:t>
            </a:fld>
            <a:endParaRPr lang="en-GB" dirty="0"/>
          </a:p>
        </p:txBody>
      </p:sp>
      <p:sp>
        <p:nvSpPr>
          <p:cNvPr id="3" name="Tijdelijke aanduiding voor dianummer 3">
            <a:extLst>
              <a:ext uri="{FF2B5EF4-FFF2-40B4-BE49-F238E27FC236}">
                <a16:creationId xmlns:a16="http://schemas.microsoft.com/office/drawing/2014/main" id="{26D28AE4-8240-4006-9D3F-0EF29AD1EF7E}"/>
              </a:ext>
            </a:extLst>
          </p:cNvPr>
          <p:cNvSpPr>
            <a:spLocks noGrp="1"/>
          </p:cNvSpPr>
          <p:nvPr>
            <p:ph type="sldNum" sz="quarter" idx="11"/>
          </p:nvPr>
        </p:nvSpPr>
        <p:spPr/>
        <p:txBody>
          <a:bodyPr/>
          <a:lstStyle>
            <a:lvl1pPr eaLnBrk="1" hangingPunct="1">
              <a:defRPr b="1" smtClean="0"/>
            </a:lvl1pPr>
          </a:lstStyle>
          <a:p>
            <a:pPr>
              <a:defRPr/>
            </a:pPr>
            <a:fld id="{FECED9B7-C870-46C1-9E92-1967344F7E8A}" type="slidenum">
              <a:rPr lang="en-GB" altLang="nl-NL"/>
              <a:pPr>
                <a:defRPr/>
              </a:pPr>
              <a:t>‹#›</a:t>
            </a:fld>
            <a:endParaRPr lang="en-GB" altLang="nl-NL"/>
          </a:p>
        </p:txBody>
      </p:sp>
      <p:sp>
        <p:nvSpPr>
          <p:cNvPr id="4" name="Rectangle 5">
            <a:extLst>
              <a:ext uri="{FF2B5EF4-FFF2-40B4-BE49-F238E27FC236}">
                <a16:creationId xmlns:a16="http://schemas.microsoft.com/office/drawing/2014/main" id="{3E850846-DD80-4302-8C10-D30E098DBFA3}"/>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122344869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9C7185EF-DA70-47E6-949E-D46FCA0011E2}"/>
              </a:ext>
            </a:extLst>
          </p:cNvPr>
          <p:cNvSpPr>
            <a:spLocks noGrp="1"/>
          </p:cNvSpPr>
          <p:nvPr>
            <p:ph type="dt" sz="half" idx="14"/>
          </p:nvPr>
        </p:nvSpPr>
        <p:spPr/>
        <p:txBody>
          <a:bodyPr/>
          <a:lstStyle>
            <a:lvl1pPr eaLnBrk="1" hangingPunct="1">
              <a:defRPr b="1">
                <a:ea typeface="+mn-ea"/>
                <a:cs typeface="Arial" charset="0"/>
              </a:defRPr>
            </a:lvl1pPr>
          </a:lstStyle>
          <a:p>
            <a:pPr>
              <a:defRPr/>
            </a:pPr>
            <a:fld id="{E082C9D7-14EA-4FCF-9C93-43E851A22B7D}"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A3A5C44A-1DF4-4ACF-B65B-635B86ED82B9}"/>
              </a:ext>
            </a:extLst>
          </p:cNvPr>
          <p:cNvSpPr>
            <a:spLocks noGrp="1"/>
          </p:cNvSpPr>
          <p:nvPr>
            <p:ph type="sldNum" sz="quarter" idx="15"/>
          </p:nvPr>
        </p:nvSpPr>
        <p:spPr/>
        <p:txBody>
          <a:bodyPr/>
          <a:lstStyle>
            <a:lvl1pPr eaLnBrk="1" hangingPunct="1">
              <a:defRPr b="1" smtClean="0"/>
            </a:lvl1pPr>
          </a:lstStyle>
          <a:p>
            <a:pPr>
              <a:defRPr/>
            </a:pPr>
            <a:fld id="{3BC5CA91-240D-4C85-B3E4-4A16999BF82C}" type="slidenum">
              <a:rPr lang="en-GB" altLang="nl-NL"/>
              <a:pPr>
                <a:defRPr/>
              </a:pPr>
              <a:t>‹#›</a:t>
            </a:fld>
            <a:endParaRPr lang="en-GB" altLang="nl-NL"/>
          </a:p>
        </p:txBody>
      </p:sp>
      <p:sp>
        <p:nvSpPr>
          <p:cNvPr id="7" name="Rectangle 5">
            <a:extLst>
              <a:ext uri="{FF2B5EF4-FFF2-40B4-BE49-F238E27FC236}">
                <a16:creationId xmlns:a16="http://schemas.microsoft.com/office/drawing/2014/main" id="{B2168399-4FB3-4ADE-9282-BA215310A0B7}"/>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23578408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92FC1B6-0E68-4FAC-AA79-DFAA74DB81D6}"/>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5E1C3103-A796-4329-8D02-43643C6A3AB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CA7D98F6-ACC5-4736-B897-114E28B56619}"/>
              </a:ext>
            </a:extLst>
          </p:cNvPr>
          <p:cNvSpPr>
            <a:spLocks noGrp="1" noChangeArrowheads="1"/>
          </p:cNvSpPr>
          <p:nvPr>
            <p:ph type="sldNum" sz="quarter" idx="12"/>
          </p:nvPr>
        </p:nvSpPr>
        <p:spPr>
          <a:ln/>
        </p:spPr>
        <p:txBody>
          <a:bodyPr/>
          <a:lstStyle>
            <a:lvl1pPr>
              <a:defRPr/>
            </a:lvl1pPr>
          </a:lstStyle>
          <a:p>
            <a:pPr>
              <a:defRPr/>
            </a:pPr>
            <a:fld id="{1A099E7E-534E-4B8A-94C4-22758115C547}" type="slidenum">
              <a:rPr lang="en-GB" altLang="nl-NL"/>
              <a:pPr>
                <a:defRPr/>
              </a:pPr>
              <a:t>‹#›</a:t>
            </a:fld>
            <a:endParaRPr lang="en-GB" altLang="nl-NL"/>
          </a:p>
        </p:txBody>
      </p:sp>
    </p:spTree>
    <p:extLst>
      <p:ext uri="{BB962C8B-B14F-4D97-AF65-F5344CB8AC3E}">
        <p14:creationId xmlns:p14="http://schemas.microsoft.com/office/powerpoint/2010/main" val="42447904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721B812D-6E17-4E7F-BB2D-9E8456343077}"/>
              </a:ext>
            </a:extLst>
          </p:cNvPr>
          <p:cNvSpPr>
            <a:spLocks noGrp="1"/>
          </p:cNvSpPr>
          <p:nvPr>
            <p:ph type="dt" sz="half" idx="10"/>
          </p:nvPr>
        </p:nvSpPr>
        <p:spPr/>
        <p:txBody>
          <a:bodyPr/>
          <a:lstStyle>
            <a:lvl1pPr eaLnBrk="1" hangingPunct="1">
              <a:defRPr b="1">
                <a:ea typeface="+mn-ea"/>
                <a:cs typeface="Arial" charset="0"/>
              </a:defRPr>
            </a:lvl1pPr>
          </a:lstStyle>
          <a:p>
            <a:pPr>
              <a:defRPr/>
            </a:pPr>
            <a:fld id="{0EFE7E19-643C-4BC8-B779-F0A2FB69D0DF}"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0D65813E-D726-40C9-A4CA-E571F24E8734}"/>
              </a:ext>
            </a:extLst>
          </p:cNvPr>
          <p:cNvSpPr>
            <a:spLocks noGrp="1"/>
          </p:cNvSpPr>
          <p:nvPr>
            <p:ph type="sldNum" sz="quarter" idx="11"/>
          </p:nvPr>
        </p:nvSpPr>
        <p:spPr/>
        <p:txBody>
          <a:bodyPr/>
          <a:lstStyle>
            <a:lvl1pPr eaLnBrk="1" hangingPunct="1">
              <a:defRPr b="1" smtClean="0"/>
            </a:lvl1pPr>
          </a:lstStyle>
          <a:p>
            <a:pPr>
              <a:defRPr/>
            </a:pPr>
            <a:fld id="{F08FEB1C-811F-4A5B-822B-C226B8B5E17C}" type="slidenum">
              <a:rPr lang="en-GB" altLang="nl-NL"/>
              <a:pPr>
                <a:defRPr/>
              </a:pPr>
              <a:t>‹#›</a:t>
            </a:fld>
            <a:endParaRPr lang="en-GB" altLang="nl-NL"/>
          </a:p>
        </p:txBody>
      </p:sp>
      <p:sp>
        <p:nvSpPr>
          <p:cNvPr id="7" name="Rectangle 5">
            <a:extLst>
              <a:ext uri="{FF2B5EF4-FFF2-40B4-BE49-F238E27FC236}">
                <a16:creationId xmlns:a16="http://schemas.microsoft.com/office/drawing/2014/main" id="{C0C9D9D9-1FAA-492A-99B9-A55A9FB08425}"/>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40592445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0">
            <a:extLst>
              <a:ext uri="{FF2B5EF4-FFF2-40B4-BE49-F238E27FC236}">
                <a16:creationId xmlns:a16="http://schemas.microsoft.com/office/drawing/2014/main" id="{38202137-0E6D-4A7E-B232-7C9FC38B8AC0}"/>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5" name="Rechthoek 12">
            <a:extLst>
              <a:ext uri="{FF2B5EF4-FFF2-40B4-BE49-F238E27FC236}">
                <a16:creationId xmlns:a16="http://schemas.microsoft.com/office/drawing/2014/main" id="{0EA98B7B-6C18-4939-9661-643CDC23167D}"/>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6" name="Rechthoek 18">
            <a:extLst>
              <a:ext uri="{FF2B5EF4-FFF2-40B4-BE49-F238E27FC236}">
                <a16:creationId xmlns:a16="http://schemas.microsoft.com/office/drawing/2014/main" id="{27030107-3737-4F6E-A46A-910554B17755}"/>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7" name="Afbeelding 13" descr="logo UL_RGB.pdf">
            <a:extLst>
              <a:ext uri="{FF2B5EF4-FFF2-40B4-BE49-F238E27FC236}">
                <a16:creationId xmlns:a16="http://schemas.microsoft.com/office/drawing/2014/main" id="{BAB348F2-0296-4C3F-97DB-9519754C46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5" descr="logo lumc_Fedra_PPT_20 mm E.pdf">
            <a:extLst>
              <a:ext uri="{FF2B5EF4-FFF2-40B4-BE49-F238E27FC236}">
                <a16:creationId xmlns:a16="http://schemas.microsoft.com/office/drawing/2014/main" id="{D97B16DC-C5EB-4D0D-9AA0-12E5826A9B1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spcCol="360000"/>
          <a:lstStyle>
            <a:lvl1pPr>
              <a:defRPr sz="2400" b="1" i="0">
                <a:solidFill>
                  <a:schemeClr val="bg2"/>
                </a:solidFill>
              </a:defRPr>
            </a:lvl1pPr>
          </a:lstStyle>
          <a:p>
            <a:pPr lvl="0"/>
            <a:r>
              <a:rPr lang="en-US"/>
              <a:t>Click to edit Master text styles</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506D0939-CCAE-44D4-AAF0-193E2D748165}"/>
              </a:ext>
            </a:extLst>
          </p:cNvPr>
          <p:cNvSpPr>
            <a:spLocks noGrp="1" noChangeArrowheads="1"/>
          </p:cNvSpPr>
          <p:nvPr>
            <p:ph type="dt" sz="half" idx="11"/>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F84CC9EB-1D97-4CBC-A35A-AEF980989117}" type="datetime5">
              <a:rPr lang="en-US"/>
              <a:pPr>
                <a:defRPr/>
              </a:pPr>
              <a:t>23-Oct-20</a:t>
            </a:fld>
            <a:endParaRPr lang="en-GB" dirty="0"/>
          </a:p>
        </p:txBody>
      </p:sp>
      <p:sp>
        <p:nvSpPr>
          <p:cNvPr id="10" name="Rectangle 6">
            <a:extLst>
              <a:ext uri="{FF2B5EF4-FFF2-40B4-BE49-F238E27FC236}">
                <a16:creationId xmlns:a16="http://schemas.microsoft.com/office/drawing/2014/main" id="{C5A1C00D-0037-46A3-8A03-B2FA1C8069B5}"/>
              </a:ext>
            </a:extLst>
          </p:cNvPr>
          <p:cNvSpPr>
            <a:spLocks noGrp="1" noChangeArrowheads="1"/>
          </p:cNvSpPr>
          <p:nvPr>
            <p:ph type="sldNum" sz="quarter" idx="12"/>
          </p:nvPr>
        </p:nvSpPr>
        <p:spPr/>
        <p:txBody>
          <a:bodyPr/>
          <a:lstStyle>
            <a:lvl1pPr eaLnBrk="1" hangingPunct="1">
              <a:defRPr b="1" smtClean="0"/>
            </a:lvl1pPr>
          </a:lstStyle>
          <a:p>
            <a:pPr>
              <a:defRPr/>
            </a:pPr>
            <a:fld id="{91CD93BE-1075-4FFF-A0CB-BF7356FABAA6}" type="slidenum">
              <a:rPr lang="en-GB" altLang="nl-NL"/>
              <a:pPr>
                <a:defRPr/>
              </a:pPr>
              <a:t>‹#›</a:t>
            </a:fld>
            <a:endParaRPr lang="en-GB" altLang="nl-NL"/>
          </a:p>
        </p:txBody>
      </p:sp>
      <p:sp>
        <p:nvSpPr>
          <p:cNvPr id="11" name="Rectangle 5">
            <a:extLst>
              <a:ext uri="{FF2B5EF4-FFF2-40B4-BE49-F238E27FC236}">
                <a16:creationId xmlns:a16="http://schemas.microsoft.com/office/drawing/2014/main" id="{AC400430-6A59-4ED7-B908-D74306484CF5}"/>
              </a:ext>
            </a:extLst>
          </p:cNvPr>
          <p:cNvSpPr>
            <a:spLocks noGrp="1" noChangeArrowheads="1"/>
          </p:cNvSpPr>
          <p:nvPr>
            <p:ph type="ftr" sz="quarter" idx="13"/>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221324017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
            <a:extLst>
              <a:ext uri="{FF2B5EF4-FFF2-40B4-BE49-F238E27FC236}">
                <a16:creationId xmlns:a16="http://schemas.microsoft.com/office/drawing/2014/main" id="{910FD967-0867-475A-B9A1-32CB38FCF272}"/>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9" name="Afbeelding 10" descr="logo UL_RGB.pdf">
            <a:extLst>
              <a:ext uri="{FF2B5EF4-FFF2-40B4-BE49-F238E27FC236}">
                <a16:creationId xmlns:a16="http://schemas.microsoft.com/office/drawing/2014/main" id="{EFD8C9DF-224F-4AC8-9C32-563B2802AD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2">
            <a:extLst>
              <a:ext uri="{FF2B5EF4-FFF2-40B4-BE49-F238E27FC236}">
                <a16:creationId xmlns:a16="http://schemas.microsoft.com/office/drawing/2014/main" id="{85C1D511-6D10-47F9-8D7C-FF1221181665}"/>
              </a:ext>
            </a:extLst>
          </p:cNvPr>
          <p:cNvSpPr/>
          <p:nvPr userDrawn="1"/>
        </p:nvSpPr>
        <p:spPr bwMode="auto">
          <a:xfrm>
            <a:off x="1146175" y="1431925"/>
            <a:ext cx="7997825" cy="1150938"/>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nl-NL" b="0">
              <a:solidFill>
                <a:srgbClr val="FFFFFF"/>
              </a:solidFill>
              <a:latin typeface="Times" charset="0"/>
              <a:ea typeface="ＭＳ Ｐゴシック" charset="0"/>
              <a:cs typeface="+mn-cs"/>
            </a:endParaRPr>
          </a:p>
        </p:txBody>
      </p:sp>
      <p:sp>
        <p:nvSpPr>
          <p:cNvPr id="11" name="Rechthoek 16">
            <a:extLst>
              <a:ext uri="{FF2B5EF4-FFF2-40B4-BE49-F238E27FC236}">
                <a16:creationId xmlns:a16="http://schemas.microsoft.com/office/drawing/2014/main" id="{C94CEBEE-E59D-4D1D-A110-08EF841A276B}"/>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12" name="Afbeelding 17" descr="logo lumc_Fedra_PPT_20 mm E.pdf">
            <a:extLst>
              <a:ext uri="{FF2B5EF4-FFF2-40B4-BE49-F238E27FC236}">
                <a16:creationId xmlns:a16="http://schemas.microsoft.com/office/drawing/2014/main" id="{0EB695FA-1CFB-4336-8CD3-241391562BB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en-US" noProof="0"/>
              <a:t>Click to edit Master subtitle style</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baseline="0">
                <a:solidFill>
                  <a:schemeClr val="bg2"/>
                </a:solidFill>
              </a:defRPr>
            </a:lvl1pPr>
          </a:lstStyle>
          <a:p>
            <a:pPr lvl="0"/>
            <a:r>
              <a:rPr lang="en-US"/>
              <a:t>Click to edit Master text styles</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en-US"/>
              <a:t>Click to edit Master text styles</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sz="1800" b="0" i="0" cap="all" baseline="0">
                <a:solidFill>
                  <a:schemeClr val="accent1"/>
                </a:solidFill>
              </a:defRPr>
            </a:lvl1pPr>
          </a:lstStyle>
          <a:p>
            <a:pPr lvl="0"/>
            <a:r>
              <a:rPr lang="en-US"/>
              <a:t>Click to edit Master text styles</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8016BE6D-DE0B-4129-8334-669710BC34E8}"/>
              </a:ext>
            </a:extLst>
          </p:cNvPr>
          <p:cNvSpPr>
            <a:spLocks noGrp="1" noChangeArrowheads="1"/>
          </p:cNvSpPr>
          <p:nvPr>
            <p:ph type="dt" sz="half" idx="15"/>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E80B2DCC-FE08-45D0-A13F-4A1CE031976B}" type="datetime5">
              <a:rPr lang="en-US"/>
              <a:pPr>
                <a:defRPr/>
              </a:pPr>
              <a:t>23-Oct-20</a:t>
            </a:fld>
            <a:endParaRPr lang="en-GB" dirty="0"/>
          </a:p>
        </p:txBody>
      </p:sp>
      <p:sp>
        <p:nvSpPr>
          <p:cNvPr id="14" name="Rectangle 5">
            <a:extLst>
              <a:ext uri="{FF2B5EF4-FFF2-40B4-BE49-F238E27FC236}">
                <a16:creationId xmlns:a16="http://schemas.microsoft.com/office/drawing/2014/main" id="{4F0AD5F9-E625-4C77-B25A-3087432733B8}"/>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
        <p:nvSpPr>
          <p:cNvPr id="15" name="Rectangle 6">
            <a:extLst>
              <a:ext uri="{FF2B5EF4-FFF2-40B4-BE49-F238E27FC236}">
                <a16:creationId xmlns:a16="http://schemas.microsoft.com/office/drawing/2014/main" id="{5AAC1A62-1EAB-417F-A7F7-8FCC938253A6}"/>
              </a:ext>
            </a:extLst>
          </p:cNvPr>
          <p:cNvSpPr>
            <a:spLocks noGrp="1" noChangeArrowheads="1"/>
          </p:cNvSpPr>
          <p:nvPr>
            <p:ph type="sldNum" sz="quarter" idx="17"/>
          </p:nvPr>
        </p:nvSpPr>
        <p:spPr/>
        <p:txBody>
          <a:bodyPr/>
          <a:lstStyle>
            <a:lvl1pPr eaLnBrk="1" hangingPunct="1">
              <a:defRPr b="1" smtClean="0"/>
            </a:lvl1pPr>
          </a:lstStyle>
          <a:p>
            <a:pPr>
              <a:defRPr/>
            </a:pPr>
            <a:fld id="{3A53B0CD-74EC-4D9C-95B1-0E28349247AD}" type="slidenum">
              <a:rPr lang="en-GB" altLang="nl-NL"/>
              <a:pPr>
                <a:defRPr/>
              </a:pPr>
              <a:t>‹#›</a:t>
            </a:fld>
            <a:endParaRPr lang="en-GB" altLang="nl-NL"/>
          </a:p>
        </p:txBody>
      </p:sp>
    </p:spTree>
    <p:extLst>
      <p:ext uri="{BB962C8B-B14F-4D97-AF65-F5344CB8AC3E}">
        <p14:creationId xmlns:p14="http://schemas.microsoft.com/office/powerpoint/2010/main" val="1840594076"/>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5">
            <a:extLst>
              <a:ext uri="{FF2B5EF4-FFF2-40B4-BE49-F238E27FC236}">
                <a16:creationId xmlns:a16="http://schemas.microsoft.com/office/drawing/2014/main" id="{88122F34-5D01-43D5-9E69-2B1895459A01}"/>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2" name="Titel 1"/>
          <p:cNvSpPr>
            <a:spLocks noGrp="1"/>
          </p:cNvSpPr>
          <p:nvPr>
            <p:ph type="title"/>
          </p:nvPr>
        </p:nvSpPr>
        <p:spPr>
          <a:xfrm>
            <a:off x="566738" y="0"/>
            <a:ext cx="6524625" cy="854075"/>
          </a:xfrm>
        </p:spPr>
        <p:txBody>
          <a:bodyPr/>
          <a:lstStyle>
            <a:lvl1pPr>
              <a:defRPr cap="all"/>
            </a:lvl1pPr>
          </a:lstStyle>
          <a:p>
            <a:r>
              <a:rPr lang="en-US"/>
              <a:t>Click to edit Master title style</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5E22F300-408D-42FD-B270-675125D876C1}"/>
              </a:ext>
            </a:extLst>
          </p:cNvPr>
          <p:cNvSpPr>
            <a:spLocks noGrp="1"/>
          </p:cNvSpPr>
          <p:nvPr>
            <p:ph type="dt" sz="half" idx="16"/>
          </p:nvPr>
        </p:nvSpPr>
        <p:spPr/>
        <p:txBody>
          <a:bodyPr/>
          <a:lstStyle>
            <a:lvl1pPr eaLnBrk="1" hangingPunct="1">
              <a:defRPr b="1">
                <a:ea typeface="+mn-ea"/>
                <a:cs typeface="Arial" charset="0"/>
              </a:defRPr>
            </a:lvl1pPr>
          </a:lstStyle>
          <a:p>
            <a:pPr>
              <a:defRPr/>
            </a:pPr>
            <a:fld id="{19AE4F55-45D8-4B76-9804-06EEACA4BED3}" type="datetime5">
              <a:rPr lang="en-US"/>
              <a:pPr>
                <a:defRPr/>
              </a:pPr>
              <a:t>23-Oct-20</a:t>
            </a:fld>
            <a:endParaRPr lang="en-GB" dirty="0"/>
          </a:p>
        </p:txBody>
      </p:sp>
      <p:sp>
        <p:nvSpPr>
          <p:cNvPr id="7" name="Tijdelijke aanduiding voor voettekst 3">
            <a:extLst>
              <a:ext uri="{FF2B5EF4-FFF2-40B4-BE49-F238E27FC236}">
                <a16:creationId xmlns:a16="http://schemas.microsoft.com/office/drawing/2014/main" id="{B6E7BD47-819B-4868-AC33-82819AE7FFBC}"/>
              </a:ext>
            </a:extLst>
          </p:cNvPr>
          <p:cNvSpPr>
            <a:spLocks noGrp="1"/>
          </p:cNvSpPr>
          <p:nvPr>
            <p:ph type="ftr" sz="quarter" idx="17"/>
          </p:nvPr>
        </p:nvSpPr>
        <p:spPr/>
        <p:txBody>
          <a:bodyPr/>
          <a:lstStyle>
            <a:lvl1pPr eaLnBrk="1" hangingPunct="1">
              <a:defRPr b="1">
                <a:ea typeface="+mn-ea"/>
                <a:cs typeface="Arial" charset="0"/>
              </a:defRPr>
            </a:lvl1pPr>
          </a:lstStyle>
          <a:p>
            <a:pPr>
              <a:defRPr/>
            </a:pPr>
            <a:r>
              <a:rPr lang="en-GB"/>
              <a:t>Insert &gt; Header &amp; footer</a:t>
            </a:r>
          </a:p>
        </p:txBody>
      </p:sp>
      <p:sp>
        <p:nvSpPr>
          <p:cNvPr id="8" name="Tijdelijke aanduiding voor dianummer 4">
            <a:extLst>
              <a:ext uri="{FF2B5EF4-FFF2-40B4-BE49-F238E27FC236}">
                <a16:creationId xmlns:a16="http://schemas.microsoft.com/office/drawing/2014/main" id="{06B8D3E0-84D9-4AC6-B3A1-09F1FFB1C0EB}"/>
              </a:ext>
            </a:extLst>
          </p:cNvPr>
          <p:cNvSpPr>
            <a:spLocks noGrp="1"/>
          </p:cNvSpPr>
          <p:nvPr>
            <p:ph type="sldNum" sz="quarter" idx="18"/>
          </p:nvPr>
        </p:nvSpPr>
        <p:spPr/>
        <p:txBody>
          <a:bodyPr/>
          <a:lstStyle>
            <a:lvl1pPr eaLnBrk="1" hangingPunct="1">
              <a:defRPr b="1" smtClean="0"/>
            </a:lvl1pPr>
          </a:lstStyle>
          <a:p>
            <a:pPr>
              <a:defRPr/>
            </a:pPr>
            <a:fld id="{332C94DD-E7FA-48EF-A898-511199E94A1D}" type="slidenum">
              <a:rPr lang="en-GB" altLang="nl-NL"/>
              <a:pPr>
                <a:defRPr/>
              </a:pPr>
              <a:t>‹#›</a:t>
            </a:fld>
            <a:endParaRPr lang="en-GB" altLang="nl-NL"/>
          </a:p>
        </p:txBody>
      </p:sp>
    </p:spTree>
    <p:extLst>
      <p:ext uri="{BB962C8B-B14F-4D97-AF65-F5344CB8AC3E}">
        <p14:creationId xmlns:p14="http://schemas.microsoft.com/office/powerpoint/2010/main" val="2848422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084568E7-4339-41B1-BC50-E11A7BBE6B42}"/>
              </a:ext>
            </a:extLst>
          </p:cNvPr>
          <p:cNvSpPr>
            <a:spLocks noGrp="1" noChangeArrowheads="1"/>
          </p:cNvSpPr>
          <p:nvPr>
            <p:ph type="dt" sz="half" idx="10"/>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12A38489-7A21-4C7B-A365-8F8FF62E8321}" type="datetime5">
              <a:rPr lang="en-US"/>
              <a:pPr>
                <a:defRPr/>
              </a:pPr>
              <a:t>23-Oct-20</a:t>
            </a:fld>
            <a:endParaRPr lang="en-GB" dirty="0"/>
          </a:p>
        </p:txBody>
      </p:sp>
      <p:sp>
        <p:nvSpPr>
          <p:cNvPr id="5" name="Rectangle 6">
            <a:extLst>
              <a:ext uri="{FF2B5EF4-FFF2-40B4-BE49-F238E27FC236}">
                <a16:creationId xmlns:a16="http://schemas.microsoft.com/office/drawing/2014/main" id="{B3B9DA18-EC43-48DF-90FB-2973C240E766}"/>
              </a:ext>
            </a:extLst>
          </p:cNvPr>
          <p:cNvSpPr>
            <a:spLocks noGrp="1" noChangeArrowheads="1"/>
          </p:cNvSpPr>
          <p:nvPr>
            <p:ph type="sldNum" sz="quarter" idx="11"/>
          </p:nvPr>
        </p:nvSpPr>
        <p:spPr/>
        <p:txBody>
          <a:bodyPr/>
          <a:lstStyle>
            <a:lvl1pPr eaLnBrk="1" hangingPunct="1">
              <a:defRPr b="1" smtClean="0"/>
            </a:lvl1pPr>
          </a:lstStyle>
          <a:p>
            <a:pPr>
              <a:defRPr/>
            </a:pPr>
            <a:fld id="{F7337B5F-77AE-4877-91FF-1D2643215DBB}"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C132C814-0F32-4A42-9C93-914F974E37BF}"/>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323650209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6">
            <a:extLst>
              <a:ext uri="{FF2B5EF4-FFF2-40B4-BE49-F238E27FC236}">
                <a16:creationId xmlns:a16="http://schemas.microsoft.com/office/drawing/2014/main" id="{A9ADF959-0CE8-42E2-9136-C89C46ABB38C}"/>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91616606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5">
            <a:extLst>
              <a:ext uri="{FF2B5EF4-FFF2-40B4-BE49-F238E27FC236}">
                <a16:creationId xmlns:a16="http://schemas.microsoft.com/office/drawing/2014/main" id="{02F2BBF9-EFF9-451B-B3C3-CB98EF4AF07F}"/>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6" name="Rechthoek 6">
            <a:extLst>
              <a:ext uri="{FF2B5EF4-FFF2-40B4-BE49-F238E27FC236}">
                <a16:creationId xmlns:a16="http://schemas.microsoft.com/office/drawing/2014/main" id="{8427C1F9-1122-44C1-BED9-103A8594AF1A}"/>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707226641"/>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3D6FD792-C563-4111-A3DF-D978B01EA575}"/>
              </a:ext>
            </a:extLst>
          </p:cNvPr>
          <p:cNvSpPr>
            <a:spLocks noGrp="1"/>
          </p:cNvSpPr>
          <p:nvPr>
            <p:ph type="dt" sz="half" idx="14"/>
          </p:nvPr>
        </p:nvSpPr>
        <p:spPr/>
        <p:txBody>
          <a:bodyPr/>
          <a:lstStyle>
            <a:lvl1pPr eaLnBrk="1" hangingPunct="1">
              <a:defRPr b="1">
                <a:ea typeface="+mn-ea"/>
                <a:cs typeface="Arial" charset="0"/>
              </a:defRPr>
            </a:lvl1pPr>
          </a:lstStyle>
          <a:p>
            <a:pPr>
              <a:defRPr/>
            </a:pPr>
            <a:fld id="{7AD61D64-6A70-4923-99D8-9CF2D348D8D6}"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D42B94CD-776A-4854-8FA5-253CE87D80A9}"/>
              </a:ext>
            </a:extLst>
          </p:cNvPr>
          <p:cNvSpPr>
            <a:spLocks noGrp="1"/>
          </p:cNvSpPr>
          <p:nvPr>
            <p:ph type="sldNum" sz="quarter" idx="15"/>
          </p:nvPr>
        </p:nvSpPr>
        <p:spPr/>
        <p:txBody>
          <a:bodyPr/>
          <a:lstStyle>
            <a:lvl1pPr eaLnBrk="1" hangingPunct="1">
              <a:defRPr b="1" smtClean="0"/>
            </a:lvl1pPr>
          </a:lstStyle>
          <a:p>
            <a:pPr>
              <a:defRPr/>
            </a:pPr>
            <a:fld id="{1E1E8F49-05C8-4815-B03B-3953C1208A4F}" type="slidenum">
              <a:rPr lang="en-GB" altLang="nl-NL"/>
              <a:pPr>
                <a:defRPr/>
              </a:pPr>
              <a:t>‹#›</a:t>
            </a:fld>
            <a:endParaRPr lang="en-GB" altLang="nl-NL"/>
          </a:p>
        </p:txBody>
      </p:sp>
      <p:sp>
        <p:nvSpPr>
          <p:cNvPr id="7" name="Rectangle 5">
            <a:extLst>
              <a:ext uri="{FF2B5EF4-FFF2-40B4-BE49-F238E27FC236}">
                <a16:creationId xmlns:a16="http://schemas.microsoft.com/office/drawing/2014/main" id="{DB6601CC-1FBD-4441-A4FA-12C236067323}"/>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2671934233"/>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7D5314C2-7B23-48BE-ADB6-87531DCA895D}"/>
              </a:ext>
            </a:extLst>
          </p:cNvPr>
          <p:cNvSpPr>
            <a:spLocks noGrp="1"/>
          </p:cNvSpPr>
          <p:nvPr>
            <p:ph type="dt" sz="half" idx="10"/>
          </p:nvPr>
        </p:nvSpPr>
        <p:spPr/>
        <p:txBody>
          <a:bodyPr/>
          <a:lstStyle>
            <a:lvl1pPr eaLnBrk="1" hangingPunct="1">
              <a:defRPr b="1">
                <a:ea typeface="+mn-ea"/>
                <a:cs typeface="Arial" charset="0"/>
              </a:defRPr>
            </a:lvl1pPr>
          </a:lstStyle>
          <a:p>
            <a:pPr>
              <a:defRPr/>
            </a:pPr>
            <a:fld id="{15C69AB3-A6F5-4DE2-BA1F-C776F399BEA4}" type="datetime5">
              <a:rPr lang="en-US"/>
              <a:pPr>
                <a:defRPr/>
              </a:pPr>
              <a:t>23-Oct-20</a:t>
            </a:fld>
            <a:endParaRPr lang="en-GB" dirty="0"/>
          </a:p>
        </p:txBody>
      </p:sp>
      <p:sp>
        <p:nvSpPr>
          <p:cNvPr id="8" name="Tijdelijke aanduiding voor dianummer 8">
            <a:extLst>
              <a:ext uri="{FF2B5EF4-FFF2-40B4-BE49-F238E27FC236}">
                <a16:creationId xmlns:a16="http://schemas.microsoft.com/office/drawing/2014/main" id="{035AC434-BC4E-4822-9E02-2B119464DF3B}"/>
              </a:ext>
            </a:extLst>
          </p:cNvPr>
          <p:cNvSpPr>
            <a:spLocks noGrp="1"/>
          </p:cNvSpPr>
          <p:nvPr>
            <p:ph type="sldNum" sz="quarter" idx="11"/>
          </p:nvPr>
        </p:nvSpPr>
        <p:spPr/>
        <p:txBody>
          <a:bodyPr/>
          <a:lstStyle>
            <a:lvl1pPr eaLnBrk="1" hangingPunct="1">
              <a:defRPr b="1" smtClean="0"/>
            </a:lvl1pPr>
          </a:lstStyle>
          <a:p>
            <a:pPr>
              <a:defRPr/>
            </a:pPr>
            <a:fld id="{4E7B7272-C722-4942-A495-6AA434FECEF8}" type="slidenum">
              <a:rPr lang="en-GB" altLang="nl-NL"/>
              <a:pPr>
                <a:defRPr/>
              </a:pPr>
              <a:t>‹#›</a:t>
            </a:fld>
            <a:endParaRPr lang="en-GB" altLang="nl-NL"/>
          </a:p>
        </p:txBody>
      </p:sp>
      <p:sp>
        <p:nvSpPr>
          <p:cNvPr id="9" name="Rectangle 5">
            <a:extLst>
              <a:ext uri="{FF2B5EF4-FFF2-40B4-BE49-F238E27FC236}">
                <a16:creationId xmlns:a16="http://schemas.microsoft.com/office/drawing/2014/main" id="{B38261FB-411F-4BB8-ACE2-357116CA075F}"/>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3101921181"/>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datum 2">
            <a:extLst>
              <a:ext uri="{FF2B5EF4-FFF2-40B4-BE49-F238E27FC236}">
                <a16:creationId xmlns:a16="http://schemas.microsoft.com/office/drawing/2014/main" id="{2458892D-3455-46FE-BA7F-6CEEB318F191}"/>
              </a:ext>
            </a:extLst>
          </p:cNvPr>
          <p:cNvSpPr>
            <a:spLocks noGrp="1"/>
          </p:cNvSpPr>
          <p:nvPr>
            <p:ph type="dt" sz="half" idx="10"/>
          </p:nvPr>
        </p:nvSpPr>
        <p:spPr/>
        <p:txBody>
          <a:bodyPr/>
          <a:lstStyle>
            <a:lvl1pPr eaLnBrk="1" hangingPunct="1">
              <a:defRPr b="1">
                <a:ea typeface="+mn-ea"/>
                <a:cs typeface="Arial" charset="0"/>
              </a:defRPr>
            </a:lvl1pPr>
          </a:lstStyle>
          <a:p>
            <a:pPr>
              <a:defRPr/>
            </a:pPr>
            <a:fld id="{A27B7F90-893C-4CEB-BDA7-E45E0F8C211B}" type="datetime5">
              <a:rPr lang="en-US"/>
              <a:pPr>
                <a:defRPr/>
              </a:pPr>
              <a:t>23-Oct-20</a:t>
            </a:fld>
            <a:endParaRPr lang="en-GB" dirty="0"/>
          </a:p>
        </p:txBody>
      </p:sp>
      <p:sp>
        <p:nvSpPr>
          <p:cNvPr id="4" name="Tijdelijke aanduiding voor voettekst 3">
            <a:extLst>
              <a:ext uri="{FF2B5EF4-FFF2-40B4-BE49-F238E27FC236}">
                <a16:creationId xmlns:a16="http://schemas.microsoft.com/office/drawing/2014/main" id="{7EAF61B5-BA1B-47B9-94AD-E0611D8AB76A}"/>
              </a:ext>
            </a:extLst>
          </p:cNvPr>
          <p:cNvSpPr>
            <a:spLocks noGrp="1"/>
          </p:cNvSpPr>
          <p:nvPr>
            <p:ph type="ftr" sz="quarter" idx="11"/>
          </p:nvPr>
        </p:nvSpPr>
        <p:spPr/>
        <p:txBody>
          <a:bodyPr/>
          <a:lstStyle>
            <a:lvl1pPr eaLnBrk="1" hangingPunct="1">
              <a:defRPr b="1">
                <a:ea typeface="+mn-ea"/>
                <a:cs typeface="Arial" charset="0"/>
              </a:defRPr>
            </a:lvl1pPr>
          </a:lstStyle>
          <a:p>
            <a:pPr>
              <a:defRPr/>
            </a:pPr>
            <a:r>
              <a:rPr lang="en-GB"/>
              <a:t>Insert &gt; Header &amp; footer</a:t>
            </a:r>
          </a:p>
        </p:txBody>
      </p:sp>
      <p:sp>
        <p:nvSpPr>
          <p:cNvPr id="5" name="Tijdelijke aanduiding voor dianummer 4">
            <a:extLst>
              <a:ext uri="{FF2B5EF4-FFF2-40B4-BE49-F238E27FC236}">
                <a16:creationId xmlns:a16="http://schemas.microsoft.com/office/drawing/2014/main" id="{E871A7CE-C419-4C15-B6D5-D29472249159}"/>
              </a:ext>
            </a:extLst>
          </p:cNvPr>
          <p:cNvSpPr>
            <a:spLocks noGrp="1"/>
          </p:cNvSpPr>
          <p:nvPr>
            <p:ph type="sldNum" sz="quarter" idx="12"/>
          </p:nvPr>
        </p:nvSpPr>
        <p:spPr/>
        <p:txBody>
          <a:bodyPr/>
          <a:lstStyle>
            <a:lvl1pPr eaLnBrk="1" hangingPunct="1">
              <a:defRPr b="1" smtClean="0"/>
            </a:lvl1pPr>
          </a:lstStyle>
          <a:p>
            <a:pPr>
              <a:defRPr/>
            </a:pPr>
            <a:fld id="{60544360-CCE1-4407-8E8F-1A0713D19CEF}" type="slidenum">
              <a:rPr lang="en-GB" altLang="nl-NL"/>
              <a:pPr>
                <a:defRPr/>
              </a:pPr>
              <a:t>‹#›</a:t>
            </a:fld>
            <a:endParaRPr lang="en-GB" altLang="nl-NL"/>
          </a:p>
        </p:txBody>
      </p:sp>
    </p:spTree>
    <p:extLst>
      <p:ext uri="{BB962C8B-B14F-4D97-AF65-F5344CB8AC3E}">
        <p14:creationId xmlns:p14="http://schemas.microsoft.com/office/powerpoint/2010/main" val="293451081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2D675D0-3430-47BE-83A4-4FFBFB4F164E}"/>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0CBAF4D8-7048-42A5-90A1-57A04DEAC53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4BA44F57-0965-4B71-846E-67345AEFA3EC}"/>
              </a:ext>
            </a:extLst>
          </p:cNvPr>
          <p:cNvSpPr>
            <a:spLocks noGrp="1" noChangeArrowheads="1"/>
          </p:cNvSpPr>
          <p:nvPr>
            <p:ph type="sldNum" sz="quarter" idx="12"/>
          </p:nvPr>
        </p:nvSpPr>
        <p:spPr>
          <a:ln/>
        </p:spPr>
        <p:txBody>
          <a:bodyPr/>
          <a:lstStyle>
            <a:lvl1pPr>
              <a:defRPr/>
            </a:lvl1pPr>
          </a:lstStyle>
          <a:p>
            <a:pPr>
              <a:defRPr/>
            </a:pPr>
            <a:fld id="{0D0D827D-1D24-495D-A149-4FB933959CFC}" type="slidenum">
              <a:rPr lang="en-GB" altLang="nl-NL"/>
              <a:pPr>
                <a:defRPr/>
              </a:pPr>
              <a:t>‹#›</a:t>
            </a:fld>
            <a:endParaRPr lang="en-GB" altLang="nl-NL"/>
          </a:p>
        </p:txBody>
      </p:sp>
    </p:spTree>
    <p:extLst>
      <p:ext uri="{BB962C8B-B14F-4D97-AF65-F5344CB8AC3E}">
        <p14:creationId xmlns:p14="http://schemas.microsoft.com/office/powerpoint/2010/main" val="26884241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145D8C2-1967-409E-B5DB-A9B30A580534}"/>
              </a:ext>
            </a:extLst>
          </p:cNvPr>
          <p:cNvSpPr>
            <a:spLocks noGrp="1"/>
          </p:cNvSpPr>
          <p:nvPr>
            <p:ph type="dt" sz="half" idx="10"/>
          </p:nvPr>
        </p:nvSpPr>
        <p:spPr/>
        <p:txBody>
          <a:bodyPr/>
          <a:lstStyle>
            <a:lvl1pPr eaLnBrk="1" hangingPunct="1">
              <a:defRPr b="1">
                <a:ea typeface="+mn-ea"/>
                <a:cs typeface="Arial" charset="0"/>
              </a:defRPr>
            </a:lvl1pPr>
          </a:lstStyle>
          <a:p>
            <a:pPr>
              <a:defRPr/>
            </a:pPr>
            <a:fld id="{1C422E28-CE68-40F7-B666-AF63EBED75BB}" type="datetime5">
              <a:rPr lang="en-US"/>
              <a:pPr>
                <a:defRPr/>
              </a:pPr>
              <a:t>23-Oct-20</a:t>
            </a:fld>
            <a:endParaRPr lang="en-GB" dirty="0"/>
          </a:p>
        </p:txBody>
      </p:sp>
      <p:sp>
        <p:nvSpPr>
          <p:cNvPr id="3" name="Tijdelijke aanduiding voor dianummer 3">
            <a:extLst>
              <a:ext uri="{FF2B5EF4-FFF2-40B4-BE49-F238E27FC236}">
                <a16:creationId xmlns:a16="http://schemas.microsoft.com/office/drawing/2014/main" id="{DE22984B-01D2-40D8-A60C-99F4B56FF71B}"/>
              </a:ext>
            </a:extLst>
          </p:cNvPr>
          <p:cNvSpPr>
            <a:spLocks noGrp="1"/>
          </p:cNvSpPr>
          <p:nvPr>
            <p:ph type="sldNum" sz="quarter" idx="11"/>
          </p:nvPr>
        </p:nvSpPr>
        <p:spPr/>
        <p:txBody>
          <a:bodyPr/>
          <a:lstStyle>
            <a:lvl1pPr eaLnBrk="1" hangingPunct="1">
              <a:defRPr b="1" smtClean="0"/>
            </a:lvl1pPr>
          </a:lstStyle>
          <a:p>
            <a:pPr>
              <a:defRPr/>
            </a:pPr>
            <a:fld id="{40B1D358-569B-43CF-9EC9-8555EEA8844A}" type="slidenum">
              <a:rPr lang="en-GB" altLang="nl-NL"/>
              <a:pPr>
                <a:defRPr/>
              </a:pPr>
              <a:t>‹#›</a:t>
            </a:fld>
            <a:endParaRPr lang="en-GB" altLang="nl-NL"/>
          </a:p>
        </p:txBody>
      </p:sp>
      <p:sp>
        <p:nvSpPr>
          <p:cNvPr id="4" name="Rectangle 5">
            <a:extLst>
              <a:ext uri="{FF2B5EF4-FFF2-40B4-BE49-F238E27FC236}">
                <a16:creationId xmlns:a16="http://schemas.microsoft.com/office/drawing/2014/main" id="{ACCD0889-748A-4457-BDE1-4B494BDD69A7}"/>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319226661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A9449B6E-34F8-4E31-8A40-5BE79A5CCF1C}"/>
              </a:ext>
            </a:extLst>
          </p:cNvPr>
          <p:cNvSpPr>
            <a:spLocks noGrp="1"/>
          </p:cNvSpPr>
          <p:nvPr>
            <p:ph type="dt" sz="half" idx="14"/>
          </p:nvPr>
        </p:nvSpPr>
        <p:spPr/>
        <p:txBody>
          <a:bodyPr/>
          <a:lstStyle>
            <a:lvl1pPr eaLnBrk="1" hangingPunct="1">
              <a:defRPr b="1">
                <a:ea typeface="+mn-ea"/>
                <a:cs typeface="Arial" charset="0"/>
              </a:defRPr>
            </a:lvl1pPr>
          </a:lstStyle>
          <a:p>
            <a:pPr>
              <a:defRPr/>
            </a:pPr>
            <a:fld id="{6CA364A3-E3BF-4D19-A6FA-AF49E44FDEDE}"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DD4B867A-B9D9-4BD9-892E-734B3A5090FF}"/>
              </a:ext>
            </a:extLst>
          </p:cNvPr>
          <p:cNvSpPr>
            <a:spLocks noGrp="1"/>
          </p:cNvSpPr>
          <p:nvPr>
            <p:ph type="sldNum" sz="quarter" idx="15"/>
          </p:nvPr>
        </p:nvSpPr>
        <p:spPr/>
        <p:txBody>
          <a:bodyPr/>
          <a:lstStyle>
            <a:lvl1pPr eaLnBrk="1" hangingPunct="1">
              <a:defRPr b="1" smtClean="0"/>
            </a:lvl1pPr>
          </a:lstStyle>
          <a:p>
            <a:pPr>
              <a:defRPr/>
            </a:pPr>
            <a:fld id="{BA66555E-906D-4041-A93A-B59ECD73D697}" type="slidenum">
              <a:rPr lang="en-GB" altLang="nl-NL"/>
              <a:pPr>
                <a:defRPr/>
              </a:pPr>
              <a:t>‹#›</a:t>
            </a:fld>
            <a:endParaRPr lang="en-GB" altLang="nl-NL"/>
          </a:p>
        </p:txBody>
      </p:sp>
      <p:sp>
        <p:nvSpPr>
          <p:cNvPr id="7" name="Rectangle 5">
            <a:extLst>
              <a:ext uri="{FF2B5EF4-FFF2-40B4-BE49-F238E27FC236}">
                <a16:creationId xmlns:a16="http://schemas.microsoft.com/office/drawing/2014/main" id="{390B3795-AB46-441F-B171-E02159FB6FC0}"/>
              </a:ext>
            </a:extLst>
          </p:cNvPr>
          <p:cNvSpPr>
            <a:spLocks noGrp="1" noChangeArrowheads="1"/>
          </p:cNvSpPr>
          <p:nvPr>
            <p:ph type="ftr" sz="quarter" idx="16"/>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203606196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00A7445E-8374-43B8-AB79-C6EEB3952297}"/>
              </a:ext>
            </a:extLst>
          </p:cNvPr>
          <p:cNvSpPr>
            <a:spLocks noGrp="1"/>
          </p:cNvSpPr>
          <p:nvPr>
            <p:ph type="dt" sz="half" idx="10"/>
          </p:nvPr>
        </p:nvSpPr>
        <p:spPr/>
        <p:txBody>
          <a:bodyPr/>
          <a:lstStyle>
            <a:lvl1pPr eaLnBrk="1" hangingPunct="1">
              <a:defRPr b="1">
                <a:ea typeface="+mn-ea"/>
                <a:cs typeface="Arial" charset="0"/>
              </a:defRPr>
            </a:lvl1pPr>
          </a:lstStyle>
          <a:p>
            <a:pPr>
              <a:defRPr/>
            </a:pPr>
            <a:fld id="{9768F023-AFF2-41E1-B1A9-E34EA728A4EF}" type="datetime5">
              <a:rPr lang="en-US"/>
              <a:pPr>
                <a:defRPr/>
              </a:pPr>
              <a:t>23-Oct-20</a:t>
            </a:fld>
            <a:endParaRPr lang="en-GB" dirty="0"/>
          </a:p>
        </p:txBody>
      </p:sp>
      <p:sp>
        <p:nvSpPr>
          <p:cNvPr id="6" name="Tijdelijke aanduiding voor dianummer 6">
            <a:extLst>
              <a:ext uri="{FF2B5EF4-FFF2-40B4-BE49-F238E27FC236}">
                <a16:creationId xmlns:a16="http://schemas.microsoft.com/office/drawing/2014/main" id="{4DF6A493-0E16-4831-B8B8-9C1818550BA2}"/>
              </a:ext>
            </a:extLst>
          </p:cNvPr>
          <p:cNvSpPr>
            <a:spLocks noGrp="1"/>
          </p:cNvSpPr>
          <p:nvPr>
            <p:ph type="sldNum" sz="quarter" idx="11"/>
          </p:nvPr>
        </p:nvSpPr>
        <p:spPr/>
        <p:txBody>
          <a:bodyPr/>
          <a:lstStyle>
            <a:lvl1pPr eaLnBrk="1" hangingPunct="1">
              <a:defRPr b="1" smtClean="0"/>
            </a:lvl1pPr>
          </a:lstStyle>
          <a:p>
            <a:pPr>
              <a:defRPr/>
            </a:pPr>
            <a:fld id="{5F45C12D-225A-4B5E-B4F5-8CDEE4C5F934}" type="slidenum">
              <a:rPr lang="en-GB" altLang="nl-NL"/>
              <a:pPr>
                <a:defRPr/>
              </a:pPr>
              <a:t>‹#›</a:t>
            </a:fld>
            <a:endParaRPr lang="en-GB" altLang="nl-NL"/>
          </a:p>
        </p:txBody>
      </p:sp>
      <p:sp>
        <p:nvSpPr>
          <p:cNvPr id="7" name="Rectangle 5">
            <a:extLst>
              <a:ext uri="{FF2B5EF4-FFF2-40B4-BE49-F238E27FC236}">
                <a16:creationId xmlns:a16="http://schemas.microsoft.com/office/drawing/2014/main" id="{D9351A1C-0D9F-4389-9CC2-F268521A64BB}"/>
              </a:ext>
            </a:extLst>
          </p:cNvPr>
          <p:cNvSpPr>
            <a:spLocks noGrp="1" noChangeArrowheads="1"/>
          </p:cNvSpPr>
          <p:nvPr>
            <p:ph type="ftr" sz="quarter" idx="12"/>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61475827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0">
            <a:extLst>
              <a:ext uri="{FF2B5EF4-FFF2-40B4-BE49-F238E27FC236}">
                <a16:creationId xmlns:a16="http://schemas.microsoft.com/office/drawing/2014/main" id="{C0C24750-581E-46AB-8557-F342A0709FF6}"/>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5" name="Rechthoek 12">
            <a:extLst>
              <a:ext uri="{FF2B5EF4-FFF2-40B4-BE49-F238E27FC236}">
                <a16:creationId xmlns:a16="http://schemas.microsoft.com/office/drawing/2014/main" id="{C3DB52A2-5E54-4469-AA60-A69775F4E378}"/>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6" name="Rechthoek 18">
            <a:extLst>
              <a:ext uri="{FF2B5EF4-FFF2-40B4-BE49-F238E27FC236}">
                <a16:creationId xmlns:a16="http://schemas.microsoft.com/office/drawing/2014/main" id="{DE546CA0-2543-4140-B720-105295DE599F}"/>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7" name="Afbeelding 13" descr="logo UL_RGB.pdf">
            <a:extLst>
              <a:ext uri="{FF2B5EF4-FFF2-40B4-BE49-F238E27FC236}">
                <a16:creationId xmlns:a16="http://schemas.microsoft.com/office/drawing/2014/main" id="{424356E8-C652-40CE-89A5-8CC58A2A68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5" descr="logo lumc_Fedra_PPT_20 mm E.pdf">
            <a:extLst>
              <a:ext uri="{FF2B5EF4-FFF2-40B4-BE49-F238E27FC236}">
                <a16:creationId xmlns:a16="http://schemas.microsoft.com/office/drawing/2014/main" id="{0881B38A-418E-45C2-9621-1255125C975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spcCol="360000"/>
          <a:lstStyle>
            <a:lvl1pPr>
              <a:defRPr sz="2400" b="1" i="0">
                <a:solidFill>
                  <a:schemeClr val="bg2"/>
                </a:solidFill>
              </a:defRPr>
            </a:lvl1pPr>
          </a:lstStyle>
          <a:p>
            <a:pPr lvl="0"/>
            <a:r>
              <a:rPr lang="en-US"/>
              <a:t>Click to edit Master text styles</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723A4F3B-4ECB-466B-85B3-885C79E7AE05}"/>
              </a:ext>
            </a:extLst>
          </p:cNvPr>
          <p:cNvSpPr>
            <a:spLocks noGrp="1" noChangeArrowheads="1"/>
          </p:cNvSpPr>
          <p:nvPr>
            <p:ph type="dt" sz="half" idx="11"/>
          </p:nvPr>
        </p:nvSpPr>
        <p:spPr>
          <a:xfrm>
            <a:off x="6350000" y="6553200"/>
            <a:ext cx="2508250" cy="304800"/>
          </a:xfrm>
        </p:spPr>
        <p:txBody>
          <a:bodyPr/>
          <a:lstStyle>
            <a:lvl1pPr algn="r" eaLnBrk="1" hangingPunct="1">
              <a:defRPr sz="1200" b="1">
                <a:solidFill>
                  <a:srgbClr val="FFFFFF"/>
                </a:solidFill>
                <a:latin typeface="+mn-lt"/>
                <a:ea typeface="+mn-ea"/>
                <a:cs typeface="Arial" charset="0"/>
              </a:defRPr>
            </a:lvl1pPr>
          </a:lstStyle>
          <a:p>
            <a:pPr>
              <a:defRPr/>
            </a:pPr>
            <a:fld id="{10B61D5A-3EE3-43CA-BE70-20A5F46075D6}" type="datetime5">
              <a:rPr lang="en-US"/>
              <a:pPr>
                <a:defRPr/>
              </a:pPr>
              <a:t>23-Oct-20</a:t>
            </a:fld>
            <a:endParaRPr lang="en-GB" dirty="0"/>
          </a:p>
        </p:txBody>
      </p:sp>
      <p:sp>
        <p:nvSpPr>
          <p:cNvPr id="10" name="Rectangle 6">
            <a:extLst>
              <a:ext uri="{FF2B5EF4-FFF2-40B4-BE49-F238E27FC236}">
                <a16:creationId xmlns:a16="http://schemas.microsoft.com/office/drawing/2014/main" id="{0B29A4E7-4EE3-4F31-AAD4-EDA65A539A0B}"/>
              </a:ext>
            </a:extLst>
          </p:cNvPr>
          <p:cNvSpPr>
            <a:spLocks noGrp="1" noChangeArrowheads="1"/>
          </p:cNvSpPr>
          <p:nvPr>
            <p:ph type="sldNum" sz="quarter" idx="12"/>
          </p:nvPr>
        </p:nvSpPr>
        <p:spPr/>
        <p:txBody>
          <a:bodyPr/>
          <a:lstStyle>
            <a:lvl1pPr eaLnBrk="1" hangingPunct="1">
              <a:defRPr b="1" smtClean="0"/>
            </a:lvl1pPr>
          </a:lstStyle>
          <a:p>
            <a:pPr>
              <a:defRPr/>
            </a:pPr>
            <a:fld id="{84E7C27D-19CA-4C95-8138-6A0A54519EE3}" type="slidenum">
              <a:rPr lang="en-GB" altLang="nl-NL"/>
              <a:pPr>
                <a:defRPr/>
              </a:pPr>
              <a:t>‹#›</a:t>
            </a:fld>
            <a:endParaRPr lang="en-GB" altLang="nl-NL"/>
          </a:p>
        </p:txBody>
      </p:sp>
      <p:sp>
        <p:nvSpPr>
          <p:cNvPr id="11" name="Rectangle 5">
            <a:extLst>
              <a:ext uri="{FF2B5EF4-FFF2-40B4-BE49-F238E27FC236}">
                <a16:creationId xmlns:a16="http://schemas.microsoft.com/office/drawing/2014/main" id="{995D87A5-0962-4404-9892-D1592FDED577}"/>
              </a:ext>
            </a:extLst>
          </p:cNvPr>
          <p:cNvSpPr>
            <a:spLocks noGrp="1" noChangeArrowheads="1"/>
          </p:cNvSpPr>
          <p:nvPr>
            <p:ph type="ftr" sz="quarter" idx="13"/>
          </p:nvPr>
        </p:nvSpPr>
        <p:spPr>
          <a:xfrm>
            <a:off x="1304925" y="6553200"/>
            <a:ext cx="4708525" cy="304800"/>
          </a:xfrm>
        </p:spPr>
        <p:txBody>
          <a:bodyPr/>
          <a:lstStyle>
            <a:lvl1pPr eaLnBrk="1" hangingPunct="1">
              <a:defRPr sz="1200" b="1">
                <a:solidFill>
                  <a:srgbClr val="FFFFFF"/>
                </a:solidFill>
                <a:latin typeface="+mn-lt"/>
                <a:ea typeface="+mn-ea"/>
                <a:cs typeface="Arial" charset="0"/>
              </a:defRPr>
            </a:lvl1pPr>
          </a:lstStyle>
          <a:p>
            <a:pPr>
              <a:defRPr/>
            </a:pPr>
            <a:r>
              <a:rPr lang="en-GB"/>
              <a:t>Insert &gt; Header &amp; footer</a:t>
            </a:r>
          </a:p>
        </p:txBody>
      </p:sp>
    </p:spTree>
    <p:extLst>
      <p:ext uri="{BB962C8B-B14F-4D97-AF65-F5344CB8AC3E}">
        <p14:creationId xmlns:p14="http://schemas.microsoft.com/office/powerpoint/2010/main" val="2571907123"/>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099" name="Rectangle 3"/>
          <p:cNvSpPr>
            <a:spLocks noGrp="1" noChangeArrowheads="1"/>
          </p:cNvSpPr>
          <p:nvPr>
            <p:ph type="subTitle" idx="1" hasCustomPrompt="1"/>
          </p:nvPr>
        </p:nvSpPr>
        <p:spPr>
          <a:xfrm>
            <a:off x="1304925" y="2780928"/>
            <a:ext cx="4527551" cy="347890"/>
          </a:xfrm>
        </p:spPr>
        <p:txBody>
          <a:bodyPr lIns="0" tIns="0" rIns="0" bIns="0"/>
          <a:lstStyle>
            <a:lvl1pPr marL="0" indent="0" algn="l">
              <a:lnSpc>
                <a:spcPct val="100000"/>
              </a:lnSpc>
              <a:buFontTx/>
              <a:buNone/>
              <a:defRPr b="1">
                <a:solidFill>
                  <a:schemeClr val="bg2"/>
                </a:solidFill>
              </a:defRPr>
            </a:lvl1pPr>
          </a:lstStyle>
          <a:p>
            <a:pPr lvl="0"/>
            <a:r>
              <a:rPr lang="nl-NL" noProof="0" dirty="0" err="1"/>
              <a:t>Subtitle</a:t>
            </a:r>
            <a:endParaRPr lang="en-GB" noProof="0" dirty="0"/>
          </a:p>
        </p:txBody>
      </p:sp>
      <p:sp>
        <p:nvSpPr>
          <p:cNvPr id="2" name="Rechthoek 1"/>
          <p:cNvSpPr/>
          <p:nvPr userDrawn="1"/>
        </p:nvSpPr>
        <p:spPr bwMode="auto">
          <a:xfrm>
            <a:off x="0" y="0"/>
            <a:ext cx="9143958" cy="143145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11" name="Afbeelding 10" descr="logo UL_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939" y="5743545"/>
            <a:ext cx="495798" cy="576000"/>
          </a:xfrm>
          <a:prstGeom prst="rect">
            <a:avLst/>
          </a:prstGeom>
        </p:spPr>
      </p:pic>
      <p:sp>
        <p:nvSpPr>
          <p:cNvPr id="3" name="Rechthoek 2"/>
          <p:cNvSpPr/>
          <p:nvPr userDrawn="1"/>
        </p:nvSpPr>
        <p:spPr bwMode="auto">
          <a:xfrm>
            <a:off x="1146174" y="1431652"/>
            <a:ext cx="7997825" cy="11520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1" name="Rectangle 2"/>
          <p:cNvSpPr>
            <a:spLocks noGrp="1" noChangeArrowheads="1"/>
          </p:cNvSpPr>
          <p:nvPr userDrawn="1">
            <p:ph type="title"/>
          </p:nvPr>
        </p:nvSpPr>
        <p:spPr bwMode="auto">
          <a:xfrm>
            <a:off x="1322388" y="1431450"/>
            <a:ext cx="782157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108000" rIns="0" bIns="0" numCol="1" anchor="t" anchorCtr="0" compatLnSpc="1">
            <a:prstTxWarp prst="textNoShape">
              <a:avLst/>
            </a:prstTxWarp>
          </a:bodyPr>
          <a:lstStyle/>
          <a:p>
            <a:pPr lvl="0"/>
            <a:r>
              <a:rPr lang="en-US"/>
              <a:t>Click to edit Master title style</a:t>
            </a:r>
            <a:endParaRPr lang="en-GB" dirty="0"/>
          </a:p>
        </p:txBody>
      </p:sp>
      <p:sp>
        <p:nvSpPr>
          <p:cNvPr id="24" name="Rectangle 3"/>
          <p:cNvSpPr>
            <a:spLocks noGrp="1" noChangeArrowheads="1"/>
          </p:cNvSpPr>
          <p:nvPr>
            <p:ph idx="10" hasCustomPrompt="1"/>
          </p:nvPr>
        </p:nvSpPr>
        <p:spPr bwMode="auto">
          <a:xfrm>
            <a:off x="1304925" y="4433456"/>
            <a:ext cx="4530829"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2000" baseline="0">
                <a:solidFill>
                  <a:schemeClr val="bg2"/>
                </a:solidFill>
              </a:defRPr>
            </a:lvl1pPr>
          </a:lstStyle>
          <a:p>
            <a:pPr lvl="0"/>
            <a:r>
              <a:rPr lang="nl-NL" dirty="0"/>
              <a:t>Speaker</a:t>
            </a:r>
          </a:p>
        </p:txBody>
      </p:sp>
      <p:sp>
        <p:nvSpPr>
          <p:cNvPr id="23" name="Rectangle 3"/>
          <p:cNvSpPr>
            <a:spLocks noGrp="1" noChangeArrowheads="1"/>
          </p:cNvSpPr>
          <p:nvPr>
            <p:ph idx="11" hasCustomPrompt="1"/>
          </p:nvPr>
        </p:nvSpPr>
        <p:spPr bwMode="auto">
          <a:xfrm>
            <a:off x="1304925" y="4849092"/>
            <a:ext cx="4545117"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dirty="0" err="1"/>
              <a:t>Department</a:t>
            </a:r>
            <a:endParaRPr lang="en-GB" dirty="0"/>
          </a:p>
        </p:txBody>
      </p:sp>
      <p:sp>
        <p:nvSpPr>
          <p:cNvPr id="19" name="Rectangle 3"/>
          <p:cNvSpPr>
            <a:spLocks noGrp="1" noChangeArrowheads="1"/>
          </p:cNvSpPr>
          <p:nvPr>
            <p:ph idx="12" hasCustomPrompt="1"/>
          </p:nvPr>
        </p:nvSpPr>
        <p:spPr bwMode="auto">
          <a:xfrm>
            <a:off x="1304924" y="5264727"/>
            <a:ext cx="4527551"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1800" b="0" i="0" cap="all" baseline="0">
                <a:solidFill>
                  <a:schemeClr val="accent1"/>
                </a:solidFill>
              </a:defRPr>
            </a:lvl1pPr>
          </a:lstStyle>
          <a:p>
            <a:pPr lvl="0"/>
            <a:r>
              <a:rPr lang="nl-NL" dirty="0"/>
              <a:t>LOCATION</a:t>
            </a:r>
            <a:endParaRPr lang="en-GB" dirty="0"/>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7" name="Rechthoek 16"/>
          <p:cNvSpPr/>
          <p:nvPr userDrawn="1"/>
        </p:nvSpPr>
        <p:spPr bwMode="auto">
          <a:xfrm>
            <a:off x="-2" y="2587351"/>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5"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43007C1E-34E8-4AD0-9509-D0158E9BDC3F}" type="datetime5">
              <a:rPr lang="en-US" smtClean="0"/>
              <a:pPr/>
              <a:t>23-Oct-20</a:t>
            </a:fld>
            <a:endParaRPr lang="en-GB" dirty="0"/>
          </a:p>
        </p:txBody>
      </p:sp>
      <p:sp>
        <p:nvSpPr>
          <p:cNvPr id="27"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
        <p:nvSpPr>
          <p:cNvPr id="28"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pic>
        <p:nvPicPr>
          <p:cNvPr id="18" name="Afbeelding 17" descr="logo lumc_Fedra_PPT_20 mm E.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738" y="278075"/>
            <a:ext cx="2293895" cy="576000"/>
          </a:xfrm>
          <a:prstGeom prst="rect">
            <a:avLst/>
          </a:prstGeom>
        </p:spPr>
      </p:pic>
    </p:spTree>
    <p:extLst>
      <p:ext uri="{BB962C8B-B14F-4D97-AF65-F5344CB8AC3E}">
        <p14:creationId xmlns:p14="http://schemas.microsoft.com/office/powerpoint/2010/main" val="30685988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Rechthoek 5"/>
          <p:cNvSpPr/>
          <p:nvPr userDrawn="1"/>
        </p:nvSpPr>
        <p:spPr bwMode="auto">
          <a:xfrm>
            <a:off x="-2" y="0"/>
            <a:ext cx="9144001" cy="6553200"/>
          </a:xfrm>
          <a:prstGeom prst="rect">
            <a:avLst/>
          </a:prstGeom>
          <a:solidFill>
            <a:schemeClr val="accent1">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 name="Titel 1"/>
          <p:cNvSpPr>
            <a:spLocks noGrp="1"/>
          </p:cNvSpPr>
          <p:nvPr>
            <p:ph type="title" hasCustomPrompt="1"/>
          </p:nvPr>
        </p:nvSpPr>
        <p:spPr>
          <a:xfrm>
            <a:off x="566738" y="0"/>
            <a:ext cx="6524625" cy="854075"/>
          </a:xfrm>
        </p:spPr>
        <p:txBody>
          <a:bodyPr/>
          <a:lstStyle>
            <a:lvl1pPr>
              <a:defRPr cap="all"/>
            </a:lvl1pPr>
          </a:lstStyle>
          <a:p>
            <a:r>
              <a:rPr lang="nl-NL" dirty="0"/>
              <a:t>SECTION</a:t>
            </a:r>
          </a:p>
        </p:txBody>
      </p:sp>
      <p:sp>
        <p:nvSpPr>
          <p:cNvPr id="3" name="Tijdelijke aanduiding voor datum 2"/>
          <p:cNvSpPr>
            <a:spLocks noGrp="1"/>
          </p:cNvSpPr>
          <p:nvPr>
            <p:ph type="dt" sz="half" idx="10"/>
          </p:nvPr>
        </p:nvSpPr>
        <p:spPr/>
        <p:txBody>
          <a:bodyPr/>
          <a:lstStyle/>
          <a:p>
            <a:fld id="{D5D2E433-9D72-44A1-825A-87CDD5599884}" type="datetime5">
              <a:rPr lang="en-US" smtClean="0"/>
              <a:pPr/>
              <a:t>23-Oct-20</a:t>
            </a:fld>
            <a:endParaRPr lang="en-GB" dirty="0"/>
          </a:p>
        </p:txBody>
      </p:sp>
      <p:sp>
        <p:nvSpPr>
          <p:cNvPr id="4" name="Tijdelijke aanduiding voor voettekst 3"/>
          <p:cNvSpPr>
            <a:spLocks noGrp="1"/>
          </p:cNvSpPr>
          <p:nvPr>
            <p:ph type="ftr" sz="quarter" idx="11"/>
          </p:nvPr>
        </p:nvSpPr>
        <p:spPr/>
        <p:txBody>
          <a:bodyPr/>
          <a:lstStyle/>
          <a:p>
            <a:r>
              <a:rPr lang="en-GB" dirty="0"/>
              <a:t>Insert &gt; Header &amp; footer</a:t>
            </a:r>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3896169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B56D05B5-D364-4AEF-B082-C09BD56261D7}" type="datetime5">
              <a:rPr lang="en-US" smtClean="0"/>
              <a:pPr/>
              <a:t>23-Oct-20</a:t>
            </a:fld>
            <a:endParaRPr lang="en-GB" dirty="0"/>
          </a:p>
        </p:txBody>
      </p:sp>
      <p:sp>
        <p:nvSpPr>
          <p:cNvPr id="9"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11801802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7" name="Rechthoek 6"/>
          <p:cNvSpPr/>
          <p:nvPr userDrawn="1"/>
        </p:nvSpPr>
        <p:spPr bwMode="auto">
          <a:xfrm>
            <a:off x="0" y="6527800"/>
            <a:ext cx="9144000" cy="33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2427191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6" name="Rechthoek 5"/>
          <p:cNvSpPr/>
          <p:nvPr userDrawn="1"/>
        </p:nvSpPr>
        <p:spPr bwMode="auto">
          <a:xfrm>
            <a:off x="0" y="6527800"/>
            <a:ext cx="9144000" cy="33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7" name="Rechthoek 6"/>
          <p:cNvSpPr/>
          <p:nvPr userDrawn="1"/>
        </p:nvSpPr>
        <p:spPr bwMode="auto">
          <a:xfrm>
            <a:off x="0" y="514349"/>
            <a:ext cx="9144000" cy="89535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379129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5" name="Tijdelijke aanduiding voor datum 4"/>
          <p:cNvSpPr>
            <a:spLocks noGrp="1"/>
          </p:cNvSpPr>
          <p:nvPr>
            <p:ph type="dt" sz="half" idx="10"/>
          </p:nvPr>
        </p:nvSpPr>
        <p:spPr/>
        <p:txBody>
          <a:bodyPr/>
          <a:lstStyle>
            <a:lvl1pPr>
              <a:defRPr/>
            </a:lvl1pPr>
          </a:lstStyle>
          <a:p>
            <a:fld id="{371684A0-EA8F-4EA6-8525-4B02CE66D32D}" type="datetime5">
              <a:rPr lang="en-US" smtClean="0"/>
              <a:pPr/>
              <a:t>23-Oct-20</a:t>
            </a:fld>
            <a:endParaRPr lang="en-GB" dirty="0"/>
          </a:p>
        </p:txBody>
      </p:sp>
      <p:sp>
        <p:nvSpPr>
          <p:cNvPr id="7" name="Tijdelijke aanduiding voor dianummer 6"/>
          <p:cNvSpPr>
            <a:spLocks noGrp="1"/>
          </p:cNvSpPr>
          <p:nvPr>
            <p:ph type="sldNum" sz="quarter" idx="12"/>
          </p:nvPr>
        </p:nvSpPr>
        <p:spPr/>
        <p:txBody>
          <a:bodyPr/>
          <a:lstStyle>
            <a:lvl1pPr>
              <a:defRPr/>
            </a:lvl1pPr>
          </a:lstStyle>
          <a:p>
            <a:fld id="{3C622A6F-56DC-804D-B355-6A0ECE94EB36}" type="slidenum">
              <a:rPr lang="en-GB"/>
              <a:pPr/>
              <a:t>‹#›</a:t>
            </a:fld>
            <a:endParaRPr lang="en-GB">
              <a:solidFill>
                <a:schemeClr val="bg1"/>
              </a:solidFill>
            </a:endParaRPr>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104096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5536196-BF4E-4374-9BF6-ACA045531E4F}"/>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59B49FBA-7875-4AA1-AB1B-B47E9D5FA94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F3176D3A-A053-4F39-BC32-51E49B1DD4AF}"/>
              </a:ext>
            </a:extLst>
          </p:cNvPr>
          <p:cNvSpPr>
            <a:spLocks noGrp="1" noChangeArrowheads="1"/>
          </p:cNvSpPr>
          <p:nvPr>
            <p:ph type="sldNum" sz="quarter" idx="12"/>
          </p:nvPr>
        </p:nvSpPr>
        <p:spPr>
          <a:ln/>
        </p:spPr>
        <p:txBody>
          <a:bodyPr/>
          <a:lstStyle>
            <a:lvl1pPr>
              <a:defRPr/>
            </a:lvl1pPr>
          </a:lstStyle>
          <a:p>
            <a:pPr>
              <a:defRPr/>
            </a:pPr>
            <a:fld id="{5442B82B-B59D-45C6-BE48-6237BBDF5312}" type="slidenum">
              <a:rPr lang="en-GB" altLang="nl-NL"/>
              <a:pPr>
                <a:defRPr/>
              </a:pPr>
              <a:t>‹#›</a:t>
            </a:fld>
            <a:endParaRPr lang="en-GB" altLang="nl-NL"/>
          </a:p>
        </p:txBody>
      </p:sp>
    </p:spTree>
    <p:extLst>
      <p:ext uri="{BB962C8B-B14F-4D97-AF65-F5344CB8AC3E}">
        <p14:creationId xmlns:p14="http://schemas.microsoft.com/office/powerpoint/2010/main" val="33125824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lvl1pPr>
              <a:defRPr/>
            </a:lvl1pPr>
          </a:lstStyle>
          <a:p>
            <a:fld id="{1569D3F0-EAEA-4DE3-9753-8797A9B34E7B}" type="datetime5">
              <a:rPr lang="en-US" smtClean="0"/>
              <a:pPr/>
              <a:t>23-Oct-20</a:t>
            </a:fld>
            <a:endParaRPr lang="en-GB" dirty="0"/>
          </a:p>
        </p:txBody>
      </p:sp>
      <p:sp>
        <p:nvSpPr>
          <p:cNvPr id="9" name="Tijdelijke aanduiding voor dianummer 8"/>
          <p:cNvSpPr>
            <a:spLocks noGrp="1"/>
          </p:cNvSpPr>
          <p:nvPr>
            <p:ph type="sldNum" sz="quarter" idx="12"/>
          </p:nvPr>
        </p:nvSpPr>
        <p:spPr/>
        <p:txBody>
          <a:bodyPr/>
          <a:lstStyle>
            <a:lvl1pPr>
              <a:defRPr/>
            </a:lvl1pPr>
          </a:lstStyle>
          <a:p>
            <a:fld id="{C2847059-C838-D544-AA3A-A342CC408355}" type="slidenum">
              <a:rPr lang="en-GB"/>
              <a:pPr/>
              <a:t>‹#›</a:t>
            </a:fld>
            <a:endParaRPr lang="en-GB">
              <a:solidFill>
                <a:schemeClr val="bg1"/>
              </a:solidFill>
            </a:endParaRPr>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10" name="Rectangle 5"/>
          <p:cNvSpPr>
            <a:spLocks noGrp="1" noChangeArrowheads="1"/>
          </p:cNvSpPr>
          <p:nvPr>
            <p:ph type="ftr" sz="quarter" idx="1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13043581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datum 2"/>
          <p:cNvSpPr>
            <a:spLocks noGrp="1"/>
          </p:cNvSpPr>
          <p:nvPr>
            <p:ph type="dt" sz="half" idx="10"/>
          </p:nvPr>
        </p:nvSpPr>
        <p:spPr/>
        <p:txBody>
          <a:bodyPr/>
          <a:lstStyle/>
          <a:p>
            <a:fld id="{33075D7B-A07B-4BC0-B7FD-69181FAA0CBE}" type="datetime5">
              <a:rPr lang="en-US" smtClean="0"/>
              <a:pPr/>
              <a:t>23-Oct-20</a:t>
            </a:fld>
            <a:endParaRPr lang="en-GB" dirty="0"/>
          </a:p>
        </p:txBody>
      </p:sp>
      <p:sp>
        <p:nvSpPr>
          <p:cNvPr id="4" name="Tijdelijke aanduiding voor voettekst 3"/>
          <p:cNvSpPr>
            <a:spLocks noGrp="1"/>
          </p:cNvSpPr>
          <p:nvPr>
            <p:ph type="ftr" sz="quarter" idx="11"/>
          </p:nvPr>
        </p:nvSpPr>
        <p:spPr/>
        <p:txBody>
          <a:bodyPr/>
          <a:lstStyle/>
          <a:p>
            <a:r>
              <a:rPr lang="en-GB"/>
              <a:t>Insert &gt; Header &amp; footer</a:t>
            </a:r>
            <a:endParaRPr lang="en-GB" dirty="0"/>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Tree>
    <p:extLst>
      <p:ext uri="{BB962C8B-B14F-4D97-AF65-F5344CB8AC3E}">
        <p14:creationId xmlns:p14="http://schemas.microsoft.com/office/powerpoint/2010/main" val="15709215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fld id="{03D97A11-27EC-48F1-AD2A-F37D7F1C27B9}" type="datetime5">
              <a:rPr lang="en-US" smtClean="0"/>
              <a:pPr/>
              <a:t>23-Oct-20</a:t>
            </a:fld>
            <a:endParaRPr lang="en-GB" dirty="0"/>
          </a:p>
        </p:txBody>
      </p:sp>
      <p:sp>
        <p:nvSpPr>
          <p:cNvPr id="4" name="Tijdelijke aanduiding voor dianummer 3"/>
          <p:cNvSpPr>
            <a:spLocks noGrp="1"/>
          </p:cNvSpPr>
          <p:nvPr>
            <p:ph type="sldNum" sz="quarter" idx="12"/>
          </p:nvPr>
        </p:nvSpPr>
        <p:spPr/>
        <p:txBody>
          <a:bodyPr/>
          <a:lstStyle>
            <a:lvl1pPr>
              <a:defRPr/>
            </a:lvl1pPr>
          </a:lstStyle>
          <a:p>
            <a:fld id="{BEA1B39C-8919-CF47-A161-B6BA50FD6A18}" type="slidenum">
              <a:rPr lang="en-GB"/>
              <a:pPr/>
              <a:t>‹#›</a:t>
            </a:fld>
            <a:endParaRPr lang="en-GB">
              <a:solidFill>
                <a:schemeClr val="bg1"/>
              </a:solidFill>
            </a:endParaRPr>
          </a:p>
        </p:txBody>
      </p:sp>
      <p:sp>
        <p:nvSpPr>
          <p:cNvPr id="5"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39841110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fld id="{60CF9DED-DB1A-4A58-AA3B-9A7FD8966ABF}" type="datetime5">
              <a:rPr lang="en-US" smtClean="0"/>
              <a:pPr/>
              <a:t>23-Oct-20</a:t>
            </a:fld>
            <a:endParaRPr lang="en-GB" dirty="0"/>
          </a:p>
        </p:txBody>
      </p:sp>
      <p:sp>
        <p:nvSpPr>
          <p:cNvPr id="7" name="Tijdelijke aanduiding voor dianummer 6"/>
          <p:cNvSpPr>
            <a:spLocks noGrp="1"/>
          </p:cNvSpPr>
          <p:nvPr>
            <p:ph type="sldNum" sz="quarter" idx="12"/>
          </p:nvPr>
        </p:nvSpPr>
        <p:spPr/>
        <p:txBody>
          <a:bodyPr/>
          <a:lstStyle>
            <a:lvl1pPr>
              <a:defRPr/>
            </a:lvl1pPr>
          </a:lstStyle>
          <a:p>
            <a:fld id="{64FAB8F7-6B6F-2642-9729-040657DB08FE}"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0410745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fld id="{98ACE5E8-51C1-41B9-B565-2B73874A4B16}" type="datetime5">
              <a:rPr lang="en-US" smtClean="0"/>
              <a:pPr/>
              <a:t>23-Oct-20</a:t>
            </a:fld>
            <a:endParaRPr lang="en-GB" dirty="0"/>
          </a:p>
        </p:txBody>
      </p:sp>
      <p:sp>
        <p:nvSpPr>
          <p:cNvPr id="7" name="Tijdelijke aanduiding voor dianummer 6"/>
          <p:cNvSpPr>
            <a:spLocks noGrp="1"/>
          </p:cNvSpPr>
          <p:nvPr>
            <p:ph type="sldNum" sz="quarter" idx="12"/>
          </p:nvPr>
        </p:nvSpPr>
        <p:spPr/>
        <p:txBody>
          <a:bodyPr/>
          <a:lstStyle>
            <a:lvl1pPr>
              <a:defRPr/>
            </a:lvl1pPr>
          </a:lstStyle>
          <a:p>
            <a:fld id="{1DA0F4D9-DA5F-9846-8B97-D321E78C63B0}"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Tree>
    <p:extLst>
      <p:ext uri="{BB962C8B-B14F-4D97-AF65-F5344CB8AC3E}">
        <p14:creationId xmlns:p14="http://schemas.microsoft.com/office/powerpoint/2010/main" val="6510212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1" name="Rechthoek 10"/>
          <p:cNvSpPr/>
          <p:nvPr userDrawn="1"/>
        </p:nvSpPr>
        <p:spPr bwMode="auto">
          <a:xfrm>
            <a:off x="0" y="0"/>
            <a:ext cx="8921749" cy="126876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3" name="Rechthoek 12"/>
          <p:cNvSpPr/>
          <p:nvPr userDrawn="1"/>
        </p:nvSpPr>
        <p:spPr bwMode="auto">
          <a:xfrm>
            <a:off x="-2" y="2587351"/>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9" name="Rechthoek 18"/>
          <p:cNvSpPr/>
          <p:nvPr userDrawn="1"/>
        </p:nvSpPr>
        <p:spPr bwMode="auto">
          <a:xfrm>
            <a:off x="1146174" y="1431651"/>
            <a:ext cx="7997825" cy="1155700"/>
          </a:xfrm>
          <a:prstGeom prst="rect">
            <a:avLst/>
          </a:prstGeom>
          <a:solidFill>
            <a:schemeClr val="accent1">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0" name="Rectangle 3"/>
          <p:cNvSpPr>
            <a:spLocks noGrp="1" noChangeArrowheads="1"/>
          </p:cNvSpPr>
          <p:nvPr>
            <p:ph idx="1" hasCustomPrompt="1"/>
          </p:nvPr>
        </p:nvSpPr>
        <p:spPr bwMode="auto">
          <a:xfrm>
            <a:off x="1323975" y="1431652"/>
            <a:ext cx="752475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spcCol="360000" anchor="t" anchorCtr="0" compatLnSpc="1">
            <a:prstTxWarp prst="textNoShape">
              <a:avLst/>
            </a:prstTxWarp>
          </a:bodyPr>
          <a:lstStyle>
            <a:lvl1pPr>
              <a:defRPr sz="2400" b="1" i="0">
                <a:solidFill>
                  <a:schemeClr val="bg2"/>
                </a:solidFill>
              </a:defRPr>
            </a:lvl1pPr>
          </a:lstStyle>
          <a:p>
            <a:pPr lvl="0"/>
            <a:r>
              <a:rPr lang="nl-NL" dirty="0" err="1"/>
              <a:t>Title</a:t>
            </a:r>
            <a:r>
              <a:rPr lang="nl-NL" dirty="0"/>
              <a:t> or </a:t>
            </a:r>
            <a:r>
              <a:rPr lang="nl-NL" dirty="0" err="1"/>
              <a:t>Address</a:t>
            </a:r>
            <a:endParaRPr lang="nl-NL" dirty="0"/>
          </a:p>
        </p:txBody>
      </p:sp>
      <p:sp>
        <p:nvSpPr>
          <p:cNvPr id="10"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BC86FD3C-582D-411D-939E-BC566CF86B24}" type="datetime5">
              <a:rPr lang="en-US" smtClean="0"/>
              <a:pPr/>
              <a:t>23-Oct-20</a:t>
            </a:fld>
            <a:endParaRPr lang="en-GB" dirty="0"/>
          </a:p>
        </p:txBody>
      </p:sp>
      <p:sp>
        <p:nvSpPr>
          <p:cNvPr id="15"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21"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pic>
        <p:nvPicPr>
          <p:cNvPr id="14" name="Afbeelding 13" descr="logo UL_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939" y="5743545"/>
            <a:ext cx="495798" cy="576000"/>
          </a:xfrm>
          <a:prstGeom prst="rect">
            <a:avLst/>
          </a:prstGeom>
        </p:spPr>
      </p:pic>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6" name="Afbeelding 15" descr="logo lumc_Fedra_PPT_20 mm E.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738" y="278075"/>
            <a:ext cx="2293895" cy="576000"/>
          </a:xfrm>
          <a:prstGeom prst="rect">
            <a:avLst/>
          </a:prstGeom>
        </p:spPr>
      </p:pic>
    </p:spTree>
    <p:extLst>
      <p:ext uri="{BB962C8B-B14F-4D97-AF65-F5344CB8AC3E}">
        <p14:creationId xmlns:p14="http://schemas.microsoft.com/office/powerpoint/2010/main" val="3330065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099" name="Rectangle 3"/>
          <p:cNvSpPr>
            <a:spLocks noGrp="1" noChangeArrowheads="1"/>
          </p:cNvSpPr>
          <p:nvPr>
            <p:ph type="subTitle" idx="1" hasCustomPrompt="1"/>
          </p:nvPr>
        </p:nvSpPr>
        <p:spPr>
          <a:xfrm>
            <a:off x="1304939" y="2780929"/>
            <a:ext cx="4527551" cy="347891"/>
          </a:xfrm>
        </p:spPr>
        <p:txBody>
          <a:bodyPr lIns="0" tIns="0" rIns="0" bIns="0"/>
          <a:lstStyle>
            <a:lvl1pPr marL="0" indent="0" algn="l">
              <a:lnSpc>
                <a:spcPct val="100000"/>
              </a:lnSpc>
              <a:buFontTx/>
              <a:buNone/>
              <a:defRPr b="1">
                <a:solidFill>
                  <a:schemeClr val="bg2"/>
                </a:solidFill>
              </a:defRPr>
            </a:lvl1pPr>
          </a:lstStyle>
          <a:p>
            <a:pPr lvl="0"/>
            <a:r>
              <a:rPr lang="nl-NL" noProof="0" dirty="0" err="1"/>
              <a:t>Subtitle</a:t>
            </a:r>
            <a:endParaRPr lang="en-GB" noProof="0" dirty="0"/>
          </a:p>
        </p:txBody>
      </p:sp>
      <p:sp>
        <p:nvSpPr>
          <p:cNvPr id="2" name="Rechthoek 1"/>
          <p:cNvSpPr/>
          <p:nvPr userDrawn="1"/>
        </p:nvSpPr>
        <p:spPr bwMode="auto">
          <a:xfrm>
            <a:off x="0" y="1"/>
            <a:ext cx="9143958" cy="1431451"/>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11" name="Afbeelding 10" descr="logo UL_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939" y="5743545"/>
            <a:ext cx="495798" cy="576000"/>
          </a:xfrm>
          <a:prstGeom prst="rect">
            <a:avLst/>
          </a:prstGeom>
        </p:spPr>
      </p:pic>
      <p:sp>
        <p:nvSpPr>
          <p:cNvPr id="3" name="Rechthoek 2"/>
          <p:cNvSpPr/>
          <p:nvPr userDrawn="1"/>
        </p:nvSpPr>
        <p:spPr bwMode="auto">
          <a:xfrm>
            <a:off x="1146174" y="1431652"/>
            <a:ext cx="7997825" cy="11520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1" name="Rectangle 2"/>
          <p:cNvSpPr>
            <a:spLocks noGrp="1" noChangeArrowheads="1"/>
          </p:cNvSpPr>
          <p:nvPr userDrawn="1">
            <p:ph type="title"/>
          </p:nvPr>
        </p:nvSpPr>
        <p:spPr bwMode="auto">
          <a:xfrm>
            <a:off x="1322388" y="1431451"/>
            <a:ext cx="782157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108000" rIns="0" bIns="0" numCol="1" anchor="t" anchorCtr="0" compatLnSpc="1">
            <a:prstTxWarp prst="textNoShape">
              <a:avLst/>
            </a:prstTxWarp>
          </a:bodyPr>
          <a:lstStyle/>
          <a:p>
            <a:pPr lvl="0"/>
            <a:r>
              <a:rPr lang="en-US"/>
              <a:t>Click to edit Master title style</a:t>
            </a:r>
            <a:endParaRPr lang="en-GB" dirty="0"/>
          </a:p>
        </p:txBody>
      </p:sp>
      <p:sp>
        <p:nvSpPr>
          <p:cNvPr id="24" name="Rectangle 3"/>
          <p:cNvSpPr>
            <a:spLocks noGrp="1" noChangeArrowheads="1"/>
          </p:cNvSpPr>
          <p:nvPr>
            <p:ph idx="10" hasCustomPrompt="1"/>
          </p:nvPr>
        </p:nvSpPr>
        <p:spPr bwMode="auto">
          <a:xfrm>
            <a:off x="1304939" y="4433459"/>
            <a:ext cx="4530829"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2000" baseline="0">
                <a:solidFill>
                  <a:schemeClr val="bg2"/>
                </a:solidFill>
              </a:defRPr>
            </a:lvl1pPr>
          </a:lstStyle>
          <a:p>
            <a:pPr lvl="0"/>
            <a:r>
              <a:rPr lang="nl-NL" dirty="0"/>
              <a:t>Speaker</a:t>
            </a:r>
          </a:p>
        </p:txBody>
      </p:sp>
      <p:sp>
        <p:nvSpPr>
          <p:cNvPr id="23" name="Rectangle 3"/>
          <p:cNvSpPr>
            <a:spLocks noGrp="1" noChangeArrowheads="1"/>
          </p:cNvSpPr>
          <p:nvPr>
            <p:ph idx="11" hasCustomPrompt="1"/>
          </p:nvPr>
        </p:nvSpPr>
        <p:spPr bwMode="auto">
          <a:xfrm>
            <a:off x="1304939" y="4849093"/>
            <a:ext cx="4545117"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dirty="0" err="1"/>
              <a:t>Department</a:t>
            </a:r>
            <a:endParaRPr lang="en-GB" dirty="0"/>
          </a:p>
        </p:txBody>
      </p:sp>
      <p:sp>
        <p:nvSpPr>
          <p:cNvPr id="19" name="Rectangle 3"/>
          <p:cNvSpPr>
            <a:spLocks noGrp="1" noChangeArrowheads="1"/>
          </p:cNvSpPr>
          <p:nvPr>
            <p:ph idx="12" hasCustomPrompt="1"/>
          </p:nvPr>
        </p:nvSpPr>
        <p:spPr bwMode="auto">
          <a:xfrm>
            <a:off x="1304938" y="5264729"/>
            <a:ext cx="4527551"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1800" b="0" i="0" cap="all" baseline="0">
                <a:solidFill>
                  <a:schemeClr val="accent1"/>
                </a:solidFill>
              </a:defRPr>
            </a:lvl1pPr>
          </a:lstStyle>
          <a:p>
            <a:pPr lvl="0"/>
            <a:r>
              <a:rPr lang="nl-NL" dirty="0"/>
              <a:t>LOCATION</a:t>
            </a:r>
            <a:endParaRPr lang="en-GB" dirty="0"/>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7" name="Rechthoek 16"/>
          <p:cNvSpPr/>
          <p:nvPr userDrawn="1"/>
        </p:nvSpPr>
        <p:spPr bwMode="auto">
          <a:xfrm>
            <a:off x="-2" y="2587351"/>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5"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r>
              <a:rPr lang="en-US"/>
              <a:t>7-Apr-20</a:t>
            </a:r>
            <a:endParaRPr lang="en-GB" dirty="0"/>
          </a:p>
        </p:txBody>
      </p:sp>
      <p:sp>
        <p:nvSpPr>
          <p:cNvPr id="27" name="Rectangle 5"/>
          <p:cNvSpPr>
            <a:spLocks noGrp="1" noChangeArrowheads="1"/>
          </p:cNvSpPr>
          <p:nvPr>
            <p:ph type="ftr" sz="quarter" idx="3"/>
          </p:nvPr>
        </p:nvSpPr>
        <p:spPr bwMode="auto">
          <a:xfrm>
            <a:off x="1304939"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Visit  ReumaNederland</a:t>
            </a:r>
            <a:endParaRPr lang="en-GB" dirty="0"/>
          </a:p>
        </p:txBody>
      </p:sp>
      <p:sp>
        <p:nvSpPr>
          <p:cNvPr id="28"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pic>
        <p:nvPicPr>
          <p:cNvPr id="18" name="Afbeelding 17" descr="logo lumc_Fedra_PPT_20 mm E.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750" y="278075"/>
            <a:ext cx="2293895" cy="576000"/>
          </a:xfrm>
          <a:prstGeom prst="rect">
            <a:avLst/>
          </a:prstGeom>
        </p:spPr>
      </p:pic>
    </p:spTree>
    <p:extLst>
      <p:ext uri="{BB962C8B-B14F-4D97-AF65-F5344CB8AC3E}">
        <p14:creationId xmlns:p14="http://schemas.microsoft.com/office/powerpoint/2010/main" val="28715632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Rechthoek 5"/>
          <p:cNvSpPr/>
          <p:nvPr userDrawn="1"/>
        </p:nvSpPr>
        <p:spPr bwMode="auto">
          <a:xfrm>
            <a:off x="-2" y="0"/>
            <a:ext cx="9144001" cy="6553200"/>
          </a:xfrm>
          <a:prstGeom prst="rect">
            <a:avLst/>
          </a:prstGeom>
          <a:solidFill>
            <a:schemeClr val="accent1">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 name="Titel 1"/>
          <p:cNvSpPr>
            <a:spLocks noGrp="1"/>
          </p:cNvSpPr>
          <p:nvPr>
            <p:ph type="title" hasCustomPrompt="1"/>
          </p:nvPr>
        </p:nvSpPr>
        <p:spPr>
          <a:xfrm>
            <a:off x="566748" y="1"/>
            <a:ext cx="6524625" cy="854075"/>
          </a:xfrm>
        </p:spPr>
        <p:txBody>
          <a:bodyPr/>
          <a:lstStyle>
            <a:lvl1pPr>
              <a:defRPr cap="all"/>
            </a:lvl1pPr>
          </a:lstStyle>
          <a:p>
            <a:r>
              <a:rPr lang="nl-NL" dirty="0"/>
              <a:t>SECTION</a:t>
            </a:r>
          </a:p>
        </p:txBody>
      </p:sp>
      <p:sp>
        <p:nvSpPr>
          <p:cNvPr id="3" name="Tijdelijke aanduiding voor datum 2"/>
          <p:cNvSpPr>
            <a:spLocks noGrp="1"/>
          </p:cNvSpPr>
          <p:nvPr>
            <p:ph type="dt" sz="half" idx="10"/>
          </p:nvPr>
        </p:nvSpPr>
        <p:spPr/>
        <p:txBody>
          <a:bodyPr/>
          <a:lstStyle/>
          <a:p>
            <a:r>
              <a:rPr lang="en-US"/>
              <a:t>7-Apr-20</a:t>
            </a:r>
            <a:endParaRPr lang="en-GB" dirty="0"/>
          </a:p>
        </p:txBody>
      </p:sp>
      <p:sp>
        <p:nvSpPr>
          <p:cNvPr id="4" name="Tijdelijke aanduiding voor voettekst 3"/>
          <p:cNvSpPr>
            <a:spLocks noGrp="1"/>
          </p:cNvSpPr>
          <p:nvPr>
            <p:ph type="ftr" sz="quarter" idx="11"/>
          </p:nvPr>
        </p:nvSpPr>
        <p:spPr/>
        <p:txBody>
          <a:bodyPr/>
          <a:lstStyle/>
          <a:p>
            <a:r>
              <a:rPr lang="en-GB"/>
              <a:t>Visit  ReumaNederland</a:t>
            </a:r>
            <a:endParaRPr lang="en-GB" dirty="0"/>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1" name="Tijdelijke aanduiding voor inhoud 10"/>
          <p:cNvSpPr>
            <a:spLocks noGrp="1"/>
          </p:cNvSpPr>
          <p:nvPr>
            <p:ph sz="quarter" idx="15"/>
          </p:nvPr>
        </p:nvSpPr>
        <p:spPr>
          <a:xfrm>
            <a:off x="566738" y="2583653"/>
            <a:ext cx="5283200" cy="3674275"/>
          </a:xfrm>
        </p:spPr>
        <p:txBody>
          <a:bodyPr/>
          <a:lstStyle>
            <a:lvl1pPr>
              <a:lnSpc>
                <a:spcPct val="100000"/>
              </a:lnSpc>
              <a:defRPr sz="5400" b="1" i="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9719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48" y="1"/>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9"/>
            <a:ext cx="8291512" cy="5113339"/>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r>
              <a:rPr lang="en-US"/>
              <a:t>7-Apr-20</a:t>
            </a:r>
            <a:endParaRPr lang="en-GB" dirty="0"/>
          </a:p>
        </p:txBody>
      </p:sp>
      <p:sp>
        <p:nvSpPr>
          <p:cNvPr id="9"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 name="Rectangle 5"/>
          <p:cNvSpPr>
            <a:spLocks noGrp="1" noChangeArrowheads="1"/>
          </p:cNvSpPr>
          <p:nvPr>
            <p:ph type="ftr" sz="quarter" idx="3"/>
          </p:nvPr>
        </p:nvSpPr>
        <p:spPr bwMode="auto">
          <a:xfrm>
            <a:off x="1304939"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Visit  ReumaNederland</a:t>
            </a:r>
            <a:endParaRPr lang="en-GB" dirty="0"/>
          </a:p>
        </p:txBody>
      </p:sp>
    </p:spTree>
    <p:extLst>
      <p:ext uri="{BB962C8B-B14F-4D97-AF65-F5344CB8AC3E}">
        <p14:creationId xmlns:p14="http://schemas.microsoft.com/office/powerpoint/2010/main" val="368421458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2" name="Titel 1"/>
          <p:cNvSpPr>
            <a:spLocks noGrp="1"/>
          </p:cNvSpPr>
          <p:nvPr>
            <p:ph type="title"/>
          </p:nvPr>
        </p:nvSpPr>
        <p:spPr>
          <a:xfrm>
            <a:off x="566748" y="1"/>
            <a:ext cx="6524625" cy="854075"/>
          </a:xfrm>
        </p:spPr>
        <p:txBody>
          <a:bodyPr/>
          <a:lstStyle/>
          <a:p>
            <a:r>
              <a:rPr lang="en-US"/>
              <a:t>Click to edit Master title style</a:t>
            </a:r>
            <a:endParaRPr lang="nl-NL" dirty="0"/>
          </a:p>
        </p:txBody>
      </p:sp>
      <p:sp>
        <p:nvSpPr>
          <p:cNvPr id="7" name="Rechthoek 6"/>
          <p:cNvSpPr/>
          <p:nvPr userDrawn="1"/>
        </p:nvSpPr>
        <p:spPr bwMode="auto">
          <a:xfrm>
            <a:off x="0" y="6527800"/>
            <a:ext cx="9144000" cy="33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4" name="Tijdelijke aanduiding voor inhoud 2"/>
          <p:cNvSpPr>
            <a:spLocks noGrp="1"/>
          </p:cNvSpPr>
          <p:nvPr>
            <p:ph idx="1"/>
          </p:nvPr>
        </p:nvSpPr>
        <p:spPr>
          <a:xfrm>
            <a:off x="566738" y="1144591"/>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004177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CF06A30-0839-4D49-80EE-AE87CE78E5FC}"/>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EF0E2CA2-3A06-4C6A-8691-A02547E7D3C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BFCE5569-1E00-4E40-879B-5D96CFAA4314}"/>
              </a:ext>
            </a:extLst>
          </p:cNvPr>
          <p:cNvSpPr>
            <a:spLocks noGrp="1" noChangeArrowheads="1"/>
          </p:cNvSpPr>
          <p:nvPr>
            <p:ph type="sldNum" sz="quarter" idx="12"/>
          </p:nvPr>
        </p:nvSpPr>
        <p:spPr>
          <a:ln/>
        </p:spPr>
        <p:txBody>
          <a:bodyPr/>
          <a:lstStyle>
            <a:lvl1pPr>
              <a:defRPr/>
            </a:lvl1pPr>
          </a:lstStyle>
          <a:p>
            <a:pPr>
              <a:defRPr/>
            </a:pPr>
            <a:fld id="{000758A2-D8E0-4B41-AB86-A046433C2C3C}" type="slidenum">
              <a:rPr lang="en-GB" altLang="nl-NL"/>
              <a:pPr>
                <a:defRPr/>
              </a:pPr>
              <a:t>‹#›</a:t>
            </a:fld>
            <a:endParaRPr lang="en-GB" altLang="nl-NL"/>
          </a:p>
        </p:txBody>
      </p:sp>
    </p:spTree>
    <p:extLst>
      <p:ext uri="{BB962C8B-B14F-4D97-AF65-F5344CB8AC3E}">
        <p14:creationId xmlns:p14="http://schemas.microsoft.com/office/powerpoint/2010/main" val="17002300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6" name="Rechthoek 5"/>
          <p:cNvSpPr/>
          <p:nvPr userDrawn="1"/>
        </p:nvSpPr>
        <p:spPr bwMode="auto">
          <a:xfrm>
            <a:off x="0" y="6527800"/>
            <a:ext cx="9144000" cy="33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7" name="Rechthoek 6"/>
          <p:cNvSpPr/>
          <p:nvPr userDrawn="1"/>
        </p:nvSpPr>
        <p:spPr bwMode="auto">
          <a:xfrm>
            <a:off x="0" y="514358"/>
            <a:ext cx="9144000" cy="89535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8" name="Titel 1"/>
          <p:cNvSpPr>
            <a:spLocks noGrp="1"/>
          </p:cNvSpPr>
          <p:nvPr>
            <p:ph type="title"/>
          </p:nvPr>
        </p:nvSpPr>
        <p:spPr>
          <a:xfrm>
            <a:off x="566748" y="9"/>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7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4540262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48" y="1"/>
            <a:ext cx="6524625" cy="854075"/>
          </a:xfrm>
        </p:spPr>
        <p:txBody>
          <a:bodyPr/>
          <a:lstStyle/>
          <a:p>
            <a:r>
              <a:rPr lang="en-US"/>
              <a:t>Click to edit Master title style</a:t>
            </a:r>
            <a:endParaRPr lang="nl-NL" dirty="0"/>
          </a:p>
        </p:txBody>
      </p:sp>
      <p:sp>
        <p:nvSpPr>
          <p:cNvPr id="5" name="Tijdelijke aanduiding voor datum 4"/>
          <p:cNvSpPr>
            <a:spLocks noGrp="1"/>
          </p:cNvSpPr>
          <p:nvPr>
            <p:ph type="dt" sz="half" idx="10"/>
          </p:nvPr>
        </p:nvSpPr>
        <p:spPr/>
        <p:txBody>
          <a:bodyPr/>
          <a:lstStyle>
            <a:lvl1pPr>
              <a:defRPr/>
            </a:lvl1pPr>
          </a:lstStyle>
          <a:p>
            <a:r>
              <a:rPr lang="en-US"/>
              <a:t>7-Apr-20</a:t>
            </a:r>
            <a:endParaRPr lang="en-GB" dirty="0"/>
          </a:p>
        </p:txBody>
      </p:sp>
      <p:sp>
        <p:nvSpPr>
          <p:cNvPr id="7" name="Tijdelijke aanduiding voor dianummer 6"/>
          <p:cNvSpPr>
            <a:spLocks noGrp="1"/>
          </p:cNvSpPr>
          <p:nvPr>
            <p:ph type="sldNum" sz="quarter" idx="12"/>
          </p:nvPr>
        </p:nvSpPr>
        <p:spPr/>
        <p:txBody>
          <a:bodyPr/>
          <a:lstStyle>
            <a:lvl1pPr>
              <a:defRPr/>
            </a:lvl1pPr>
          </a:lstStyle>
          <a:p>
            <a:fld id="{3C622A6F-56DC-804D-B355-6A0ECE94EB36}" type="slidenum">
              <a:rPr lang="en-GB"/>
              <a:pPr/>
              <a:t>‹#›</a:t>
            </a:fld>
            <a:endParaRPr lang="en-GB">
              <a:solidFill>
                <a:schemeClr val="bg1"/>
              </a:solidFill>
            </a:endParaRPr>
          </a:p>
        </p:txBody>
      </p:sp>
      <p:sp>
        <p:nvSpPr>
          <p:cNvPr id="8" name="Rectangle 3"/>
          <p:cNvSpPr>
            <a:spLocks noGrp="1" noChangeArrowheads="1"/>
          </p:cNvSpPr>
          <p:nvPr>
            <p:ph idx="1"/>
          </p:nvPr>
        </p:nvSpPr>
        <p:spPr bwMode="auto">
          <a:xfrm>
            <a:off x="566752" y="1144597"/>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45" y="1144597"/>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Rectangle 5"/>
          <p:cNvSpPr>
            <a:spLocks noGrp="1" noChangeArrowheads="1"/>
          </p:cNvSpPr>
          <p:nvPr>
            <p:ph type="ftr" sz="quarter" idx="3"/>
          </p:nvPr>
        </p:nvSpPr>
        <p:spPr bwMode="auto">
          <a:xfrm>
            <a:off x="1304939"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Visit  ReumaNederland</a:t>
            </a:r>
            <a:endParaRPr lang="en-GB" dirty="0"/>
          </a:p>
        </p:txBody>
      </p:sp>
    </p:spTree>
    <p:extLst>
      <p:ext uri="{BB962C8B-B14F-4D97-AF65-F5344CB8AC3E}">
        <p14:creationId xmlns:p14="http://schemas.microsoft.com/office/powerpoint/2010/main" val="24287582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52" y="1135064"/>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7"/>
            <a:ext cx="4003676" cy="4083051"/>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4"/>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7"/>
            <a:ext cx="4004630" cy="4083051"/>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lvl1pPr>
              <a:defRPr/>
            </a:lvl1pPr>
          </a:lstStyle>
          <a:p>
            <a:r>
              <a:rPr lang="en-US"/>
              <a:t>7-Apr-20</a:t>
            </a:r>
            <a:endParaRPr lang="en-GB" dirty="0"/>
          </a:p>
        </p:txBody>
      </p:sp>
      <p:sp>
        <p:nvSpPr>
          <p:cNvPr id="9" name="Tijdelijke aanduiding voor dianummer 8"/>
          <p:cNvSpPr>
            <a:spLocks noGrp="1"/>
          </p:cNvSpPr>
          <p:nvPr>
            <p:ph type="sldNum" sz="quarter" idx="12"/>
          </p:nvPr>
        </p:nvSpPr>
        <p:spPr/>
        <p:txBody>
          <a:bodyPr/>
          <a:lstStyle>
            <a:lvl1pPr>
              <a:defRPr/>
            </a:lvl1pPr>
          </a:lstStyle>
          <a:p>
            <a:fld id="{C2847059-C838-D544-AA3A-A342CC408355}" type="slidenum">
              <a:rPr lang="en-GB"/>
              <a:pPr/>
              <a:t>‹#›</a:t>
            </a:fld>
            <a:endParaRPr lang="en-GB">
              <a:solidFill>
                <a:schemeClr val="bg1"/>
              </a:solidFill>
            </a:endParaRPr>
          </a:p>
        </p:txBody>
      </p:sp>
      <p:sp>
        <p:nvSpPr>
          <p:cNvPr id="2" name="Titel 1"/>
          <p:cNvSpPr>
            <a:spLocks noGrp="1"/>
          </p:cNvSpPr>
          <p:nvPr>
            <p:ph type="title"/>
          </p:nvPr>
        </p:nvSpPr>
        <p:spPr>
          <a:xfrm>
            <a:off x="566745" y="1"/>
            <a:ext cx="6558531" cy="854075"/>
          </a:xfrm>
        </p:spPr>
        <p:txBody>
          <a:bodyPr/>
          <a:lstStyle>
            <a:lvl1pPr>
              <a:defRPr/>
            </a:lvl1pPr>
          </a:lstStyle>
          <a:p>
            <a:r>
              <a:rPr lang="en-US"/>
              <a:t>Click to edit Master title style</a:t>
            </a:r>
            <a:endParaRPr lang="nl-NL" dirty="0"/>
          </a:p>
        </p:txBody>
      </p:sp>
      <p:sp>
        <p:nvSpPr>
          <p:cNvPr id="10" name="Rectangle 5"/>
          <p:cNvSpPr>
            <a:spLocks noGrp="1" noChangeArrowheads="1"/>
          </p:cNvSpPr>
          <p:nvPr>
            <p:ph type="ftr" sz="quarter" idx="13"/>
          </p:nvPr>
        </p:nvSpPr>
        <p:spPr bwMode="auto">
          <a:xfrm>
            <a:off x="1304939"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Visit  ReumaNederland</a:t>
            </a:r>
            <a:endParaRPr lang="en-GB" dirty="0"/>
          </a:p>
        </p:txBody>
      </p:sp>
    </p:spTree>
    <p:extLst>
      <p:ext uri="{BB962C8B-B14F-4D97-AF65-F5344CB8AC3E}">
        <p14:creationId xmlns:p14="http://schemas.microsoft.com/office/powerpoint/2010/main" val="7855565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datum 2"/>
          <p:cNvSpPr>
            <a:spLocks noGrp="1"/>
          </p:cNvSpPr>
          <p:nvPr>
            <p:ph type="dt" sz="half" idx="10"/>
          </p:nvPr>
        </p:nvSpPr>
        <p:spPr/>
        <p:txBody>
          <a:bodyPr/>
          <a:lstStyle/>
          <a:p>
            <a:r>
              <a:rPr lang="en-US"/>
              <a:t>7-Apr-20</a:t>
            </a:r>
            <a:endParaRPr lang="en-GB" dirty="0"/>
          </a:p>
        </p:txBody>
      </p:sp>
      <p:sp>
        <p:nvSpPr>
          <p:cNvPr id="4" name="Tijdelijke aanduiding voor voettekst 3"/>
          <p:cNvSpPr>
            <a:spLocks noGrp="1"/>
          </p:cNvSpPr>
          <p:nvPr>
            <p:ph type="ftr" sz="quarter" idx="11"/>
          </p:nvPr>
        </p:nvSpPr>
        <p:spPr/>
        <p:txBody>
          <a:bodyPr/>
          <a:lstStyle/>
          <a:p>
            <a:r>
              <a:rPr lang="en-GB"/>
              <a:t>Visit  ReumaNederland</a:t>
            </a:r>
            <a:endParaRPr lang="en-GB" dirty="0"/>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Tree>
    <p:extLst>
      <p:ext uri="{BB962C8B-B14F-4D97-AF65-F5344CB8AC3E}">
        <p14:creationId xmlns:p14="http://schemas.microsoft.com/office/powerpoint/2010/main" val="2532233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r>
              <a:rPr lang="en-US"/>
              <a:t>7-Apr-20</a:t>
            </a:r>
            <a:endParaRPr lang="en-GB" dirty="0"/>
          </a:p>
        </p:txBody>
      </p:sp>
      <p:sp>
        <p:nvSpPr>
          <p:cNvPr id="4" name="Tijdelijke aanduiding voor dianummer 3"/>
          <p:cNvSpPr>
            <a:spLocks noGrp="1"/>
          </p:cNvSpPr>
          <p:nvPr>
            <p:ph type="sldNum" sz="quarter" idx="12"/>
          </p:nvPr>
        </p:nvSpPr>
        <p:spPr/>
        <p:txBody>
          <a:bodyPr/>
          <a:lstStyle>
            <a:lvl1pPr>
              <a:defRPr/>
            </a:lvl1pPr>
          </a:lstStyle>
          <a:p>
            <a:fld id="{BEA1B39C-8919-CF47-A161-B6BA50FD6A18}" type="slidenum">
              <a:rPr lang="en-GB"/>
              <a:pPr/>
              <a:t>‹#›</a:t>
            </a:fld>
            <a:endParaRPr lang="en-GB">
              <a:solidFill>
                <a:schemeClr val="bg1"/>
              </a:solidFill>
            </a:endParaRPr>
          </a:p>
        </p:txBody>
      </p:sp>
      <p:sp>
        <p:nvSpPr>
          <p:cNvPr id="5" name="Rectangle 5"/>
          <p:cNvSpPr>
            <a:spLocks noGrp="1" noChangeArrowheads="1"/>
          </p:cNvSpPr>
          <p:nvPr>
            <p:ph type="ftr" sz="quarter" idx="3"/>
          </p:nvPr>
        </p:nvSpPr>
        <p:spPr bwMode="auto">
          <a:xfrm>
            <a:off x="1304939"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Visit  ReumaNederland</a:t>
            </a:r>
            <a:endParaRPr lang="en-GB" dirty="0"/>
          </a:p>
        </p:txBody>
      </p:sp>
    </p:spTree>
    <p:extLst>
      <p:ext uri="{BB962C8B-B14F-4D97-AF65-F5344CB8AC3E}">
        <p14:creationId xmlns:p14="http://schemas.microsoft.com/office/powerpoint/2010/main" val="35020160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51" y="1"/>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51" y="1135072"/>
            <a:ext cx="3008313" cy="5118679"/>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r>
              <a:rPr lang="en-US"/>
              <a:t>7-Apr-20</a:t>
            </a:r>
            <a:endParaRPr lang="en-GB" dirty="0"/>
          </a:p>
        </p:txBody>
      </p:sp>
      <p:sp>
        <p:nvSpPr>
          <p:cNvPr id="7" name="Tijdelijke aanduiding voor dianummer 6"/>
          <p:cNvSpPr>
            <a:spLocks noGrp="1"/>
          </p:cNvSpPr>
          <p:nvPr>
            <p:ph type="sldNum" sz="quarter" idx="12"/>
          </p:nvPr>
        </p:nvSpPr>
        <p:spPr/>
        <p:txBody>
          <a:bodyPr/>
          <a:lstStyle>
            <a:lvl1pPr>
              <a:defRPr/>
            </a:lvl1pPr>
          </a:lstStyle>
          <a:p>
            <a:fld id="{64FAB8F7-6B6F-2642-9729-040657DB08FE}"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304939"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Visit  ReumaNederland</a:t>
            </a:r>
            <a:endParaRPr lang="en-GB" dirty="0"/>
          </a:p>
        </p:txBody>
      </p:sp>
      <p:sp>
        <p:nvSpPr>
          <p:cNvPr id="9" name="Rectangle 3"/>
          <p:cNvSpPr>
            <a:spLocks noGrp="1" noChangeArrowheads="1"/>
          </p:cNvSpPr>
          <p:nvPr>
            <p:ph idx="13"/>
          </p:nvPr>
        </p:nvSpPr>
        <p:spPr bwMode="auto">
          <a:xfrm>
            <a:off x="3740162" y="1144597"/>
            <a:ext cx="5123557"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036753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73" y="1"/>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9"/>
            <a:ext cx="5040000" cy="5113339"/>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r>
              <a:rPr lang="en-US"/>
              <a:t>7-Apr-20</a:t>
            </a:r>
            <a:endParaRPr lang="en-GB" dirty="0"/>
          </a:p>
        </p:txBody>
      </p:sp>
      <p:sp>
        <p:nvSpPr>
          <p:cNvPr id="7" name="Tijdelijke aanduiding voor dianummer 6"/>
          <p:cNvSpPr>
            <a:spLocks noGrp="1"/>
          </p:cNvSpPr>
          <p:nvPr>
            <p:ph type="sldNum" sz="quarter" idx="12"/>
          </p:nvPr>
        </p:nvSpPr>
        <p:spPr/>
        <p:txBody>
          <a:bodyPr/>
          <a:lstStyle>
            <a:lvl1pPr>
              <a:defRPr/>
            </a:lvl1pPr>
          </a:lstStyle>
          <a:p>
            <a:fld id="{1DA0F4D9-DA5F-9846-8B97-D321E78C63B0}"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304939"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Visit  ReumaNederland</a:t>
            </a:r>
            <a:endParaRPr lang="en-GB" dirty="0"/>
          </a:p>
        </p:txBody>
      </p:sp>
    </p:spTree>
    <p:extLst>
      <p:ext uri="{BB962C8B-B14F-4D97-AF65-F5344CB8AC3E}">
        <p14:creationId xmlns:p14="http://schemas.microsoft.com/office/powerpoint/2010/main" val="3498428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1" name="Rechthoek 10"/>
          <p:cNvSpPr/>
          <p:nvPr userDrawn="1"/>
        </p:nvSpPr>
        <p:spPr bwMode="auto">
          <a:xfrm>
            <a:off x="14" y="0"/>
            <a:ext cx="8921749" cy="126876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3" name="Rechthoek 12"/>
          <p:cNvSpPr/>
          <p:nvPr userDrawn="1"/>
        </p:nvSpPr>
        <p:spPr bwMode="auto">
          <a:xfrm>
            <a:off x="-2" y="2587351"/>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9" name="Rechthoek 18"/>
          <p:cNvSpPr/>
          <p:nvPr userDrawn="1"/>
        </p:nvSpPr>
        <p:spPr bwMode="auto">
          <a:xfrm>
            <a:off x="1146174" y="1431651"/>
            <a:ext cx="7997825" cy="1155700"/>
          </a:xfrm>
          <a:prstGeom prst="rect">
            <a:avLst/>
          </a:prstGeom>
          <a:solidFill>
            <a:schemeClr val="accent1">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0" name="Rectangle 3"/>
          <p:cNvSpPr>
            <a:spLocks noGrp="1" noChangeArrowheads="1"/>
          </p:cNvSpPr>
          <p:nvPr>
            <p:ph idx="1" hasCustomPrompt="1"/>
          </p:nvPr>
        </p:nvSpPr>
        <p:spPr bwMode="auto">
          <a:xfrm>
            <a:off x="1323975" y="1431652"/>
            <a:ext cx="752475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spcCol="360000" anchor="t" anchorCtr="0" compatLnSpc="1">
            <a:prstTxWarp prst="textNoShape">
              <a:avLst/>
            </a:prstTxWarp>
          </a:bodyPr>
          <a:lstStyle>
            <a:lvl1pPr>
              <a:defRPr sz="2400" b="1" i="0">
                <a:solidFill>
                  <a:schemeClr val="bg2"/>
                </a:solidFill>
              </a:defRPr>
            </a:lvl1pPr>
          </a:lstStyle>
          <a:p>
            <a:pPr lvl="0"/>
            <a:r>
              <a:rPr lang="nl-NL" dirty="0" err="1"/>
              <a:t>Title</a:t>
            </a:r>
            <a:r>
              <a:rPr lang="nl-NL" dirty="0"/>
              <a:t> or </a:t>
            </a:r>
            <a:r>
              <a:rPr lang="nl-NL" dirty="0" err="1"/>
              <a:t>Address</a:t>
            </a:r>
            <a:endParaRPr lang="nl-NL" dirty="0"/>
          </a:p>
        </p:txBody>
      </p:sp>
      <p:sp>
        <p:nvSpPr>
          <p:cNvPr id="10"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r>
              <a:rPr lang="en-US"/>
              <a:t>7-Apr-20</a:t>
            </a:r>
            <a:endParaRPr lang="en-GB" dirty="0"/>
          </a:p>
        </p:txBody>
      </p:sp>
      <p:sp>
        <p:nvSpPr>
          <p:cNvPr id="15"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21" name="Rectangle 5"/>
          <p:cNvSpPr>
            <a:spLocks noGrp="1" noChangeArrowheads="1"/>
          </p:cNvSpPr>
          <p:nvPr>
            <p:ph type="ftr" sz="quarter" idx="3"/>
          </p:nvPr>
        </p:nvSpPr>
        <p:spPr bwMode="auto">
          <a:xfrm>
            <a:off x="1304939"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Visit  ReumaNederland</a:t>
            </a:r>
            <a:endParaRPr lang="en-GB" dirty="0"/>
          </a:p>
        </p:txBody>
      </p:sp>
      <p:pic>
        <p:nvPicPr>
          <p:cNvPr id="14" name="Afbeelding 13" descr="logo UL_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939" y="5743545"/>
            <a:ext cx="495798" cy="576000"/>
          </a:xfrm>
          <a:prstGeom prst="rect">
            <a:avLst/>
          </a:prstGeom>
        </p:spPr>
      </p:pic>
      <p:sp>
        <p:nvSpPr>
          <p:cNvPr id="17" name="Tijdelijke aanduiding voor tekst 3"/>
          <p:cNvSpPr>
            <a:spLocks noGrp="1"/>
          </p:cNvSpPr>
          <p:nvPr>
            <p:ph type="body" sz="half" idx="10"/>
          </p:nvPr>
        </p:nvSpPr>
        <p:spPr>
          <a:xfrm>
            <a:off x="1323988" y="2839005"/>
            <a:ext cx="7524751" cy="341892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6" name="Afbeelding 15" descr="logo lumc_Fedra_PPT_20 mm E.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750" y="278075"/>
            <a:ext cx="2293895" cy="576000"/>
          </a:xfrm>
          <a:prstGeom prst="rect">
            <a:avLst/>
          </a:prstGeom>
        </p:spPr>
      </p:pic>
    </p:spTree>
    <p:extLst>
      <p:ext uri="{BB962C8B-B14F-4D97-AF65-F5344CB8AC3E}">
        <p14:creationId xmlns:p14="http://schemas.microsoft.com/office/powerpoint/2010/main" val="221281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FD0311E-266C-455F-8AE2-D4C2C8F7CCB3}"/>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BB182622-45E2-4EB9-AAEA-0623949D7FBA}"/>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A3D6B16-EAF3-4D54-BDFC-91CCD8CF434E}"/>
              </a:ext>
            </a:extLst>
          </p:cNvPr>
          <p:cNvSpPr>
            <a:spLocks noGrp="1" noChangeArrowheads="1"/>
          </p:cNvSpPr>
          <p:nvPr>
            <p:ph type="sldNum" sz="quarter" idx="12"/>
          </p:nvPr>
        </p:nvSpPr>
        <p:spPr>
          <a:ln/>
        </p:spPr>
        <p:txBody>
          <a:bodyPr/>
          <a:lstStyle>
            <a:lvl1pPr>
              <a:defRPr/>
            </a:lvl1pPr>
          </a:lstStyle>
          <a:p>
            <a:pPr>
              <a:defRPr/>
            </a:pPr>
            <a:fld id="{A4F0EE8B-FB57-4B23-9A27-21CE7E681C0E}" type="slidenum">
              <a:rPr lang="en-GB" altLang="nl-NL"/>
              <a:pPr>
                <a:defRPr/>
              </a:pPr>
              <a:t>‹#›</a:t>
            </a:fld>
            <a:endParaRPr lang="en-GB" altLang="nl-NL"/>
          </a:p>
        </p:txBody>
      </p:sp>
    </p:spTree>
    <p:extLst>
      <p:ext uri="{BB962C8B-B14F-4D97-AF65-F5344CB8AC3E}">
        <p14:creationId xmlns:p14="http://schemas.microsoft.com/office/powerpoint/2010/main" val="2064663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emf"/><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5.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7.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83C79E7-C601-40F0-9C7D-CD4F800E28F6}"/>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B6D54FE7-EB13-43C0-95AD-EA3B5825E2C2}"/>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242692" name="Rectangle 4">
            <a:extLst>
              <a:ext uri="{FF2B5EF4-FFF2-40B4-BE49-F238E27FC236}">
                <a16:creationId xmlns:a16="http://schemas.microsoft.com/office/drawing/2014/main" id="{4FD7FE60-6EE2-47BD-AC91-05EA1C935F89}"/>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400" b="0">
                <a:solidFill>
                  <a:schemeClr val="tx1"/>
                </a:solidFill>
                <a:latin typeface="+mn-lt"/>
                <a:cs typeface="+mn-cs"/>
              </a:defRPr>
            </a:lvl1pPr>
          </a:lstStyle>
          <a:p>
            <a:pPr>
              <a:defRPr/>
            </a:pPr>
            <a:endParaRPr lang="en-GB"/>
          </a:p>
        </p:txBody>
      </p:sp>
      <p:sp>
        <p:nvSpPr>
          <p:cNvPr id="242693" name="Rectangle 5">
            <a:extLst>
              <a:ext uri="{FF2B5EF4-FFF2-40B4-BE49-F238E27FC236}">
                <a16:creationId xmlns:a16="http://schemas.microsoft.com/office/drawing/2014/main" id="{B44BE3C5-45DD-49E8-92F2-4FF2BF7617FC}"/>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b="0">
                <a:solidFill>
                  <a:schemeClr val="tx1"/>
                </a:solidFill>
                <a:latin typeface="+mn-lt"/>
                <a:cs typeface="+mn-cs"/>
              </a:defRPr>
            </a:lvl1pPr>
          </a:lstStyle>
          <a:p>
            <a:pPr>
              <a:defRPr/>
            </a:pPr>
            <a:endParaRPr lang="en-GB"/>
          </a:p>
        </p:txBody>
      </p:sp>
      <p:sp>
        <p:nvSpPr>
          <p:cNvPr id="242694" name="Rectangle 6">
            <a:extLst>
              <a:ext uri="{FF2B5EF4-FFF2-40B4-BE49-F238E27FC236}">
                <a16:creationId xmlns:a16="http://schemas.microsoft.com/office/drawing/2014/main" id="{C7C2CE67-959B-49F5-9EC4-6E0297051CC9}"/>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smtClean="0">
                <a:solidFill>
                  <a:schemeClr val="tx1"/>
                </a:solidFill>
                <a:latin typeface="Times New Roman" panose="02020603050405020304" pitchFamily="18" charset="0"/>
              </a:defRPr>
            </a:lvl1pPr>
          </a:lstStyle>
          <a:p>
            <a:pPr>
              <a:defRPr/>
            </a:pPr>
            <a:fld id="{58DC431D-B254-4AF9-B46A-9D9CA3AC86C2}" type="slidenum">
              <a:rPr lang="en-GB" altLang="nl-NL"/>
              <a:pPr>
                <a:defRPr/>
              </a:pPr>
              <a:t>‹#›</a:t>
            </a:fld>
            <a:endParaRPr lang="en-GB" altLang="nl-NL"/>
          </a:p>
        </p:txBody>
      </p:sp>
    </p:spTree>
  </p:cSld>
  <p:clrMap bg1="lt1" tx1="dk1" bg2="lt2" tx2="dk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 id="2147485227" r:id="rId10"/>
    <p:sldLayoutId id="2147485228" r:id="rId11"/>
    <p:sldLayoutId id="2147485229" r:id="rId12"/>
    <p:sldLayoutId id="2147485230"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218FFF06-25BA-4A2F-B392-69DA3A5C44AA}"/>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b="0">
              <a:solidFill>
                <a:srgbClr val="FFFFFF"/>
              </a:solidFill>
              <a:latin typeface="Times" charset="0"/>
              <a:ea typeface="ＭＳ Ｐゴシック" charset="0"/>
              <a:cs typeface="+mn-cs"/>
            </a:endParaRPr>
          </a:p>
        </p:txBody>
      </p:sp>
      <p:sp>
        <p:nvSpPr>
          <p:cNvPr id="3075" name="Rechthoek 10">
            <a:extLst>
              <a:ext uri="{FF2B5EF4-FFF2-40B4-BE49-F238E27FC236}">
                <a16:creationId xmlns:a16="http://schemas.microsoft.com/office/drawing/2014/main" id="{B6375F20-CF09-4AF6-AA91-DD5AACF71379}"/>
              </a:ext>
            </a:extLst>
          </p:cNvPr>
          <p:cNvSpPr>
            <a:spLocks noChangeArrowheads="1"/>
          </p:cNvSpPr>
          <p:nvPr/>
        </p:nvSpPr>
        <p:spPr bwMode="auto">
          <a:xfrm>
            <a:off x="1143000" y="6553200"/>
            <a:ext cx="6859588" cy="304800"/>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3076" name="Rechthoek 11">
            <a:extLst>
              <a:ext uri="{FF2B5EF4-FFF2-40B4-BE49-F238E27FC236}">
                <a16:creationId xmlns:a16="http://schemas.microsoft.com/office/drawing/2014/main" id="{E94FF937-85AF-497B-B522-CB2F99D89E76}"/>
              </a:ext>
            </a:extLst>
          </p:cNvPr>
          <p:cNvSpPr>
            <a:spLocks noChangeArrowheads="1"/>
          </p:cNvSpPr>
          <p:nvPr/>
        </p:nvSpPr>
        <p:spPr bwMode="auto">
          <a:xfrm>
            <a:off x="0" y="6553200"/>
            <a:ext cx="1143000" cy="30480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3077" name="Rechthoek 12">
            <a:extLst>
              <a:ext uri="{FF2B5EF4-FFF2-40B4-BE49-F238E27FC236}">
                <a16:creationId xmlns:a16="http://schemas.microsoft.com/office/drawing/2014/main" id="{119B3780-B3E7-4650-AC67-3CE9FE509454}"/>
              </a:ext>
            </a:extLst>
          </p:cNvPr>
          <p:cNvSpPr>
            <a:spLocks noChangeArrowheads="1"/>
          </p:cNvSpPr>
          <p:nvPr/>
        </p:nvSpPr>
        <p:spPr bwMode="auto">
          <a:xfrm>
            <a:off x="6861175" y="6553200"/>
            <a:ext cx="1141413" cy="304800"/>
          </a:xfrm>
          <a:prstGeom prst="rect">
            <a:avLst/>
          </a:prstGeom>
          <a:solidFill>
            <a:schemeClr val="accent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2054" name="Afbeelding 3" descr="bovenbalk PPT 2b.pdf">
            <a:extLst>
              <a:ext uri="{FF2B5EF4-FFF2-40B4-BE49-F238E27FC236}">
                <a16:creationId xmlns:a16="http://schemas.microsoft.com/office/drawing/2014/main" id="{9ED0F110-E909-4C63-A09F-7CC8AB280604}"/>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85604D2-3461-4AAC-B662-E254F11B04CB}"/>
              </a:ext>
            </a:extLst>
          </p:cNvPr>
          <p:cNvSpPr>
            <a:spLocks noGrp="1" noChangeArrowheads="1"/>
          </p:cNvSpPr>
          <p:nvPr>
            <p:ph type="body" idx="1"/>
          </p:nvPr>
        </p:nvSpPr>
        <p:spPr bwMode="auto">
          <a:xfrm>
            <a:off x="566738" y="1144588"/>
            <a:ext cx="8291512"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28" name="Rectangle 4">
            <a:extLst>
              <a:ext uri="{FF2B5EF4-FFF2-40B4-BE49-F238E27FC236}">
                <a16:creationId xmlns:a16="http://schemas.microsoft.com/office/drawing/2014/main" id="{7836A64F-44B3-4CFB-9E72-631EBAD38E3B}"/>
              </a:ext>
            </a:extLst>
          </p:cNvPr>
          <p:cNvSpPr>
            <a:spLocks noGrp="1" noChangeArrowheads="1"/>
          </p:cNvSpPr>
          <p:nvPr>
            <p:ph type="dt" sz="half" idx="2"/>
          </p:nvPr>
        </p:nvSpPr>
        <p:spPr bwMode="auto">
          <a:xfrm>
            <a:off x="8002588" y="6553200"/>
            <a:ext cx="855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algn="r" eaLnBrk="0" hangingPunct="0">
              <a:defRPr sz="1200" b="0">
                <a:solidFill>
                  <a:srgbClr val="FFFFFF"/>
                </a:solidFill>
                <a:latin typeface="+mn-lt"/>
                <a:ea typeface="ＭＳ Ｐゴシック" charset="0"/>
                <a:cs typeface="+mn-cs"/>
              </a:defRPr>
            </a:lvl1pPr>
          </a:lstStyle>
          <a:p>
            <a:pPr>
              <a:defRPr/>
            </a:pPr>
            <a:fld id="{6F3D7659-87C9-4523-99A5-7C0A169247AD}" type="datetime5">
              <a:rPr lang="en-US"/>
              <a:pPr>
                <a:defRPr/>
              </a:pPr>
              <a:t>23-Oct-20</a:t>
            </a:fld>
            <a:endParaRPr lang="en-GB" dirty="0"/>
          </a:p>
        </p:txBody>
      </p:sp>
      <p:sp>
        <p:nvSpPr>
          <p:cNvPr id="1029" name="Rectangle 5">
            <a:extLst>
              <a:ext uri="{FF2B5EF4-FFF2-40B4-BE49-F238E27FC236}">
                <a16:creationId xmlns:a16="http://schemas.microsoft.com/office/drawing/2014/main" id="{434D5922-7A59-477E-A63A-339166CFB8BB}"/>
              </a:ext>
            </a:extLst>
          </p:cNvPr>
          <p:cNvSpPr>
            <a:spLocks noGrp="1" noChangeArrowheads="1"/>
          </p:cNvSpPr>
          <p:nvPr>
            <p:ph type="ftr" sz="quarter" idx="3"/>
          </p:nvPr>
        </p:nvSpPr>
        <p:spPr bwMode="auto">
          <a:xfrm>
            <a:off x="129857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eaLnBrk="0" hangingPunct="0">
              <a:defRPr sz="1200" b="0">
                <a:solidFill>
                  <a:srgbClr val="FFFFFF"/>
                </a:solidFill>
                <a:latin typeface="+mn-lt"/>
                <a:ea typeface="ＭＳ Ｐゴシック" charset="0"/>
                <a:cs typeface="+mn-cs"/>
              </a:defRPr>
            </a:lvl1pPr>
          </a:lstStyle>
          <a:p>
            <a:pPr>
              <a:defRPr/>
            </a:pPr>
            <a:r>
              <a:rPr lang="en-GB"/>
              <a:t>Insert &gt; Header &amp; footer</a:t>
            </a:r>
          </a:p>
        </p:txBody>
      </p:sp>
      <p:sp>
        <p:nvSpPr>
          <p:cNvPr id="1030" name="Rectangle 6">
            <a:extLst>
              <a:ext uri="{FF2B5EF4-FFF2-40B4-BE49-F238E27FC236}">
                <a16:creationId xmlns:a16="http://schemas.microsoft.com/office/drawing/2014/main" id="{F3E85DB5-2849-41F5-9172-6B1F0B1056FA}"/>
              </a:ext>
            </a:extLst>
          </p:cNvPr>
          <p:cNvSpPr>
            <a:spLocks noGrp="1" noChangeArrowheads="1"/>
          </p:cNvSpPr>
          <p:nvPr>
            <p:ph type="sldNum" sz="quarter" idx="4"/>
          </p:nvPr>
        </p:nvSpPr>
        <p:spPr bwMode="auto">
          <a:xfrm>
            <a:off x="566738" y="6553200"/>
            <a:ext cx="542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eaLnBrk="0" hangingPunct="0">
              <a:defRPr sz="1200" b="0" smtClean="0">
                <a:solidFill>
                  <a:srgbClr val="FFFFFF"/>
                </a:solidFill>
                <a:latin typeface="Calibri" panose="020F0502020204030204" pitchFamily="34" charset="0"/>
                <a:ea typeface="ＭＳ Ｐゴシック" panose="020B0600070205080204" pitchFamily="34" charset="-128"/>
              </a:defRPr>
            </a:lvl1pPr>
          </a:lstStyle>
          <a:p>
            <a:pPr>
              <a:defRPr/>
            </a:pPr>
            <a:fld id="{325924BC-1CA9-4C20-8C3E-FE812D67BAD7}" type="slidenum">
              <a:rPr lang="en-GB" altLang="nl-NL"/>
              <a:pPr>
                <a:defRPr/>
              </a:pPr>
              <a:t>‹#›</a:t>
            </a:fld>
            <a:endParaRPr lang="en-GB" altLang="nl-NL"/>
          </a:p>
        </p:txBody>
      </p:sp>
      <p:sp>
        <p:nvSpPr>
          <p:cNvPr id="1026" name="Rectangle 2">
            <a:extLst>
              <a:ext uri="{FF2B5EF4-FFF2-40B4-BE49-F238E27FC236}">
                <a16:creationId xmlns:a16="http://schemas.microsoft.com/office/drawing/2014/main" id="{97130FAB-2E17-4753-9C17-DC1A1D174E37}"/>
              </a:ext>
            </a:extLst>
          </p:cNvPr>
          <p:cNvSpPr>
            <a:spLocks noGrp="1" noChangeArrowheads="1"/>
          </p:cNvSpPr>
          <p:nvPr>
            <p:ph type="title"/>
          </p:nvPr>
        </p:nvSpPr>
        <p:spPr bwMode="auto">
          <a:xfrm>
            <a:off x="566738" y="0"/>
            <a:ext cx="65246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Tree>
  </p:cSld>
  <p:clrMap bg1="dk2" tx1="lt1" bg2="dk1" tx2="lt2" accent1="accent1" accent2="accent2" accent3="accent3" accent4="accent4" accent5="accent5" accent6="accent6" hlink="hlink" folHlink="folHlink"/>
  <p:sldLayoutIdLst>
    <p:sldLayoutId id="2147485231" r:id="rId1"/>
    <p:sldLayoutId id="2147485232" r:id="rId2"/>
    <p:sldLayoutId id="2147485233" r:id="rId3"/>
    <p:sldLayoutId id="2147485234" r:id="rId4"/>
    <p:sldLayoutId id="2147485235" r:id="rId5"/>
    <p:sldLayoutId id="2147485236" r:id="rId6"/>
    <p:sldLayoutId id="2147485237" r:id="rId7"/>
    <p:sldLayoutId id="2147485238" r:id="rId8"/>
    <p:sldLayoutId id="2147485239" r:id="rId9"/>
    <p:sldLayoutId id="2147485240" r:id="rId10"/>
    <p:sldLayoutId id="2147485241" r:id="rId11"/>
    <p:sldLayoutId id="2147485242" r:id="rId12"/>
    <p:sldLayoutId id="2147485243" r:id="rId13"/>
  </p:sldLayoutIdLst>
  <p:transition/>
  <p:hf hdr="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algn="l" rtl="0" eaLnBrk="0" fontAlgn="base" hangingPunct="0">
        <a:lnSpc>
          <a:spcPct val="120000"/>
        </a:lnSpc>
        <a:spcBef>
          <a:spcPct val="0"/>
        </a:spcBef>
        <a:spcAft>
          <a:spcPct val="0"/>
        </a:spcAft>
        <a:defRPr sz="2000">
          <a:solidFill>
            <a:srgbClr val="000000"/>
          </a:solidFill>
          <a:latin typeface="+mn-lt"/>
          <a:ea typeface="+mn-ea"/>
          <a:cs typeface="+mn-cs"/>
        </a:defRPr>
      </a:lvl1pPr>
      <a:lvl2pPr indent="-18732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D5977F7C-58F0-4A52-928F-700B2F62F16A}"/>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b="0">
              <a:solidFill>
                <a:srgbClr val="FFFFFF"/>
              </a:solidFill>
              <a:latin typeface="Times" charset="0"/>
              <a:ea typeface="ＭＳ Ｐゴシック" charset="0"/>
              <a:cs typeface="+mn-cs"/>
            </a:endParaRPr>
          </a:p>
        </p:txBody>
      </p:sp>
      <p:sp>
        <p:nvSpPr>
          <p:cNvPr id="4099" name="Rechthoek 10">
            <a:extLst>
              <a:ext uri="{FF2B5EF4-FFF2-40B4-BE49-F238E27FC236}">
                <a16:creationId xmlns:a16="http://schemas.microsoft.com/office/drawing/2014/main" id="{89BC1AB9-A54D-4665-AF4A-35269B903EFD}"/>
              </a:ext>
            </a:extLst>
          </p:cNvPr>
          <p:cNvSpPr>
            <a:spLocks noChangeArrowheads="1"/>
          </p:cNvSpPr>
          <p:nvPr/>
        </p:nvSpPr>
        <p:spPr bwMode="auto">
          <a:xfrm>
            <a:off x="1143000" y="6553200"/>
            <a:ext cx="6859588" cy="304800"/>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4100" name="Rechthoek 11">
            <a:extLst>
              <a:ext uri="{FF2B5EF4-FFF2-40B4-BE49-F238E27FC236}">
                <a16:creationId xmlns:a16="http://schemas.microsoft.com/office/drawing/2014/main" id="{DCE2965B-85EC-4695-86F6-9B5F0C32C876}"/>
              </a:ext>
            </a:extLst>
          </p:cNvPr>
          <p:cNvSpPr>
            <a:spLocks noChangeArrowheads="1"/>
          </p:cNvSpPr>
          <p:nvPr/>
        </p:nvSpPr>
        <p:spPr bwMode="auto">
          <a:xfrm>
            <a:off x="0" y="6553200"/>
            <a:ext cx="1143000" cy="30480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4101" name="Rechthoek 12">
            <a:extLst>
              <a:ext uri="{FF2B5EF4-FFF2-40B4-BE49-F238E27FC236}">
                <a16:creationId xmlns:a16="http://schemas.microsoft.com/office/drawing/2014/main" id="{5840DBAB-9A34-4197-96B8-82692D5EE50D}"/>
              </a:ext>
            </a:extLst>
          </p:cNvPr>
          <p:cNvSpPr>
            <a:spLocks noChangeArrowheads="1"/>
          </p:cNvSpPr>
          <p:nvPr/>
        </p:nvSpPr>
        <p:spPr bwMode="auto">
          <a:xfrm>
            <a:off x="6861175" y="6553200"/>
            <a:ext cx="1141413" cy="304800"/>
          </a:xfrm>
          <a:prstGeom prst="rect">
            <a:avLst/>
          </a:prstGeom>
          <a:solidFill>
            <a:schemeClr val="accent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3078" name="Afbeelding 3" descr="bovenbalk PPT 2b.pdf">
            <a:extLst>
              <a:ext uri="{FF2B5EF4-FFF2-40B4-BE49-F238E27FC236}">
                <a16:creationId xmlns:a16="http://schemas.microsoft.com/office/drawing/2014/main" id="{146A294C-F09E-44E0-A66C-94B7E6399AB5}"/>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E316817-2783-4C67-B249-04EBBFA89B75}"/>
              </a:ext>
            </a:extLst>
          </p:cNvPr>
          <p:cNvSpPr>
            <a:spLocks noGrp="1" noChangeArrowheads="1"/>
          </p:cNvSpPr>
          <p:nvPr>
            <p:ph type="body" idx="1"/>
          </p:nvPr>
        </p:nvSpPr>
        <p:spPr bwMode="auto">
          <a:xfrm>
            <a:off x="566738" y="1144588"/>
            <a:ext cx="8291512"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28" name="Rectangle 4">
            <a:extLst>
              <a:ext uri="{FF2B5EF4-FFF2-40B4-BE49-F238E27FC236}">
                <a16:creationId xmlns:a16="http://schemas.microsoft.com/office/drawing/2014/main" id="{2FA49AE4-6B7D-42E2-9EBE-AF97D7D19115}"/>
              </a:ext>
            </a:extLst>
          </p:cNvPr>
          <p:cNvSpPr>
            <a:spLocks noGrp="1" noChangeArrowheads="1"/>
          </p:cNvSpPr>
          <p:nvPr>
            <p:ph type="dt" sz="half" idx="2"/>
          </p:nvPr>
        </p:nvSpPr>
        <p:spPr bwMode="auto">
          <a:xfrm>
            <a:off x="8002588" y="6553200"/>
            <a:ext cx="855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algn="r" eaLnBrk="0" hangingPunct="0">
              <a:defRPr sz="1200" b="0">
                <a:solidFill>
                  <a:srgbClr val="FFFFFF"/>
                </a:solidFill>
                <a:latin typeface="+mn-lt"/>
                <a:ea typeface="ＭＳ Ｐゴシック" charset="0"/>
                <a:cs typeface="+mn-cs"/>
              </a:defRPr>
            </a:lvl1pPr>
          </a:lstStyle>
          <a:p>
            <a:pPr>
              <a:defRPr/>
            </a:pPr>
            <a:fld id="{12DEE0B7-377A-4F11-9998-5BF813BFA5AE}" type="datetime5">
              <a:rPr lang="en-US"/>
              <a:pPr>
                <a:defRPr/>
              </a:pPr>
              <a:t>23-Oct-20</a:t>
            </a:fld>
            <a:endParaRPr lang="en-GB" dirty="0"/>
          </a:p>
        </p:txBody>
      </p:sp>
      <p:sp>
        <p:nvSpPr>
          <p:cNvPr id="1029" name="Rectangle 5">
            <a:extLst>
              <a:ext uri="{FF2B5EF4-FFF2-40B4-BE49-F238E27FC236}">
                <a16:creationId xmlns:a16="http://schemas.microsoft.com/office/drawing/2014/main" id="{7ED47FED-E2BA-4B07-8AB3-18BE22486D2A}"/>
              </a:ext>
            </a:extLst>
          </p:cNvPr>
          <p:cNvSpPr>
            <a:spLocks noGrp="1" noChangeArrowheads="1"/>
          </p:cNvSpPr>
          <p:nvPr>
            <p:ph type="ftr" sz="quarter" idx="3"/>
          </p:nvPr>
        </p:nvSpPr>
        <p:spPr bwMode="auto">
          <a:xfrm>
            <a:off x="129857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eaLnBrk="0" hangingPunct="0">
              <a:defRPr sz="1200" b="0">
                <a:solidFill>
                  <a:srgbClr val="FFFFFF"/>
                </a:solidFill>
                <a:latin typeface="+mn-lt"/>
                <a:ea typeface="ＭＳ Ｐゴシック" charset="0"/>
                <a:cs typeface="+mn-cs"/>
              </a:defRPr>
            </a:lvl1pPr>
          </a:lstStyle>
          <a:p>
            <a:pPr>
              <a:defRPr/>
            </a:pPr>
            <a:r>
              <a:rPr lang="en-GB"/>
              <a:t>Insert &gt; Header &amp; footer</a:t>
            </a:r>
          </a:p>
        </p:txBody>
      </p:sp>
      <p:sp>
        <p:nvSpPr>
          <p:cNvPr id="1030" name="Rectangle 6">
            <a:extLst>
              <a:ext uri="{FF2B5EF4-FFF2-40B4-BE49-F238E27FC236}">
                <a16:creationId xmlns:a16="http://schemas.microsoft.com/office/drawing/2014/main" id="{7E012139-0358-49A5-9648-066BB6F135E6}"/>
              </a:ext>
            </a:extLst>
          </p:cNvPr>
          <p:cNvSpPr>
            <a:spLocks noGrp="1" noChangeArrowheads="1"/>
          </p:cNvSpPr>
          <p:nvPr>
            <p:ph type="sldNum" sz="quarter" idx="4"/>
          </p:nvPr>
        </p:nvSpPr>
        <p:spPr bwMode="auto">
          <a:xfrm>
            <a:off x="566738" y="6553200"/>
            <a:ext cx="542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eaLnBrk="0" hangingPunct="0">
              <a:defRPr sz="1200" b="0" smtClean="0">
                <a:solidFill>
                  <a:srgbClr val="FFFFFF"/>
                </a:solidFill>
                <a:latin typeface="Calibri" panose="020F0502020204030204" pitchFamily="34" charset="0"/>
                <a:ea typeface="ＭＳ Ｐゴシック" panose="020B0600070205080204" pitchFamily="34" charset="-128"/>
              </a:defRPr>
            </a:lvl1pPr>
          </a:lstStyle>
          <a:p>
            <a:pPr>
              <a:defRPr/>
            </a:pPr>
            <a:fld id="{7FD49F8A-1B77-4703-A7A4-F42C2A5B99AA}" type="slidenum">
              <a:rPr lang="en-GB" altLang="nl-NL"/>
              <a:pPr>
                <a:defRPr/>
              </a:pPr>
              <a:t>‹#›</a:t>
            </a:fld>
            <a:endParaRPr lang="en-GB" altLang="nl-NL"/>
          </a:p>
        </p:txBody>
      </p:sp>
      <p:sp>
        <p:nvSpPr>
          <p:cNvPr id="1026" name="Rectangle 2">
            <a:extLst>
              <a:ext uri="{FF2B5EF4-FFF2-40B4-BE49-F238E27FC236}">
                <a16:creationId xmlns:a16="http://schemas.microsoft.com/office/drawing/2014/main" id="{485E6E44-335C-48A7-BFF8-D38E26E47D00}"/>
              </a:ext>
            </a:extLst>
          </p:cNvPr>
          <p:cNvSpPr>
            <a:spLocks noGrp="1" noChangeArrowheads="1"/>
          </p:cNvSpPr>
          <p:nvPr>
            <p:ph type="title"/>
          </p:nvPr>
        </p:nvSpPr>
        <p:spPr bwMode="auto">
          <a:xfrm>
            <a:off x="566738" y="0"/>
            <a:ext cx="65246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Tree>
  </p:cSld>
  <p:clrMap bg1="dk2" tx1="lt1" bg2="dk1" tx2="lt2" accent1="accent1" accent2="accent2" accent3="accent3" accent4="accent4" accent5="accent5" accent6="accent6" hlink="hlink" folHlink="folHlink"/>
  <p:sldLayoutIdLst>
    <p:sldLayoutId id="2147485244" r:id="rId1"/>
    <p:sldLayoutId id="2147485245" r:id="rId2"/>
    <p:sldLayoutId id="2147485246" r:id="rId3"/>
    <p:sldLayoutId id="2147485247" r:id="rId4"/>
    <p:sldLayoutId id="2147485248" r:id="rId5"/>
    <p:sldLayoutId id="2147485249" r:id="rId6"/>
    <p:sldLayoutId id="2147485250" r:id="rId7"/>
    <p:sldLayoutId id="2147485251" r:id="rId8"/>
    <p:sldLayoutId id="2147485252" r:id="rId9"/>
    <p:sldLayoutId id="2147485253" r:id="rId10"/>
    <p:sldLayoutId id="2147485254" r:id="rId11"/>
    <p:sldLayoutId id="2147485255" r:id="rId12"/>
    <p:sldLayoutId id="2147485256" r:id="rId13"/>
  </p:sldLayoutIdLst>
  <p:transition/>
  <p:hf hdr="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algn="l" rtl="0" eaLnBrk="0" fontAlgn="base" hangingPunct="0">
        <a:lnSpc>
          <a:spcPct val="120000"/>
        </a:lnSpc>
        <a:spcBef>
          <a:spcPct val="0"/>
        </a:spcBef>
        <a:spcAft>
          <a:spcPct val="0"/>
        </a:spcAft>
        <a:defRPr sz="2000">
          <a:solidFill>
            <a:srgbClr val="000000"/>
          </a:solidFill>
          <a:latin typeface="+mn-lt"/>
          <a:ea typeface="+mn-ea"/>
          <a:cs typeface="+mn-cs"/>
        </a:defRPr>
      </a:lvl1pPr>
      <a:lvl2pPr indent="-18732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035B7FCA-04B4-4FF6-9924-069B99653271}"/>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b="0">
              <a:solidFill>
                <a:srgbClr val="FFFFFF"/>
              </a:solidFill>
              <a:latin typeface="Times" charset="0"/>
              <a:ea typeface="ＭＳ Ｐゴシック" charset="0"/>
              <a:cs typeface="+mn-cs"/>
            </a:endParaRPr>
          </a:p>
        </p:txBody>
      </p:sp>
      <p:sp>
        <p:nvSpPr>
          <p:cNvPr id="5123" name="Rechthoek 10">
            <a:extLst>
              <a:ext uri="{FF2B5EF4-FFF2-40B4-BE49-F238E27FC236}">
                <a16:creationId xmlns:a16="http://schemas.microsoft.com/office/drawing/2014/main" id="{54437446-63E8-4F73-BB85-7C92ADCD38D5}"/>
              </a:ext>
            </a:extLst>
          </p:cNvPr>
          <p:cNvSpPr>
            <a:spLocks noChangeArrowheads="1"/>
          </p:cNvSpPr>
          <p:nvPr/>
        </p:nvSpPr>
        <p:spPr bwMode="auto">
          <a:xfrm>
            <a:off x="1143000" y="6553200"/>
            <a:ext cx="6859588" cy="304800"/>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5124" name="Rechthoek 11">
            <a:extLst>
              <a:ext uri="{FF2B5EF4-FFF2-40B4-BE49-F238E27FC236}">
                <a16:creationId xmlns:a16="http://schemas.microsoft.com/office/drawing/2014/main" id="{74A29D41-71A2-444A-85E0-C0E3564C3BA0}"/>
              </a:ext>
            </a:extLst>
          </p:cNvPr>
          <p:cNvSpPr>
            <a:spLocks noChangeArrowheads="1"/>
          </p:cNvSpPr>
          <p:nvPr/>
        </p:nvSpPr>
        <p:spPr bwMode="auto">
          <a:xfrm>
            <a:off x="0" y="6553200"/>
            <a:ext cx="1143000" cy="30480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5125" name="Rechthoek 12">
            <a:extLst>
              <a:ext uri="{FF2B5EF4-FFF2-40B4-BE49-F238E27FC236}">
                <a16:creationId xmlns:a16="http://schemas.microsoft.com/office/drawing/2014/main" id="{BEADB693-C816-4C53-BB0A-0278D694C44E}"/>
              </a:ext>
            </a:extLst>
          </p:cNvPr>
          <p:cNvSpPr>
            <a:spLocks noChangeArrowheads="1"/>
          </p:cNvSpPr>
          <p:nvPr/>
        </p:nvSpPr>
        <p:spPr bwMode="auto">
          <a:xfrm>
            <a:off x="6861175" y="6553200"/>
            <a:ext cx="1141413" cy="304800"/>
          </a:xfrm>
          <a:prstGeom prst="rect">
            <a:avLst/>
          </a:prstGeom>
          <a:solidFill>
            <a:schemeClr val="accent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4102" name="Afbeelding 3" descr="bovenbalk PPT 2b.pdf">
            <a:extLst>
              <a:ext uri="{FF2B5EF4-FFF2-40B4-BE49-F238E27FC236}">
                <a16:creationId xmlns:a16="http://schemas.microsoft.com/office/drawing/2014/main" id="{B6F0B5E5-0B5F-4CCE-BCB3-7AD0DAF6640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15AEA17-A7DC-4882-BC9F-173E2FE72314}"/>
              </a:ext>
            </a:extLst>
          </p:cNvPr>
          <p:cNvSpPr>
            <a:spLocks noGrp="1" noChangeArrowheads="1"/>
          </p:cNvSpPr>
          <p:nvPr>
            <p:ph type="body" idx="1"/>
          </p:nvPr>
        </p:nvSpPr>
        <p:spPr bwMode="auto">
          <a:xfrm>
            <a:off x="566738" y="1144588"/>
            <a:ext cx="8291512"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28" name="Rectangle 4">
            <a:extLst>
              <a:ext uri="{FF2B5EF4-FFF2-40B4-BE49-F238E27FC236}">
                <a16:creationId xmlns:a16="http://schemas.microsoft.com/office/drawing/2014/main" id="{C523230A-A6D2-4A43-B0BF-9D6C37A6EA87}"/>
              </a:ext>
            </a:extLst>
          </p:cNvPr>
          <p:cNvSpPr>
            <a:spLocks noGrp="1" noChangeArrowheads="1"/>
          </p:cNvSpPr>
          <p:nvPr>
            <p:ph type="dt" sz="half" idx="2"/>
          </p:nvPr>
        </p:nvSpPr>
        <p:spPr bwMode="auto">
          <a:xfrm>
            <a:off x="8002588" y="6553200"/>
            <a:ext cx="855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algn="r" eaLnBrk="0" hangingPunct="0">
              <a:defRPr sz="1200" b="0">
                <a:solidFill>
                  <a:srgbClr val="FFFFFF"/>
                </a:solidFill>
                <a:latin typeface="+mn-lt"/>
                <a:ea typeface="ＭＳ Ｐゴシック" charset="0"/>
                <a:cs typeface="+mn-cs"/>
              </a:defRPr>
            </a:lvl1pPr>
          </a:lstStyle>
          <a:p>
            <a:pPr>
              <a:defRPr/>
            </a:pPr>
            <a:fld id="{DBA96B4E-B9F1-4B8B-B5F4-F450B5EC0B50}" type="datetime5">
              <a:rPr lang="en-US"/>
              <a:pPr>
                <a:defRPr/>
              </a:pPr>
              <a:t>23-Oct-20</a:t>
            </a:fld>
            <a:endParaRPr lang="en-GB" dirty="0"/>
          </a:p>
        </p:txBody>
      </p:sp>
      <p:sp>
        <p:nvSpPr>
          <p:cNvPr id="1029" name="Rectangle 5">
            <a:extLst>
              <a:ext uri="{FF2B5EF4-FFF2-40B4-BE49-F238E27FC236}">
                <a16:creationId xmlns:a16="http://schemas.microsoft.com/office/drawing/2014/main" id="{349634F4-C41C-49DC-80AB-C400568DB1A0}"/>
              </a:ext>
            </a:extLst>
          </p:cNvPr>
          <p:cNvSpPr>
            <a:spLocks noGrp="1" noChangeArrowheads="1"/>
          </p:cNvSpPr>
          <p:nvPr>
            <p:ph type="ftr" sz="quarter" idx="3"/>
          </p:nvPr>
        </p:nvSpPr>
        <p:spPr bwMode="auto">
          <a:xfrm>
            <a:off x="129857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eaLnBrk="0" hangingPunct="0">
              <a:defRPr sz="1200" b="0">
                <a:solidFill>
                  <a:srgbClr val="FFFFFF"/>
                </a:solidFill>
                <a:latin typeface="+mn-lt"/>
                <a:ea typeface="ＭＳ Ｐゴシック" charset="0"/>
                <a:cs typeface="+mn-cs"/>
              </a:defRPr>
            </a:lvl1pPr>
          </a:lstStyle>
          <a:p>
            <a:pPr>
              <a:defRPr/>
            </a:pPr>
            <a:r>
              <a:rPr lang="en-GB"/>
              <a:t>Insert &gt; Header &amp; footer</a:t>
            </a:r>
          </a:p>
        </p:txBody>
      </p:sp>
      <p:sp>
        <p:nvSpPr>
          <p:cNvPr id="1030" name="Rectangle 6">
            <a:extLst>
              <a:ext uri="{FF2B5EF4-FFF2-40B4-BE49-F238E27FC236}">
                <a16:creationId xmlns:a16="http://schemas.microsoft.com/office/drawing/2014/main" id="{222708B5-D9C6-4D7E-86AA-861D3A312C02}"/>
              </a:ext>
            </a:extLst>
          </p:cNvPr>
          <p:cNvSpPr>
            <a:spLocks noGrp="1" noChangeArrowheads="1"/>
          </p:cNvSpPr>
          <p:nvPr>
            <p:ph type="sldNum" sz="quarter" idx="4"/>
          </p:nvPr>
        </p:nvSpPr>
        <p:spPr bwMode="auto">
          <a:xfrm>
            <a:off x="566738" y="6553200"/>
            <a:ext cx="542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eaLnBrk="0" hangingPunct="0">
              <a:defRPr sz="1200" b="0" smtClean="0">
                <a:solidFill>
                  <a:srgbClr val="FFFFFF"/>
                </a:solidFill>
                <a:latin typeface="Calibri" panose="020F0502020204030204" pitchFamily="34" charset="0"/>
                <a:ea typeface="ＭＳ Ｐゴシック" panose="020B0600070205080204" pitchFamily="34" charset="-128"/>
              </a:defRPr>
            </a:lvl1pPr>
          </a:lstStyle>
          <a:p>
            <a:pPr>
              <a:defRPr/>
            </a:pPr>
            <a:fld id="{79B9FC46-9510-478D-840C-F0DE1B1D1D04}" type="slidenum">
              <a:rPr lang="en-GB" altLang="nl-NL"/>
              <a:pPr>
                <a:defRPr/>
              </a:pPr>
              <a:t>‹#›</a:t>
            </a:fld>
            <a:endParaRPr lang="en-GB" altLang="nl-NL"/>
          </a:p>
        </p:txBody>
      </p:sp>
      <p:sp>
        <p:nvSpPr>
          <p:cNvPr id="1026" name="Rectangle 2">
            <a:extLst>
              <a:ext uri="{FF2B5EF4-FFF2-40B4-BE49-F238E27FC236}">
                <a16:creationId xmlns:a16="http://schemas.microsoft.com/office/drawing/2014/main" id="{70B7E52E-28D1-456E-8D28-BE4590C4B763}"/>
              </a:ext>
            </a:extLst>
          </p:cNvPr>
          <p:cNvSpPr>
            <a:spLocks noGrp="1" noChangeArrowheads="1"/>
          </p:cNvSpPr>
          <p:nvPr>
            <p:ph type="title"/>
          </p:nvPr>
        </p:nvSpPr>
        <p:spPr bwMode="auto">
          <a:xfrm>
            <a:off x="566738" y="0"/>
            <a:ext cx="65246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Tree>
  </p:cSld>
  <p:clrMap bg1="dk2" tx1="lt1" bg2="dk1" tx2="lt2" accent1="accent1" accent2="accent2" accent3="accent3" accent4="accent4" accent5="accent5" accent6="accent6" hlink="hlink" folHlink="folHlink"/>
  <p:sldLayoutIdLst>
    <p:sldLayoutId id="2147485257" r:id="rId1"/>
    <p:sldLayoutId id="2147485258" r:id="rId2"/>
    <p:sldLayoutId id="2147485259" r:id="rId3"/>
    <p:sldLayoutId id="2147485260" r:id="rId4"/>
    <p:sldLayoutId id="2147485261" r:id="rId5"/>
    <p:sldLayoutId id="2147485262" r:id="rId6"/>
    <p:sldLayoutId id="2147485263" r:id="rId7"/>
    <p:sldLayoutId id="2147485264" r:id="rId8"/>
    <p:sldLayoutId id="2147485265" r:id="rId9"/>
    <p:sldLayoutId id="2147485266" r:id="rId10"/>
    <p:sldLayoutId id="2147485267" r:id="rId11"/>
    <p:sldLayoutId id="2147485268" r:id="rId12"/>
  </p:sldLayoutIdLst>
  <p:transition/>
  <p:hf hdr="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algn="l" rtl="0" eaLnBrk="0" fontAlgn="base" hangingPunct="0">
        <a:lnSpc>
          <a:spcPct val="120000"/>
        </a:lnSpc>
        <a:spcBef>
          <a:spcPct val="0"/>
        </a:spcBef>
        <a:spcAft>
          <a:spcPct val="0"/>
        </a:spcAft>
        <a:defRPr sz="2000">
          <a:solidFill>
            <a:srgbClr val="000000"/>
          </a:solidFill>
          <a:latin typeface="+mn-lt"/>
          <a:ea typeface="+mn-ea"/>
          <a:cs typeface="+mn-cs"/>
        </a:defRPr>
      </a:lvl1pPr>
      <a:lvl2pPr indent="-18732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61E9A34B-C759-4E9F-A8FB-1BDA44574057}"/>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b="0">
              <a:solidFill>
                <a:srgbClr val="FFFFFF"/>
              </a:solidFill>
              <a:latin typeface="Times" charset="0"/>
              <a:ea typeface="ＭＳ Ｐゴシック" charset="0"/>
              <a:cs typeface="+mn-cs"/>
            </a:endParaRPr>
          </a:p>
        </p:txBody>
      </p:sp>
      <p:sp>
        <p:nvSpPr>
          <p:cNvPr id="6147" name="Rechthoek 10">
            <a:extLst>
              <a:ext uri="{FF2B5EF4-FFF2-40B4-BE49-F238E27FC236}">
                <a16:creationId xmlns:a16="http://schemas.microsoft.com/office/drawing/2014/main" id="{016DA150-0B59-480B-A408-7E6243EAF14B}"/>
              </a:ext>
            </a:extLst>
          </p:cNvPr>
          <p:cNvSpPr>
            <a:spLocks noChangeArrowheads="1"/>
          </p:cNvSpPr>
          <p:nvPr/>
        </p:nvSpPr>
        <p:spPr bwMode="auto">
          <a:xfrm>
            <a:off x="1143000" y="6553200"/>
            <a:ext cx="6859588" cy="304800"/>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6148" name="Rechthoek 11">
            <a:extLst>
              <a:ext uri="{FF2B5EF4-FFF2-40B4-BE49-F238E27FC236}">
                <a16:creationId xmlns:a16="http://schemas.microsoft.com/office/drawing/2014/main" id="{32C8E2CF-6B9B-4FF7-8EF0-8263E96F48AC}"/>
              </a:ext>
            </a:extLst>
          </p:cNvPr>
          <p:cNvSpPr>
            <a:spLocks noChangeArrowheads="1"/>
          </p:cNvSpPr>
          <p:nvPr/>
        </p:nvSpPr>
        <p:spPr bwMode="auto">
          <a:xfrm>
            <a:off x="0" y="6553200"/>
            <a:ext cx="1143000" cy="30480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sp>
        <p:nvSpPr>
          <p:cNvPr id="6149" name="Rechthoek 12">
            <a:extLst>
              <a:ext uri="{FF2B5EF4-FFF2-40B4-BE49-F238E27FC236}">
                <a16:creationId xmlns:a16="http://schemas.microsoft.com/office/drawing/2014/main" id="{E42B55B3-E3C4-42C2-98DB-662A7875B681}"/>
              </a:ext>
            </a:extLst>
          </p:cNvPr>
          <p:cNvSpPr>
            <a:spLocks noChangeArrowheads="1"/>
          </p:cNvSpPr>
          <p:nvPr/>
        </p:nvSpPr>
        <p:spPr bwMode="auto">
          <a:xfrm>
            <a:off x="6861175" y="6553200"/>
            <a:ext cx="1141413" cy="304800"/>
          </a:xfrm>
          <a:prstGeom prst="rect">
            <a:avLst/>
          </a:prstGeom>
          <a:solidFill>
            <a:schemeClr val="accent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defRPr/>
            </a:pPr>
            <a:endParaRPr lang="nl-NL" altLang="nl-NL" b="0">
              <a:solidFill>
                <a:srgbClr val="FFFFFF"/>
              </a:solidFill>
              <a:latin typeface="Times" pitchFamily="18" charset="0"/>
              <a:ea typeface="ＭＳ Ｐゴシック" pitchFamily="34" charset="-128"/>
            </a:endParaRPr>
          </a:p>
        </p:txBody>
      </p:sp>
      <p:pic>
        <p:nvPicPr>
          <p:cNvPr id="5126" name="Afbeelding 3" descr="bovenbalk PPT 2b.pdf">
            <a:extLst>
              <a:ext uri="{FF2B5EF4-FFF2-40B4-BE49-F238E27FC236}">
                <a16:creationId xmlns:a16="http://schemas.microsoft.com/office/drawing/2014/main" id="{1AFD71C4-3227-4D32-B2A9-9A29209E089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C638D496-EC3F-4647-ACF6-37745386557E}"/>
              </a:ext>
            </a:extLst>
          </p:cNvPr>
          <p:cNvSpPr>
            <a:spLocks noGrp="1" noChangeArrowheads="1"/>
          </p:cNvSpPr>
          <p:nvPr>
            <p:ph type="body" idx="1"/>
          </p:nvPr>
        </p:nvSpPr>
        <p:spPr bwMode="auto">
          <a:xfrm>
            <a:off x="566738" y="1144588"/>
            <a:ext cx="8291512"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28" name="Rectangle 4">
            <a:extLst>
              <a:ext uri="{FF2B5EF4-FFF2-40B4-BE49-F238E27FC236}">
                <a16:creationId xmlns:a16="http://schemas.microsoft.com/office/drawing/2014/main" id="{EFF185B7-BD90-40B3-ABEB-5258727A84A8}"/>
              </a:ext>
            </a:extLst>
          </p:cNvPr>
          <p:cNvSpPr>
            <a:spLocks noGrp="1" noChangeArrowheads="1"/>
          </p:cNvSpPr>
          <p:nvPr>
            <p:ph type="dt" sz="half" idx="2"/>
          </p:nvPr>
        </p:nvSpPr>
        <p:spPr bwMode="auto">
          <a:xfrm>
            <a:off x="8002588" y="6553200"/>
            <a:ext cx="855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algn="r" eaLnBrk="0" hangingPunct="0">
              <a:defRPr sz="1200" b="0">
                <a:solidFill>
                  <a:srgbClr val="FFFFFF"/>
                </a:solidFill>
                <a:latin typeface="+mn-lt"/>
                <a:ea typeface="ＭＳ Ｐゴシック" charset="0"/>
                <a:cs typeface="+mn-cs"/>
              </a:defRPr>
            </a:lvl1pPr>
          </a:lstStyle>
          <a:p>
            <a:pPr>
              <a:defRPr/>
            </a:pPr>
            <a:fld id="{E65C6629-BEE5-4A43-AEBF-C1D6B20F62F3}" type="datetime5">
              <a:rPr lang="en-US"/>
              <a:pPr>
                <a:defRPr/>
              </a:pPr>
              <a:t>23-Oct-20</a:t>
            </a:fld>
            <a:endParaRPr lang="en-GB" dirty="0"/>
          </a:p>
        </p:txBody>
      </p:sp>
      <p:sp>
        <p:nvSpPr>
          <p:cNvPr id="1029" name="Rectangle 5">
            <a:extLst>
              <a:ext uri="{FF2B5EF4-FFF2-40B4-BE49-F238E27FC236}">
                <a16:creationId xmlns:a16="http://schemas.microsoft.com/office/drawing/2014/main" id="{B874169F-2424-4591-91F8-F0869363DAB3}"/>
              </a:ext>
            </a:extLst>
          </p:cNvPr>
          <p:cNvSpPr>
            <a:spLocks noGrp="1" noChangeArrowheads="1"/>
          </p:cNvSpPr>
          <p:nvPr>
            <p:ph type="ftr" sz="quarter" idx="3"/>
          </p:nvPr>
        </p:nvSpPr>
        <p:spPr bwMode="auto">
          <a:xfrm>
            <a:off x="129857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eaLnBrk="0" hangingPunct="0">
              <a:defRPr sz="1200" b="0">
                <a:solidFill>
                  <a:srgbClr val="FFFFFF"/>
                </a:solidFill>
                <a:latin typeface="+mn-lt"/>
                <a:ea typeface="ＭＳ Ｐゴシック" charset="0"/>
                <a:cs typeface="+mn-cs"/>
              </a:defRPr>
            </a:lvl1pPr>
          </a:lstStyle>
          <a:p>
            <a:pPr>
              <a:defRPr/>
            </a:pPr>
            <a:r>
              <a:rPr lang="en-GB"/>
              <a:t>Insert &gt; Header &amp; footer</a:t>
            </a:r>
          </a:p>
        </p:txBody>
      </p:sp>
      <p:sp>
        <p:nvSpPr>
          <p:cNvPr id="1030" name="Rectangle 6">
            <a:extLst>
              <a:ext uri="{FF2B5EF4-FFF2-40B4-BE49-F238E27FC236}">
                <a16:creationId xmlns:a16="http://schemas.microsoft.com/office/drawing/2014/main" id="{05BA75DE-3EA0-4261-B0B7-0C3C8C132129}"/>
              </a:ext>
            </a:extLst>
          </p:cNvPr>
          <p:cNvSpPr>
            <a:spLocks noGrp="1" noChangeArrowheads="1"/>
          </p:cNvSpPr>
          <p:nvPr>
            <p:ph type="sldNum" sz="quarter" idx="4"/>
          </p:nvPr>
        </p:nvSpPr>
        <p:spPr bwMode="auto">
          <a:xfrm>
            <a:off x="566738" y="6553200"/>
            <a:ext cx="542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lvl1pPr eaLnBrk="0" hangingPunct="0">
              <a:defRPr sz="1200" b="0" smtClean="0">
                <a:solidFill>
                  <a:srgbClr val="FFFFFF"/>
                </a:solidFill>
                <a:latin typeface="Calibri" panose="020F0502020204030204" pitchFamily="34" charset="0"/>
                <a:ea typeface="ＭＳ Ｐゴシック" panose="020B0600070205080204" pitchFamily="34" charset="-128"/>
              </a:defRPr>
            </a:lvl1pPr>
          </a:lstStyle>
          <a:p>
            <a:pPr>
              <a:defRPr/>
            </a:pPr>
            <a:fld id="{C6F6C356-58CF-471D-BC2D-7E62A6521FD8}" type="slidenum">
              <a:rPr lang="en-GB" altLang="nl-NL"/>
              <a:pPr>
                <a:defRPr/>
              </a:pPr>
              <a:t>‹#›</a:t>
            </a:fld>
            <a:endParaRPr lang="en-GB" altLang="nl-NL"/>
          </a:p>
        </p:txBody>
      </p:sp>
      <p:sp>
        <p:nvSpPr>
          <p:cNvPr id="1026" name="Rectangle 2">
            <a:extLst>
              <a:ext uri="{FF2B5EF4-FFF2-40B4-BE49-F238E27FC236}">
                <a16:creationId xmlns:a16="http://schemas.microsoft.com/office/drawing/2014/main" id="{1ADB8934-4EFF-402B-9901-E343AB8FB431}"/>
              </a:ext>
            </a:extLst>
          </p:cNvPr>
          <p:cNvSpPr>
            <a:spLocks noGrp="1" noChangeArrowheads="1"/>
          </p:cNvSpPr>
          <p:nvPr>
            <p:ph type="title"/>
          </p:nvPr>
        </p:nvSpPr>
        <p:spPr bwMode="auto">
          <a:xfrm>
            <a:off x="566738" y="0"/>
            <a:ext cx="65246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Tree>
  </p:cSld>
  <p:clrMap bg1="dk2" tx1="lt1" bg2="dk1" tx2="lt2" accent1="accent1" accent2="accent2" accent3="accent3" accent4="accent4" accent5="accent5" accent6="accent6" hlink="hlink" folHlink="folHlink"/>
  <p:sldLayoutIdLst>
    <p:sldLayoutId id="2147485269" r:id="rId1"/>
    <p:sldLayoutId id="2147485270" r:id="rId2"/>
    <p:sldLayoutId id="2147485271" r:id="rId3"/>
    <p:sldLayoutId id="2147485272" r:id="rId4"/>
    <p:sldLayoutId id="2147485273" r:id="rId5"/>
    <p:sldLayoutId id="2147485274" r:id="rId6"/>
    <p:sldLayoutId id="2147485275" r:id="rId7"/>
    <p:sldLayoutId id="2147485276" r:id="rId8"/>
    <p:sldLayoutId id="2147485277" r:id="rId9"/>
    <p:sldLayoutId id="2147485278" r:id="rId10"/>
    <p:sldLayoutId id="2147485279" r:id="rId11"/>
    <p:sldLayoutId id="2147485280" r:id="rId12"/>
  </p:sldLayoutIdLst>
  <p:transition/>
  <p:hf hdr="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algn="l" rtl="0" eaLnBrk="0" fontAlgn="base" hangingPunct="0">
        <a:lnSpc>
          <a:spcPct val="120000"/>
        </a:lnSpc>
        <a:spcBef>
          <a:spcPct val="0"/>
        </a:spcBef>
        <a:spcAft>
          <a:spcPct val="0"/>
        </a:spcAft>
        <a:defRPr sz="2000">
          <a:solidFill>
            <a:srgbClr val="000000"/>
          </a:solidFill>
          <a:latin typeface="+mn-lt"/>
          <a:ea typeface="+mn-ea"/>
          <a:cs typeface="+mn-cs"/>
        </a:defRPr>
      </a:lvl1pPr>
      <a:lvl2pPr indent="-18732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1" name="Rechthoek 10"/>
          <p:cNvSpPr/>
          <p:nvPr/>
        </p:nvSpPr>
        <p:spPr bwMode="auto">
          <a:xfrm>
            <a:off x="1143000" y="6553200"/>
            <a:ext cx="6859588" cy="3048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2" name="Rechthoek 11"/>
          <p:cNvSpPr/>
          <p:nvPr/>
        </p:nvSpPr>
        <p:spPr bwMode="auto">
          <a:xfrm>
            <a:off x="0" y="6553200"/>
            <a:ext cx="1143000" cy="3048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3" name="Rechthoek 12"/>
          <p:cNvSpPr/>
          <p:nvPr/>
        </p:nvSpPr>
        <p:spPr bwMode="auto">
          <a:xfrm>
            <a:off x="6861176" y="6553200"/>
            <a:ext cx="1141412" cy="3048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4" name="Afbeelding 3" descr="bovenbalk PPT 2b.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863600"/>
          </a:xfrm>
          <a:prstGeom prst="rect">
            <a:avLst/>
          </a:prstGeom>
        </p:spPr>
      </p:pic>
      <p:sp>
        <p:nvSpPr>
          <p:cNvPr id="1027" name="Rectangle 3"/>
          <p:cNvSpPr>
            <a:spLocks noGrp="1" noChangeArrowheads="1"/>
          </p:cNvSpPr>
          <p:nvPr>
            <p:ph type="body" idx="1"/>
          </p:nvPr>
        </p:nvSpPr>
        <p:spPr bwMode="auto">
          <a:xfrm>
            <a:off x="566738" y="1144588"/>
            <a:ext cx="8291512" cy="51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28" name="Rectangle 4"/>
          <p:cNvSpPr>
            <a:spLocks noGrp="1" noChangeArrowheads="1"/>
          </p:cNvSpPr>
          <p:nvPr>
            <p:ph type="dt" sz="half" idx="2"/>
          </p:nvPr>
        </p:nvSpPr>
        <p:spPr bwMode="auto">
          <a:xfrm>
            <a:off x="8002588" y="6553200"/>
            <a:ext cx="855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C236B058-4064-4254-8FDD-D8645D62EC46}" type="datetime5">
              <a:rPr lang="en-US" smtClean="0"/>
              <a:pPr/>
              <a:t>23-Oct-20</a:t>
            </a:fld>
            <a:endParaRPr lang="en-GB" dirty="0"/>
          </a:p>
        </p:txBody>
      </p:sp>
      <p:sp>
        <p:nvSpPr>
          <p:cNvPr id="1029" name="Rectangle 5"/>
          <p:cNvSpPr>
            <a:spLocks noGrp="1" noChangeArrowheads="1"/>
          </p:cNvSpPr>
          <p:nvPr>
            <p:ph type="ftr" sz="quarter" idx="3"/>
          </p:nvPr>
        </p:nvSpPr>
        <p:spPr bwMode="auto">
          <a:xfrm>
            <a:off x="129857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dirty="0"/>
              <a:t>Insert &gt; Header &amp; footer</a:t>
            </a:r>
          </a:p>
        </p:txBody>
      </p:sp>
      <p:sp>
        <p:nvSpPr>
          <p:cNvPr id="1030"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26" name="Rectangle 2"/>
          <p:cNvSpPr>
            <a:spLocks noGrp="1" noChangeArrowheads="1"/>
          </p:cNvSpPr>
          <p:nvPr>
            <p:ph type="title"/>
          </p:nvPr>
        </p:nvSpPr>
        <p:spPr bwMode="auto">
          <a:xfrm>
            <a:off x="566738" y="0"/>
            <a:ext cx="65246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Tree>
    <p:extLst>
      <p:ext uri="{BB962C8B-B14F-4D97-AF65-F5344CB8AC3E}">
        <p14:creationId xmlns:p14="http://schemas.microsoft.com/office/powerpoint/2010/main" val="3390426817"/>
      </p:ext>
    </p:extLst>
  </p:cSld>
  <p:clrMap bg1="dk2" tx1="lt1" bg2="dk1" tx2="lt2" accent1="accent1" accent2="accent2" accent3="accent3" accent4="accent4" accent5="accent5" accent6="accent6" hlink="hlink" folHlink="folHlink"/>
  <p:sldLayoutIdLst>
    <p:sldLayoutId id="2147485295" r:id="rId1"/>
    <p:sldLayoutId id="2147485296" r:id="rId2"/>
    <p:sldLayoutId id="2147485297" r:id="rId3"/>
    <p:sldLayoutId id="2147485298" r:id="rId4"/>
    <p:sldLayoutId id="2147485299" r:id="rId5"/>
    <p:sldLayoutId id="2147485300" r:id="rId6"/>
    <p:sldLayoutId id="2147485301" r:id="rId7"/>
    <p:sldLayoutId id="2147485302" r:id="rId8"/>
    <p:sldLayoutId id="2147485303" r:id="rId9"/>
    <p:sldLayoutId id="2147485304" r:id="rId10"/>
    <p:sldLayoutId id="2147485305" r:id="rId11"/>
    <p:sldLayoutId id="2147485306" r:id="rId12"/>
  </p:sldLayoutIdLst>
  <p:hf hdr="0"/>
  <p:txStyles>
    <p:titleStyle>
      <a:lvl1pPr algn="l" rtl="0" eaLnBrk="1" fontAlgn="base" hangingPunct="1">
        <a:lnSpc>
          <a:spcPct val="96000"/>
        </a:lnSpc>
        <a:spcBef>
          <a:spcPct val="0"/>
        </a:spcBef>
        <a:spcAft>
          <a:spcPct val="0"/>
        </a:spcAft>
        <a:defRPr sz="2400" b="1" i="0">
          <a:solidFill>
            <a:schemeClr val="tx1"/>
          </a:solidFill>
          <a:latin typeface="+mj-lt"/>
          <a:ea typeface="+mj-ea"/>
          <a:cs typeface="+mj-cs"/>
        </a:defRPr>
      </a:lvl1pPr>
      <a:lvl2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2pPr>
      <a:lvl3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3pPr>
      <a:lvl4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4pPr>
      <a:lvl5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1" name="Rechthoek 10"/>
          <p:cNvSpPr/>
          <p:nvPr/>
        </p:nvSpPr>
        <p:spPr bwMode="auto">
          <a:xfrm>
            <a:off x="1143000" y="6553200"/>
            <a:ext cx="6859588" cy="3048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2" name="Rechthoek 11"/>
          <p:cNvSpPr/>
          <p:nvPr/>
        </p:nvSpPr>
        <p:spPr bwMode="auto">
          <a:xfrm>
            <a:off x="0" y="6553200"/>
            <a:ext cx="1143000" cy="3048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3" name="Rechthoek 12"/>
          <p:cNvSpPr/>
          <p:nvPr/>
        </p:nvSpPr>
        <p:spPr bwMode="auto">
          <a:xfrm>
            <a:off x="6861176" y="6553200"/>
            <a:ext cx="1141412" cy="3048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4" name="Afbeelding 3" descr="bovenbalk PPT 2b.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863600"/>
          </a:xfrm>
          <a:prstGeom prst="rect">
            <a:avLst/>
          </a:prstGeom>
        </p:spPr>
      </p:pic>
      <p:sp>
        <p:nvSpPr>
          <p:cNvPr id="1027" name="Rectangle 3"/>
          <p:cNvSpPr>
            <a:spLocks noGrp="1" noChangeArrowheads="1"/>
          </p:cNvSpPr>
          <p:nvPr>
            <p:ph type="body" idx="1"/>
          </p:nvPr>
        </p:nvSpPr>
        <p:spPr bwMode="auto">
          <a:xfrm>
            <a:off x="566738" y="1144589"/>
            <a:ext cx="8291512" cy="511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28" name="Rectangle 4"/>
          <p:cNvSpPr>
            <a:spLocks noGrp="1" noChangeArrowheads="1"/>
          </p:cNvSpPr>
          <p:nvPr>
            <p:ph type="dt" sz="half" idx="2"/>
          </p:nvPr>
        </p:nvSpPr>
        <p:spPr bwMode="auto">
          <a:xfrm>
            <a:off x="8002588" y="6553200"/>
            <a:ext cx="855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r>
              <a:rPr lang="en-US"/>
              <a:t>7-Apr-20</a:t>
            </a:r>
            <a:endParaRPr lang="en-GB" dirty="0"/>
          </a:p>
        </p:txBody>
      </p:sp>
      <p:sp>
        <p:nvSpPr>
          <p:cNvPr id="1029" name="Rectangle 5"/>
          <p:cNvSpPr>
            <a:spLocks noGrp="1" noChangeArrowheads="1"/>
          </p:cNvSpPr>
          <p:nvPr>
            <p:ph type="ftr" sz="quarter" idx="3"/>
          </p:nvPr>
        </p:nvSpPr>
        <p:spPr bwMode="auto">
          <a:xfrm>
            <a:off x="1298587"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Visit  ReumaNederland</a:t>
            </a:r>
            <a:endParaRPr lang="en-GB" dirty="0"/>
          </a:p>
        </p:txBody>
      </p:sp>
      <p:sp>
        <p:nvSpPr>
          <p:cNvPr id="1030"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26" name="Rectangle 2"/>
          <p:cNvSpPr>
            <a:spLocks noGrp="1" noChangeArrowheads="1"/>
          </p:cNvSpPr>
          <p:nvPr>
            <p:ph type="title"/>
          </p:nvPr>
        </p:nvSpPr>
        <p:spPr bwMode="auto">
          <a:xfrm>
            <a:off x="566748" y="1"/>
            <a:ext cx="65246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Tree>
    <p:extLst>
      <p:ext uri="{BB962C8B-B14F-4D97-AF65-F5344CB8AC3E}">
        <p14:creationId xmlns:p14="http://schemas.microsoft.com/office/powerpoint/2010/main" val="412357794"/>
      </p:ext>
    </p:extLst>
  </p:cSld>
  <p:clrMap bg1="dk2" tx1="lt1" bg2="dk1" tx2="lt2" accent1="accent1" accent2="accent2" accent3="accent3" accent4="accent4" accent5="accent5" accent6="accent6" hlink="hlink" folHlink="folHlink"/>
  <p:sldLayoutIdLst>
    <p:sldLayoutId id="2147485308" r:id="rId1"/>
    <p:sldLayoutId id="2147485309" r:id="rId2"/>
    <p:sldLayoutId id="2147485310" r:id="rId3"/>
    <p:sldLayoutId id="2147485311" r:id="rId4"/>
    <p:sldLayoutId id="2147485312" r:id="rId5"/>
    <p:sldLayoutId id="2147485313" r:id="rId6"/>
    <p:sldLayoutId id="2147485314" r:id="rId7"/>
    <p:sldLayoutId id="2147485315" r:id="rId8"/>
    <p:sldLayoutId id="2147485316" r:id="rId9"/>
    <p:sldLayoutId id="2147485317" r:id="rId10"/>
    <p:sldLayoutId id="2147485318" r:id="rId11"/>
    <p:sldLayoutId id="2147485319" r:id="rId12"/>
  </p:sldLayoutIdLst>
  <p:hf hdr="0"/>
  <p:txStyles>
    <p:titleStyle>
      <a:lvl1pPr algn="l" rtl="0" eaLnBrk="1" fontAlgn="base" hangingPunct="1">
        <a:lnSpc>
          <a:spcPct val="96000"/>
        </a:lnSpc>
        <a:spcBef>
          <a:spcPct val="0"/>
        </a:spcBef>
        <a:spcAft>
          <a:spcPct val="0"/>
        </a:spcAft>
        <a:defRPr sz="2400" b="1" i="0">
          <a:solidFill>
            <a:schemeClr val="tx1"/>
          </a:solidFill>
          <a:latin typeface="+mj-lt"/>
          <a:ea typeface="+mj-ea"/>
          <a:cs typeface="+mj-cs"/>
        </a:defRPr>
      </a:lvl1pPr>
      <a:lvl2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2pPr>
      <a:lvl3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3pPr>
      <a:lvl4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4pPr>
      <a:lvl5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2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png"/><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4.gif"/></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9.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8.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60.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jpg"/><Relationship Id="rId2" Type="http://schemas.openxmlformats.org/officeDocument/2006/relationships/notesSlide" Target="../notesSlides/notesSlide26.xml"/><Relationship Id="rId1" Type="http://schemas.openxmlformats.org/officeDocument/2006/relationships/slideLayout" Target="../slideLayouts/slideLayout6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gif"/></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66.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66.xml"/><Relationship Id="rId5" Type="http://schemas.openxmlformats.org/officeDocument/2006/relationships/image" Target="../media/image73.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84.xml"/><Relationship Id="rId5" Type="http://schemas.openxmlformats.org/officeDocument/2006/relationships/image" Target="../media/image78.png"/><Relationship Id="rId4" Type="http://schemas.openxmlformats.org/officeDocument/2006/relationships/image" Target="../media/image7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AB5EF-3927-401A-A052-90C955024ED9}"/>
              </a:ext>
            </a:extLst>
          </p:cNvPr>
          <p:cNvSpPr>
            <a:spLocks noGrp="1"/>
          </p:cNvSpPr>
          <p:nvPr>
            <p:ph type="dt" sz="half" idx="10"/>
          </p:nvPr>
        </p:nvSpPr>
        <p:spPr/>
        <p:txBody>
          <a:bodyPr/>
          <a:lstStyle/>
          <a:p>
            <a:pPr>
              <a:defRPr/>
            </a:pPr>
            <a:fld id="{3C89EB80-69EC-469F-BBFA-517D6E4E50C8}" type="datetime5">
              <a:rPr lang="en-US" smtClean="0"/>
              <a:pPr>
                <a:defRPr/>
              </a:pPr>
              <a:t>23-Oct-20</a:t>
            </a:fld>
            <a:endParaRPr lang="en-GB" dirty="0"/>
          </a:p>
        </p:txBody>
      </p:sp>
      <p:sp>
        <p:nvSpPr>
          <p:cNvPr id="3" name="Slide Number Placeholder 2">
            <a:extLst>
              <a:ext uri="{FF2B5EF4-FFF2-40B4-BE49-F238E27FC236}">
                <a16:creationId xmlns:a16="http://schemas.microsoft.com/office/drawing/2014/main" id="{9D53851C-59F4-44D8-B1CF-FC1A5453A491}"/>
              </a:ext>
            </a:extLst>
          </p:cNvPr>
          <p:cNvSpPr>
            <a:spLocks noGrp="1"/>
          </p:cNvSpPr>
          <p:nvPr>
            <p:ph type="sldNum" sz="quarter" idx="11"/>
          </p:nvPr>
        </p:nvSpPr>
        <p:spPr/>
        <p:txBody>
          <a:bodyPr/>
          <a:lstStyle/>
          <a:p>
            <a:pPr>
              <a:defRPr/>
            </a:pPr>
            <a:fld id="{ACF156C4-7481-4387-AA8F-23092A72FB0D}" type="slidenum">
              <a:rPr lang="en-GB" altLang="nl-NL" smtClean="0"/>
              <a:pPr>
                <a:defRPr/>
              </a:pPr>
              <a:t>1</a:t>
            </a:fld>
            <a:endParaRPr lang="en-GB" altLang="nl-NL"/>
          </a:p>
        </p:txBody>
      </p:sp>
      <p:sp>
        <p:nvSpPr>
          <p:cNvPr id="4" name="Footer Placeholder 3">
            <a:extLst>
              <a:ext uri="{FF2B5EF4-FFF2-40B4-BE49-F238E27FC236}">
                <a16:creationId xmlns:a16="http://schemas.microsoft.com/office/drawing/2014/main" id="{7173A98D-AB2C-4125-BDCA-72CBA187971E}"/>
              </a:ext>
            </a:extLst>
          </p:cNvPr>
          <p:cNvSpPr>
            <a:spLocks noGrp="1"/>
          </p:cNvSpPr>
          <p:nvPr>
            <p:ph type="ftr" sz="quarter" idx="12"/>
          </p:nvPr>
        </p:nvSpPr>
        <p:spPr/>
        <p:txBody>
          <a:bodyPr/>
          <a:lstStyle/>
          <a:p>
            <a:pPr>
              <a:defRPr/>
            </a:pPr>
            <a:r>
              <a:rPr lang="en-GB"/>
              <a:t>Insert &gt; Header &amp; footer</a:t>
            </a:r>
          </a:p>
        </p:txBody>
      </p:sp>
      <p:sp>
        <p:nvSpPr>
          <p:cNvPr id="5" name="TextBox 4">
            <a:extLst>
              <a:ext uri="{FF2B5EF4-FFF2-40B4-BE49-F238E27FC236}">
                <a16:creationId xmlns:a16="http://schemas.microsoft.com/office/drawing/2014/main" id="{E42D9C7E-4674-4509-9B1D-157C82FACBC4}"/>
              </a:ext>
            </a:extLst>
          </p:cNvPr>
          <p:cNvSpPr txBox="1"/>
          <p:nvPr/>
        </p:nvSpPr>
        <p:spPr>
          <a:xfrm>
            <a:off x="838201" y="2564904"/>
            <a:ext cx="7694240" cy="830997"/>
          </a:xfrm>
          <a:prstGeom prst="rect">
            <a:avLst/>
          </a:prstGeom>
          <a:noFill/>
        </p:spPr>
        <p:txBody>
          <a:bodyPr wrap="square" rtlCol="0">
            <a:spAutoFit/>
          </a:bodyPr>
          <a:lstStyle/>
          <a:p>
            <a:r>
              <a:rPr lang="en-US" dirty="0">
                <a:solidFill>
                  <a:schemeClr val="accent6"/>
                </a:solidFill>
              </a:rPr>
              <a:t>Osteoarthritis a complex disease with high social economic burden</a:t>
            </a:r>
            <a:endParaRPr lang="nl-NL" dirty="0">
              <a:solidFill>
                <a:schemeClr val="accent6"/>
              </a:solidFill>
            </a:endParaRPr>
          </a:p>
        </p:txBody>
      </p:sp>
    </p:spTree>
    <p:extLst>
      <p:ext uri="{BB962C8B-B14F-4D97-AF65-F5344CB8AC3E}">
        <p14:creationId xmlns:p14="http://schemas.microsoft.com/office/powerpoint/2010/main" val="148836481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9FD119A-2E3D-41D8-8286-B2C2735BE3C9}"/>
              </a:ext>
            </a:extLst>
          </p:cNvPr>
          <p:cNvSpPr>
            <a:spLocks noChangeArrowheads="1"/>
          </p:cNvSpPr>
          <p:nvPr/>
        </p:nvSpPr>
        <p:spPr bwMode="auto">
          <a:xfrm>
            <a:off x="4643438" y="1484313"/>
            <a:ext cx="4175125" cy="338455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6147" name="Rectangle 3">
            <a:extLst>
              <a:ext uri="{FF2B5EF4-FFF2-40B4-BE49-F238E27FC236}">
                <a16:creationId xmlns:a16="http://schemas.microsoft.com/office/drawing/2014/main" id="{5393C951-B135-43B6-BF95-823FD49BCEDA}"/>
              </a:ext>
            </a:extLst>
          </p:cNvPr>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defRPr/>
            </a:pPr>
            <a:r>
              <a:rPr lang="nl-NL" altLang="en-US" sz="2800" dirty="0"/>
              <a:t>Association analyses case/</a:t>
            </a:r>
            <a:r>
              <a:rPr lang="nl-NL" altLang="en-US" sz="2800" dirty="0" err="1"/>
              <a:t>controls</a:t>
            </a:r>
            <a:endParaRPr lang="en-GB" altLang="en-US" sz="2800" dirty="0"/>
          </a:p>
        </p:txBody>
      </p:sp>
      <p:sp>
        <p:nvSpPr>
          <p:cNvPr id="6148" name="Rectangle 4">
            <a:extLst>
              <a:ext uri="{FF2B5EF4-FFF2-40B4-BE49-F238E27FC236}">
                <a16:creationId xmlns:a16="http://schemas.microsoft.com/office/drawing/2014/main" id="{D5E0DBDD-21B8-442A-9DAD-4E9C9CC5CEF6}"/>
              </a:ext>
            </a:extLst>
          </p:cNvPr>
          <p:cNvSpPr>
            <a:spLocks noGrp="1" noChangeArrowheads="1"/>
          </p:cNvSpPr>
          <p:nvPr>
            <p:ph type="body" idx="1"/>
          </p:nvPr>
        </p:nvSpPr>
        <p:spPr>
          <a:xfrm>
            <a:off x="468313" y="1066800"/>
            <a:ext cx="4248150" cy="3154363"/>
          </a:xfrm>
        </p:spPr>
        <p:txBody>
          <a:bodyPr/>
          <a:lstStyle/>
          <a:p>
            <a:pPr marL="342900" indent="-342900" eaLnBrk="1" hangingPunct="1">
              <a:buFont typeface="Arial" panose="020B0604020202020204" pitchFamily="34" charset="0"/>
              <a:buChar char="•"/>
              <a:defRPr/>
            </a:pPr>
            <a:endParaRPr lang="nl-NL" altLang="en-US" dirty="0">
              <a:solidFill>
                <a:schemeClr val="bg2"/>
              </a:solidFill>
            </a:endParaRPr>
          </a:p>
          <a:p>
            <a:pPr marL="342900" indent="-342900" eaLnBrk="1" hangingPunct="1">
              <a:buFont typeface="Arial" panose="020B0604020202020204" pitchFamily="34" charset="0"/>
              <a:buChar char="•"/>
              <a:defRPr/>
            </a:pPr>
            <a:r>
              <a:rPr lang="nl-NL" altLang="en-US" dirty="0">
                <a:solidFill>
                  <a:schemeClr val="bg2"/>
                </a:solidFill>
              </a:rPr>
              <a:t>Cases </a:t>
            </a:r>
            <a:r>
              <a:rPr lang="nl-NL" altLang="en-US" dirty="0" err="1">
                <a:solidFill>
                  <a:schemeClr val="bg2"/>
                </a:solidFill>
              </a:rPr>
              <a:t>and</a:t>
            </a:r>
            <a:r>
              <a:rPr lang="nl-NL" altLang="en-US" dirty="0">
                <a:solidFill>
                  <a:schemeClr val="bg2"/>
                </a:solidFill>
              </a:rPr>
              <a:t> </a:t>
            </a:r>
            <a:r>
              <a:rPr lang="nl-NL" altLang="en-US" dirty="0" err="1">
                <a:solidFill>
                  <a:schemeClr val="bg2"/>
                </a:solidFill>
              </a:rPr>
              <a:t>controls</a:t>
            </a:r>
            <a:endParaRPr lang="nl-NL" altLang="en-US" dirty="0">
              <a:solidFill>
                <a:schemeClr val="bg2"/>
              </a:solidFill>
            </a:endParaRPr>
          </a:p>
          <a:p>
            <a:pPr marL="342900" indent="-342900" eaLnBrk="1" hangingPunct="1">
              <a:buFont typeface="Arial" panose="020B0604020202020204" pitchFamily="34" charset="0"/>
              <a:buChar char="•"/>
              <a:defRPr/>
            </a:pPr>
            <a:r>
              <a:rPr lang="nl-NL" altLang="en-US" dirty="0">
                <a:solidFill>
                  <a:schemeClr val="bg2"/>
                </a:solidFill>
              </a:rPr>
              <a:t>Complex </a:t>
            </a:r>
            <a:r>
              <a:rPr lang="nl-NL" altLang="en-US" dirty="0" err="1">
                <a:solidFill>
                  <a:schemeClr val="bg2"/>
                </a:solidFill>
              </a:rPr>
              <a:t>phenotype</a:t>
            </a:r>
            <a:r>
              <a:rPr lang="nl-NL" altLang="en-US" dirty="0">
                <a:solidFill>
                  <a:schemeClr val="bg2"/>
                </a:solidFill>
              </a:rPr>
              <a:t> (common)</a:t>
            </a:r>
          </a:p>
          <a:p>
            <a:pPr marL="342900" indent="-342900" eaLnBrk="1" hangingPunct="1">
              <a:buFont typeface="Arial" panose="020B0604020202020204" pitchFamily="34" charset="0"/>
              <a:buChar char="•"/>
              <a:defRPr/>
            </a:pPr>
            <a:r>
              <a:rPr lang="nl-NL" altLang="en-US" dirty="0">
                <a:solidFill>
                  <a:schemeClr val="bg2"/>
                </a:solidFill>
              </a:rPr>
              <a:t>Model free</a:t>
            </a:r>
          </a:p>
          <a:p>
            <a:pPr marL="342900" indent="-342900" eaLnBrk="1" hangingPunct="1">
              <a:buFont typeface="Arial" panose="020B0604020202020204" pitchFamily="34" charset="0"/>
              <a:buChar char="•"/>
              <a:defRPr/>
            </a:pPr>
            <a:r>
              <a:rPr lang="nl-NL" altLang="en-US" dirty="0" err="1">
                <a:solidFill>
                  <a:schemeClr val="bg2"/>
                </a:solidFill>
              </a:rPr>
              <a:t>Sharing</a:t>
            </a:r>
            <a:r>
              <a:rPr lang="nl-NL" altLang="en-US" dirty="0">
                <a:solidFill>
                  <a:schemeClr val="bg2"/>
                </a:solidFill>
              </a:rPr>
              <a:t> of alles </a:t>
            </a:r>
            <a:r>
              <a:rPr lang="nl-NL" altLang="en-US" dirty="0" err="1">
                <a:solidFill>
                  <a:schemeClr val="bg2"/>
                </a:solidFill>
              </a:rPr>
              <a:t>between</a:t>
            </a:r>
            <a:r>
              <a:rPr lang="nl-NL" altLang="en-US" dirty="0">
                <a:solidFill>
                  <a:schemeClr val="bg2"/>
                </a:solidFill>
              </a:rPr>
              <a:t> cases versus </a:t>
            </a:r>
            <a:r>
              <a:rPr lang="nl-NL" altLang="en-US" dirty="0" err="1">
                <a:solidFill>
                  <a:schemeClr val="bg2"/>
                </a:solidFill>
              </a:rPr>
              <a:t>controls</a:t>
            </a:r>
            <a:endParaRPr lang="nl-NL" altLang="en-US" dirty="0">
              <a:solidFill>
                <a:schemeClr val="bg2"/>
              </a:solidFill>
            </a:endParaRPr>
          </a:p>
          <a:p>
            <a:pPr marL="342900" indent="-342900" eaLnBrk="1" hangingPunct="1">
              <a:buFont typeface="Arial" panose="020B0604020202020204" pitchFamily="34" charset="0"/>
              <a:buChar char="•"/>
              <a:defRPr/>
            </a:pPr>
            <a:r>
              <a:rPr lang="nl-NL" altLang="en-US" dirty="0" err="1">
                <a:solidFill>
                  <a:schemeClr val="bg2"/>
                </a:solidFill>
              </a:rPr>
              <a:t>Use</a:t>
            </a:r>
            <a:r>
              <a:rPr lang="nl-NL" altLang="en-US" dirty="0">
                <a:solidFill>
                  <a:schemeClr val="bg2"/>
                </a:solidFill>
              </a:rPr>
              <a:t> </a:t>
            </a:r>
            <a:r>
              <a:rPr lang="nl-NL" altLang="en-US" dirty="0" err="1">
                <a:solidFill>
                  <a:schemeClr val="bg2"/>
                </a:solidFill>
              </a:rPr>
              <a:t>SNPs</a:t>
            </a:r>
            <a:r>
              <a:rPr lang="nl-NL" altLang="en-US" dirty="0">
                <a:solidFill>
                  <a:schemeClr val="bg2"/>
                </a:solidFill>
              </a:rPr>
              <a:t> close </a:t>
            </a:r>
            <a:r>
              <a:rPr lang="nl-NL" altLang="en-US" dirty="0" err="1">
                <a:solidFill>
                  <a:schemeClr val="bg2"/>
                </a:solidFill>
              </a:rPr>
              <a:t>together</a:t>
            </a:r>
            <a:endParaRPr lang="en-GB" altLang="en-US" dirty="0">
              <a:solidFill>
                <a:schemeClr val="bg2"/>
              </a:solidFill>
            </a:endParaRPr>
          </a:p>
        </p:txBody>
      </p:sp>
      <p:grpSp>
        <p:nvGrpSpPr>
          <p:cNvPr id="75781" name="Group 61">
            <a:extLst>
              <a:ext uri="{FF2B5EF4-FFF2-40B4-BE49-F238E27FC236}">
                <a16:creationId xmlns:a16="http://schemas.microsoft.com/office/drawing/2014/main" id="{F94F59F0-0F73-49F0-9F33-E9890C69E94F}"/>
              </a:ext>
            </a:extLst>
          </p:cNvPr>
          <p:cNvGrpSpPr>
            <a:grpSpLocks/>
          </p:cNvGrpSpPr>
          <p:nvPr/>
        </p:nvGrpSpPr>
        <p:grpSpPr bwMode="auto">
          <a:xfrm>
            <a:off x="5580063" y="1989138"/>
            <a:ext cx="1728787" cy="1873250"/>
            <a:chOff x="3815" y="1584"/>
            <a:chExt cx="683" cy="715"/>
          </a:xfrm>
        </p:grpSpPr>
        <p:sp>
          <p:nvSpPr>
            <p:cNvPr id="75784" name="Rectangle 36">
              <a:extLst>
                <a:ext uri="{FF2B5EF4-FFF2-40B4-BE49-F238E27FC236}">
                  <a16:creationId xmlns:a16="http://schemas.microsoft.com/office/drawing/2014/main" id="{E1832F54-3855-495B-BE6F-1C07CFB1BF4E}"/>
                </a:ext>
              </a:extLst>
            </p:cNvPr>
            <p:cNvSpPr>
              <a:spLocks noChangeArrowheads="1"/>
            </p:cNvSpPr>
            <p:nvPr/>
          </p:nvSpPr>
          <p:spPr bwMode="auto">
            <a:xfrm rot="-5400000">
              <a:off x="4245" y="1593"/>
              <a:ext cx="119" cy="114"/>
            </a:xfrm>
            <a:prstGeom prst="rect">
              <a:avLst/>
            </a:prstGeom>
            <a:solidFill>
              <a:srgbClr val="FFFFFF"/>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85" name="Oval 37">
              <a:extLst>
                <a:ext uri="{FF2B5EF4-FFF2-40B4-BE49-F238E27FC236}">
                  <a16:creationId xmlns:a16="http://schemas.microsoft.com/office/drawing/2014/main" id="{C75FA9B1-5E0E-4051-B70D-8CC5CA96C5AF}"/>
                </a:ext>
              </a:extLst>
            </p:cNvPr>
            <p:cNvSpPr>
              <a:spLocks noChangeArrowheads="1"/>
            </p:cNvSpPr>
            <p:nvPr/>
          </p:nvSpPr>
          <p:spPr bwMode="auto">
            <a:xfrm rot="-5400000">
              <a:off x="3812" y="1593"/>
              <a:ext cx="119" cy="114"/>
            </a:xfrm>
            <a:prstGeom prst="ellipse">
              <a:avLst/>
            </a:prstGeom>
            <a:solidFill>
              <a:srgbClr val="FFFFFF"/>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86" name="Oval 38">
              <a:extLst>
                <a:ext uri="{FF2B5EF4-FFF2-40B4-BE49-F238E27FC236}">
                  <a16:creationId xmlns:a16="http://schemas.microsoft.com/office/drawing/2014/main" id="{B5A7E8C7-9A7E-4EA9-BA59-B5E9FF644394}"/>
                </a:ext>
              </a:extLst>
            </p:cNvPr>
            <p:cNvSpPr>
              <a:spLocks noChangeArrowheads="1"/>
            </p:cNvSpPr>
            <p:nvPr/>
          </p:nvSpPr>
          <p:spPr bwMode="auto">
            <a:xfrm rot="-5400000">
              <a:off x="4102" y="1593"/>
              <a:ext cx="119" cy="114"/>
            </a:xfrm>
            <a:prstGeom prst="ellipse">
              <a:avLst/>
            </a:prstGeom>
            <a:solidFill>
              <a:srgbClr val="FFFFFF"/>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87" name="Rectangle 39">
              <a:extLst>
                <a:ext uri="{FF2B5EF4-FFF2-40B4-BE49-F238E27FC236}">
                  <a16:creationId xmlns:a16="http://schemas.microsoft.com/office/drawing/2014/main" id="{D5F27E8F-0CAA-4BCE-ABAF-18A9FA70B18B}"/>
                </a:ext>
              </a:extLst>
            </p:cNvPr>
            <p:cNvSpPr>
              <a:spLocks noChangeArrowheads="1"/>
            </p:cNvSpPr>
            <p:nvPr/>
          </p:nvSpPr>
          <p:spPr bwMode="auto">
            <a:xfrm rot="-5400000">
              <a:off x="3954" y="1593"/>
              <a:ext cx="119" cy="114"/>
            </a:xfrm>
            <a:prstGeom prst="rect">
              <a:avLst/>
            </a:prstGeom>
            <a:solidFill>
              <a:srgbClr val="000099"/>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88" name="Rectangle 40">
              <a:extLst>
                <a:ext uri="{FF2B5EF4-FFF2-40B4-BE49-F238E27FC236}">
                  <a16:creationId xmlns:a16="http://schemas.microsoft.com/office/drawing/2014/main" id="{B5083AF3-191F-4599-9E7A-795C531EAF61}"/>
                </a:ext>
              </a:extLst>
            </p:cNvPr>
            <p:cNvSpPr>
              <a:spLocks noChangeArrowheads="1"/>
            </p:cNvSpPr>
            <p:nvPr/>
          </p:nvSpPr>
          <p:spPr bwMode="auto">
            <a:xfrm rot="-5400000">
              <a:off x="3812" y="2040"/>
              <a:ext cx="119" cy="114"/>
            </a:xfrm>
            <a:prstGeom prst="rect">
              <a:avLst/>
            </a:prstGeom>
            <a:solidFill>
              <a:srgbClr val="FFFFFF"/>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89" name="Oval 41">
              <a:extLst>
                <a:ext uri="{FF2B5EF4-FFF2-40B4-BE49-F238E27FC236}">
                  <a16:creationId xmlns:a16="http://schemas.microsoft.com/office/drawing/2014/main" id="{C93612AA-12BD-48FF-B6FD-5A32543CCCB0}"/>
                </a:ext>
              </a:extLst>
            </p:cNvPr>
            <p:cNvSpPr>
              <a:spLocks noChangeArrowheads="1"/>
            </p:cNvSpPr>
            <p:nvPr/>
          </p:nvSpPr>
          <p:spPr bwMode="auto">
            <a:xfrm rot="-5400000">
              <a:off x="4102" y="2040"/>
              <a:ext cx="119" cy="114"/>
            </a:xfrm>
            <a:prstGeom prst="ellipse">
              <a:avLst/>
            </a:prstGeom>
            <a:solidFill>
              <a:srgbClr val="FFFFFF"/>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90" name="Rectangle 42">
              <a:extLst>
                <a:ext uri="{FF2B5EF4-FFF2-40B4-BE49-F238E27FC236}">
                  <a16:creationId xmlns:a16="http://schemas.microsoft.com/office/drawing/2014/main" id="{E6EBDBDA-5986-4690-803E-8B606CD3B362}"/>
                </a:ext>
              </a:extLst>
            </p:cNvPr>
            <p:cNvSpPr>
              <a:spLocks noChangeArrowheads="1"/>
            </p:cNvSpPr>
            <p:nvPr/>
          </p:nvSpPr>
          <p:spPr bwMode="auto">
            <a:xfrm rot="-5400000">
              <a:off x="4245" y="2040"/>
              <a:ext cx="119" cy="114"/>
            </a:xfrm>
            <a:prstGeom prst="rect">
              <a:avLst/>
            </a:prstGeom>
            <a:solidFill>
              <a:srgbClr val="FFFFFF"/>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91" name="Rectangle 43">
              <a:extLst>
                <a:ext uri="{FF2B5EF4-FFF2-40B4-BE49-F238E27FC236}">
                  <a16:creationId xmlns:a16="http://schemas.microsoft.com/office/drawing/2014/main" id="{8FACE7F3-8B81-4928-A875-BE36079E3B91}"/>
                </a:ext>
              </a:extLst>
            </p:cNvPr>
            <p:cNvSpPr>
              <a:spLocks noChangeArrowheads="1"/>
            </p:cNvSpPr>
            <p:nvPr/>
          </p:nvSpPr>
          <p:spPr bwMode="auto">
            <a:xfrm rot="-5400000">
              <a:off x="3954" y="2040"/>
              <a:ext cx="119" cy="114"/>
            </a:xfrm>
            <a:prstGeom prst="rect">
              <a:avLst/>
            </a:prstGeom>
            <a:solidFill>
              <a:srgbClr val="FFFFFF"/>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92" name="Rectangle 44">
              <a:extLst>
                <a:ext uri="{FF2B5EF4-FFF2-40B4-BE49-F238E27FC236}">
                  <a16:creationId xmlns:a16="http://schemas.microsoft.com/office/drawing/2014/main" id="{ED34D6B3-6E27-45B4-A8EE-A9F167DDE9DB}"/>
                </a:ext>
              </a:extLst>
            </p:cNvPr>
            <p:cNvSpPr>
              <a:spLocks noChangeArrowheads="1"/>
            </p:cNvSpPr>
            <p:nvPr/>
          </p:nvSpPr>
          <p:spPr bwMode="auto">
            <a:xfrm rot="-5400000">
              <a:off x="4102" y="1891"/>
              <a:ext cx="119" cy="114"/>
            </a:xfrm>
            <a:prstGeom prst="rect">
              <a:avLst/>
            </a:prstGeom>
            <a:solidFill>
              <a:srgbClr val="FFFFFF"/>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93" name="Oval 45">
              <a:extLst>
                <a:ext uri="{FF2B5EF4-FFF2-40B4-BE49-F238E27FC236}">
                  <a16:creationId xmlns:a16="http://schemas.microsoft.com/office/drawing/2014/main" id="{523FDCEF-5137-463B-9F87-D6EEEB9E7A00}"/>
                </a:ext>
              </a:extLst>
            </p:cNvPr>
            <p:cNvSpPr>
              <a:spLocks noChangeArrowheads="1"/>
            </p:cNvSpPr>
            <p:nvPr/>
          </p:nvSpPr>
          <p:spPr bwMode="auto">
            <a:xfrm rot="-5400000">
              <a:off x="4245" y="1891"/>
              <a:ext cx="119" cy="114"/>
            </a:xfrm>
            <a:prstGeom prst="ellipse">
              <a:avLst/>
            </a:prstGeom>
            <a:solidFill>
              <a:srgbClr val="FFFFFF"/>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94" name="Oval 46">
              <a:extLst>
                <a:ext uri="{FF2B5EF4-FFF2-40B4-BE49-F238E27FC236}">
                  <a16:creationId xmlns:a16="http://schemas.microsoft.com/office/drawing/2014/main" id="{CE1D5728-5543-48A3-B3E5-44132FD395B8}"/>
                </a:ext>
              </a:extLst>
            </p:cNvPr>
            <p:cNvSpPr>
              <a:spLocks noChangeArrowheads="1"/>
            </p:cNvSpPr>
            <p:nvPr/>
          </p:nvSpPr>
          <p:spPr bwMode="auto">
            <a:xfrm rot="-5400000">
              <a:off x="3812" y="1891"/>
              <a:ext cx="119" cy="114"/>
            </a:xfrm>
            <a:prstGeom prst="ellipse">
              <a:avLst/>
            </a:prstGeom>
            <a:solidFill>
              <a:srgbClr val="000099"/>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95" name="Oval 47">
              <a:extLst>
                <a:ext uri="{FF2B5EF4-FFF2-40B4-BE49-F238E27FC236}">
                  <a16:creationId xmlns:a16="http://schemas.microsoft.com/office/drawing/2014/main" id="{312764EF-9121-4361-BA75-7E453CF8841D}"/>
                </a:ext>
              </a:extLst>
            </p:cNvPr>
            <p:cNvSpPr>
              <a:spLocks noChangeArrowheads="1"/>
            </p:cNvSpPr>
            <p:nvPr/>
          </p:nvSpPr>
          <p:spPr bwMode="auto">
            <a:xfrm rot="-5400000">
              <a:off x="3954" y="1891"/>
              <a:ext cx="119" cy="114"/>
            </a:xfrm>
            <a:prstGeom prst="ellipse">
              <a:avLst/>
            </a:prstGeom>
            <a:solidFill>
              <a:srgbClr val="FFFFFF"/>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96" name="Rectangle 48">
              <a:extLst>
                <a:ext uri="{FF2B5EF4-FFF2-40B4-BE49-F238E27FC236}">
                  <a16:creationId xmlns:a16="http://schemas.microsoft.com/office/drawing/2014/main" id="{65F346D2-DD3A-454F-B3C4-34B000E6F6F5}"/>
                </a:ext>
              </a:extLst>
            </p:cNvPr>
            <p:cNvSpPr>
              <a:spLocks noChangeArrowheads="1"/>
            </p:cNvSpPr>
            <p:nvPr/>
          </p:nvSpPr>
          <p:spPr bwMode="auto">
            <a:xfrm rot="-5400000">
              <a:off x="4245" y="1741"/>
              <a:ext cx="120" cy="114"/>
            </a:xfrm>
            <a:prstGeom prst="rect">
              <a:avLst/>
            </a:prstGeom>
            <a:solidFill>
              <a:srgbClr val="FFFFFF"/>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97" name="Rectangle 49">
              <a:extLst>
                <a:ext uri="{FF2B5EF4-FFF2-40B4-BE49-F238E27FC236}">
                  <a16:creationId xmlns:a16="http://schemas.microsoft.com/office/drawing/2014/main" id="{4306E531-E579-493B-929E-11B1DBFCF4ED}"/>
                </a:ext>
              </a:extLst>
            </p:cNvPr>
            <p:cNvSpPr>
              <a:spLocks noChangeArrowheads="1"/>
            </p:cNvSpPr>
            <p:nvPr/>
          </p:nvSpPr>
          <p:spPr bwMode="auto">
            <a:xfrm rot="-5400000">
              <a:off x="3812" y="1741"/>
              <a:ext cx="120" cy="114"/>
            </a:xfrm>
            <a:prstGeom prst="rect">
              <a:avLst/>
            </a:prstGeom>
            <a:solidFill>
              <a:srgbClr val="FFFFFF"/>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98" name="Oval 50">
              <a:extLst>
                <a:ext uri="{FF2B5EF4-FFF2-40B4-BE49-F238E27FC236}">
                  <a16:creationId xmlns:a16="http://schemas.microsoft.com/office/drawing/2014/main" id="{52C385C3-A837-437B-9E2C-BA0B647B92DF}"/>
                </a:ext>
              </a:extLst>
            </p:cNvPr>
            <p:cNvSpPr>
              <a:spLocks noChangeArrowheads="1"/>
            </p:cNvSpPr>
            <p:nvPr/>
          </p:nvSpPr>
          <p:spPr bwMode="auto">
            <a:xfrm rot="-5400000">
              <a:off x="3954" y="1741"/>
              <a:ext cx="120" cy="114"/>
            </a:xfrm>
            <a:prstGeom prst="ellipse">
              <a:avLst/>
            </a:prstGeom>
            <a:solidFill>
              <a:srgbClr val="FFFFFF"/>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799" name="Oval 51">
              <a:extLst>
                <a:ext uri="{FF2B5EF4-FFF2-40B4-BE49-F238E27FC236}">
                  <a16:creationId xmlns:a16="http://schemas.microsoft.com/office/drawing/2014/main" id="{0EDC8122-0710-41A4-912A-4BE5265B0816}"/>
                </a:ext>
              </a:extLst>
            </p:cNvPr>
            <p:cNvSpPr>
              <a:spLocks noChangeArrowheads="1"/>
            </p:cNvSpPr>
            <p:nvPr/>
          </p:nvSpPr>
          <p:spPr bwMode="auto">
            <a:xfrm rot="-5400000">
              <a:off x="4102" y="1741"/>
              <a:ext cx="120" cy="114"/>
            </a:xfrm>
            <a:prstGeom prst="ellipse">
              <a:avLst/>
            </a:prstGeom>
            <a:solidFill>
              <a:srgbClr val="000099"/>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800" name="Rectangle 52">
              <a:extLst>
                <a:ext uri="{FF2B5EF4-FFF2-40B4-BE49-F238E27FC236}">
                  <a16:creationId xmlns:a16="http://schemas.microsoft.com/office/drawing/2014/main" id="{F4235C7D-14C7-4CBD-BC4F-855F6A0CE794}"/>
                </a:ext>
              </a:extLst>
            </p:cNvPr>
            <p:cNvSpPr>
              <a:spLocks noChangeArrowheads="1"/>
            </p:cNvSpPr>
            <p:nvPr/>
          </p:nvSpPr>
          <p:spPr bwMode="auto">
            <a:xfrm rot="5400000">
              <a:off x="3812" y="2182"/>
              <a:ext cx="120" cy="114"/>
            </a:xfrm>
            <a:prstGeom prst="rect">
              <a:avLst/>
            </a:prstGeom>
            <a:solidFill>
              <a:srgbClr val="000099"/>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801" name="Oval 53">
              <a:extLst>
                <a:ext uri="{FF2B5EF4-FFF2-40B4-BE49-F238E27FC236}">
                  <a16:creationId xmlns:a16="http://schemas.microsoft.com/office/drawing/2014/main" id="{28C8F7B8-D0FF-4860-B221-83C294D46E6C}"/>
                </a:ext>
              </a:extLst>
            </p:cNvPr>
            <p:cNvSpPr>
              <a:spLocks noChangeArrowheads="1"/>
            </p:cNvSpPr>
            <p:nvPr/>
          </p:nvSpPr>
          <p:spPr bwMode="auto">
            <a:xfrm rot="5400000">
              <a:off x="3954" y="2182"/>
              <a:ext cx="120" cy="114"/>
            </a:xfrm>
            <a:prstGeom prst="ellipse">
              <a:avLst/>
            </a:prstGeom>
            <a:solidFill>
              <a:srgbClr val="FFFFFF"/>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802" name="Oval 54">
              <a:extLst>
                <a:ext uri="{FF2B5EF4-FFF2-40B4-BE49-F238E27FC236}">
                  <a16:creationId xmlns:a16="http://schemas.microsoft.com/office/drawing/2014/main" id="{E56FB2A9-5C0D-4F82-B124-8A6420AC9FD4}"/>
                </a:ext>
              </a:extLst>
            </p:cNvPr>
            <p:cNvSpPr>
              <a:spLocks noChangeArrowheads="1"/>
            </p:cNvSpPr>
            <p:nvPr/>
          </p:nvSpPr>
          <p:spPr bwMode="auto">
            <a:xfrm rot="5400000">
              <a:off x="4102" y="2181"/>
              <a:ext cx="120" cy="114"/>
            </a:xfrm>
            <a:prstGeom prst="ellipse">
              <a:avLst/>
            </a:prstGeom>
            <a:solidFill>
              <a:srgbClr val="000099"/>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803" name="Oval 55">
              <a:extLst>
                <a:ext uri="{FF2B5EF4-FFF2-40B4-BE49-F238E27FC236}">
                  <a16:creationId xmlns:a16="http://schemas.microsoft.com/office/drawing/2014/main" id="{D6F79852-F7BC-4910-B82C-E6568D004A2A}"/>
                </a:ext>
              </a:extLst>
            </p:cNvPr>
            <p:cNvSpPr>
              <a:spLocks noChangeArrowheads="1"/>
            </p:cNvSpPr>
            <p:nvPr/>
          </p:nvSpPr>
          <p:spPr bwMode="auto">
            <a:xfrm rot="-5400000">
              <a:off x="4381" y="1587"/>
              <a:ext cx="120" cy="114"/>
            </a:xfrm>
            <a:prstGeom prst="ellipse">
              <a:avLst/>
            </a:prstGeom>
            <a:solidFill>
              <a:srgbClr val="FFFFFF"/>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804" name="Oval 56">
              <a:extLst>
                <a:ext uri="{FF2B5EF4-FFF2-40B4-BE49-F238E27FC236}">
                  <a16:creationId xmlns:a16="http://schemas.microsoft.com/office/drawing/2014/main" id="{308D42BC-EA9A-4A4F-B7FE-A995E7C9980C}"/>
                </a:ext>
              </a:extLst>
            </p:cNvPr>
            <p:cNvSpPr>
              <a:spLocks noChangeArrowheads="1"/>
            </p:cNvSpPr>
            <p:nvPr/>
          </p:nvSpPr>
          <p:spPr bwMode="auto">
            <a:xfrm rot="-5400000">
              <a:off x="4381" y="1734"/>
              <a:ext cx="120" cy="114"/>
            </a:xfrm>
            <a:prstGeom prst="ellipse">
              <a:avLst/>
            </a:prstGeom>
            <a:solidFill>
              <a:srgbClr val="000099"/>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805" name="Rectangle 57">
              <a:extLst>
                <a:ext uri="{FF2B5EF4-FFF2-40B4-BE49-F238E27FC236}">
                  <a16:creationId xmlns:a16="http://schemas.microsoft.com/office/drawing/2014/main" id="{D1B25941-7DE8-4019-B56C-8139820F5FC1}"/>
                </a:ext>
              </a:extLst>
            </p:cNvPr>
            <p:cNvSpPr>
              <a:spLocks noChangeArrowheads="1"/>
            </p:cNvSpPr>
            <p:nvPr/>
          </p:nvSpPr>
          <p:spPr bwMode="auto">
            <a:xfrm rot="-5400000">
              <a:off x="4381" y="1882"/>
              <a:ext cx="119" cy="114"/>
            </a:xfrm>
            <a:prstGeom prst="rect">
              <a:avLst/>
            </a:prstGeom>
            <a:solidFill>
              <a:srgbClr val="FFFFFF"/>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806" name="Oval 58">
              <a:extLst>
                <a:ext uri="{FF2B5EF4-FFF2-40B4-BE49-F238E27FC236}">
                  <a16:creationId xmlns:a16="http://schemas.microsoft.com/office/drawing/2014/main" id="{100FB862-37E2-417C-976A-B768BCCF780E}"/>
                </a:ext>
              </a:extLst>
            </p:cNvPr>
            <p:cNvSpPr>
              <a:spLocks noChangeArrowheads="1"/>
            </p:cNvSpPr>
            <p:nvPr/>
          </p:nvSpPr>
          <p:spPr bwMode="auto">
            <a:xfrm rot="-5400000">
              <a:off x="4381" y="2176"/>
              <a:ext cx="120" cy="114"/>
            </a:xfrm>
            <a:prstGeom prst="ellipse">
              <a:avLst/>
            </a:prstGeom>
            <a:solidFill>
              <a:srgbClr val="FFFFFF"/>
            </a:solidFill>
            <a:ln w="9525">
              <a:solidFill>
                <a:srgbClr val="BEEAFF"/>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807" name="Rectangle 59">
              <a:extLst>
                <a:ext uri="{FF2B5EF4-FFF2-40B4-BE49-F238E27FC236}">
                  <a16:creationId xmlns:a16="http://schemas.microsoft.com/office/drawing/2014/main" id="{3904FECB-9D09-4372-A290-397E3AAA1681}"/>
                </a:ext>
              </a:extLst>
            </p:cNvPr>
            <p:cNvSpPr>
              <a:spLocks noChangeArrowheads="1"/>
            </p:cNvSpPr>
            <p:nvPr/>
          </p:nvSpPr>
          <p:spPr bwMode="auto">
            <a:xfrm rot="-5400000">
              <a:off x="4381" y="2036"/>
              <a:ext cx="120" cy="114"/>
            </a:xfrm>
            <a:prstGeom prst="rect">
              <a:avLst/>
            </a:prstGeom>
            <a:solidFill>
              <a:srgbClr val="000099"/>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sp>
          <p:nvSpPr>
            <p:cNvPr id="75808" name="Rectangle 60">
              <a:extLst>
                <a:ext uri="{FF2B5EF4-FFF2-40B4-BE49-F238E27FC236}">
                  <a16:creationId xmlns:a16="http://schemas.microsoft.com/office/drawing/2014/main" id="{092F5101-A63A-46D7-AA7F-974C0BD0164B}"/>
                </a:ext>
              </a:extLst>
            </p:cNvPr>
            <p:cNvSpPr>
              <a:spLocks noChangeArrowheads="1"/>
            </p:cNvSpPr>
            <p:nvPr/>
          </p:nvSpPr>
          <p:spPr bwMode="auto">
            <a:xfrm rot="-5400000">
              <a:off x="4245" y="2178"/>
              <a:ext cx="119" cy="114"/>
            </a:xfrm>
            <a:prstGeom prst="rect">
              <a:avLst/>
            </a:prstGeom>
            <a:solidFill>
              <a:srgbClr val="000099"/>
            </a:solidFill>
            <a:ln w="9525">
              <a:solidFill>
                <a:srgbClr val="BEEAFF"/>
              </a:solidFill>
              <a:miter lim="800000"/>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bg1"/>
                </a:solidFill>
                <a:latin typeface="Tahoma" panose="020B0604030504040204" pitchFamily="34" charset="0"/>
              </a:endParaRPr>
            </a:p>
          </p:txBody>
        </p:sp>
      </p:grpSp>
      <p:sp>
        <p:nvSpPr>
          <p:cNvPr id="75782" name="TextBox 1">
            <a:extLst>
              <a:ext uri="{FF2B5EF4-FFF2-40B4-BE49-F238E27FC236}">
                <a16:creationId xmlns:a16="http://schemas.microsoft.com/office/drawing/2014/main" id="{B5C06C70-1726-430E-87D8-10BB58EE7721}"/>
              </a:ext>
            </a:extLst>
          </p:cNvPr>
          <p:cNvSpPr txBox="1">
            <a:spLocks noChangeArrowheads="1"/>
          </p:cNvSpPr>
          <p:nvPr/>
        </p:nvSpPr>
        <p:spPr bwMode="auto">
          <a:xfrm>
            <a:off x="1476375" y="50847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nl-NL" sz="2400">
              <a:solidFill>
                <a:schemeClr val="bg1"/>
              </a:solidFill>
              <a:latin typeface="Tahoma" panose="020B0604030504040204" pitchFamily="34" charset="0"/>
            </a:endParaRPr>
          </a:p>
        </p:txBody>
      </p:sp>
      <p:sp>
        <p:nvSpPr>
          <p:cNvPr id="75783" name="TextBox 2">
            <a:extLst>
              <a:ext uri="{FF2B5EF4-FFF2-40B4-BE49-F238E27FC236}">
                <a16:creationId xmlns:a16="http://schemas.microsoft.com/office/drawing/2014/main" id="{902BCDE9-4466-4D24-90A7-4CB8A8D077F1}"/>
              </a:ext>
            </a:extLst>
          </p:cNvPr>
          <p:cNvSpPr txBox="1">
            <a:spLocks noChangeArrowheads="1"/>
          </p:cNvSpPr>
          <p:nvPr/>
        </p:nvSpPr>
        <p:spPr bwMode="auto">
          <a:xfrm>
            <a:off x="179512" y="5143961"/>
            <a:ext cx="86390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nl-NL" sz="2400" dirty="0">
                <a:solidFill>
                  <a:schemeClr val="bg2"/>
                </a:solidFill>
                <a:latin typeface="Tahoma" panose="020B0604030504040204" pitchFamily="34" charset="0"/>
              </a:rPr>
              <a:t>Finding association is about finding genes / pathways changing your risk to develop disease</a:t>
            </a:r>
            <a:endParaRPr lang="en-GB" altLang="nl-NL" sz="2400" dirty="0">
              <a:solidFill>
                <a:schemeClr val="bg2"/>
              </a:solidFill>
              <a:latin typeface="Tahoma" panose="020B060403050404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a:extLst>
              <a:ext uri="{FF2B5EF4-FFF2-40B4-BE49-F238E27FC236}">
                <a16:creationId xmlns:a16="http://schemas.microsoft.com/office/drawing/2014/main" id="{0DF28D68-3514-4AB0-A81B-C38BF0AFE5CB}"/>
              </a:ext>
            </a:extLst>
          </p:cNvPr>
          <p:cNvSpPr txBox="1">
            <a:spLocks noChangeArrowheads="1"/>
          </p:cNvSpPr>
          <p:nvPr/>
        </p:nvSpPr>
        <p:spPr bwMode="auto">
          <a:xfrm>
            <a:off x="1116013" y="115888"/>
            <a:ext cx="73453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72000" numCol="1" anchor="b" anchorCtr="0" compatLnSpc="1">
            <a:prstTxWarp prst="textNoShape">
              <a:avLst/>
            </a:prstTxWarp>
          </a:bodyPr>
          <a:lstStyle>
            <a:lvl1pPr eaLnBrk="1" hangingPunct="1">
              <a:lnSpc>
                <a:spcPct val="96000"/>
              </a:lnSpc>
              <a:defRPr sz="2800">
                <a:solidFill>
                  <a:schemeClr val="tx1"/>
                </a:solidFill>
                <a:latin typeface="+mj-lt"/>
                <a:ea typeface="+mj-ea"/>
                <a:cs typeface="+mj-cs"/>
              </a:defRPr>
            </a:lvl1pPr>
            <a:lvl2pPr>
              <a:lnSpc>
                <a:spcPct val="96000"/>
              </a:lnSpc>
              <a:defRPr>
                <a:solidFill>
                  <a:schemeClr val="tx1"/>
                </a:solidFill>
                <a:latin typeface="Calibri" pitchFamily="34" charset="0"/>
                <a:ea typeface="ＭＳ Ｐゴシック" charset="0"/>
              </a:defRPr>
            </a:lvl2pPr>
            <a:lvl3pPr>
              <a:lnSpc>
                <a:spcPct val="96000"/>
              </a:lnSpc>
              <a:defRPr>
                <a:solidFill>
                  <a:schemeClr val="tx1"/>
                </a:solidFill>
                <a:latin typeface="Calibri" pitchFamily="34" charset="0"/>
                <a:ea typeface="ＭＳ Ｐゴシック" charset="0"/>
              </a:defRPr>
            </a:lvl3pPr>
            <a:lvl4pPr>
              <a:lnSpc>
                <a:spcPct val="96000"/>
              </a:lnSpc>
              <a:defRPr>
                <a:solidFill>
                  <a:schemeClr val="tx1"/>
                </a:solidFill>
                <a:latin typeface="Calibri" pitchFamily="34" charset="0"/>
                <a:ea typeface="ＭＳ Ｐゴシック" charset="0"/>
              </a:defRPr>
            </a:lvl4pPr>
            <a:lvl5pPr>
              <a:lnSpc>
                <a:spcPct val="96000"/>
              </a:lnSpc>
              <a:defRPr>
                <a:solidFill>
                  <a:schemeClr val="tx1"/>
                </a:solidFill>
                <a:latin typeface="Calibri" pitchFamily="34" charset="0"/>
                <a:ea typeface="ＭＳ Ｐゴシック" charset="0"/>
              </a:defRPr>
            </a:lvl5pPr>
            <a:lvl6pPr marL="457200" fontAlgn="base">
              <a:lnSpc>
                <a:spcPct val="96000"/>
              </a:lnSpc>
              <a:spcBef>
                <a:spcPct val="0"/>
              </a:spcBef>
              <a:spcAft>
                <a:spcPct val="0"/>
              </a:spcAft>
              <a:defRPr sz="2600" i="1">
                <a:solidFill>
                  <a:schemeClr val="tx2"/>
                </a:solidFill>
                <a:latin typeface="Times" charset="0"/>
                <a:ea typeface="ＭＳ Ｐゴシック" charset="0"/>
              </a:defRPr>
            </a:lvl6pPr>
            <a:lvl7pPr marL="914400" fontAlgn="base">
              <a:lnSpc>
                <a:spcPct val="96000"/>
              </a:lnSpc>
              <a:spcBef>
                <a:spcPct val="0"/>
              </a:spcBef>
              <a:spcAft>
                <a:spcPct val="0"/>
              </a:spcAft>
              <a:defRPr sz="2600" i="1">
                <a:solidFill>
                  <a:schemeClr val="tx2"/>
                </a:solidFill>
                <a:latin typeface="Times" charset="0"/>
                <a:ea typeface="ＭＳ Ｐゴシック" charset="0"/>
              </a:defRPr>
            </a:lvl7pPr>
            <a:lvl8pPr marL="1371600" fontAlgn="base">
              <a:lnSpc>
                <a:spcPct val="96000"/>
              </a:lnSpc>
              <a:spcBef>
                <a:spcPct val="0"/>
              </a:spcBef>
              <a:spcAft>
                <a:spcPct val="0"/>
              </a:spcAft>
              <a:defRPr sz="2600" i="1">
                <a:solidFill>
                  <a:schemeClr val="tx2"/>
                </a:solidFill>
                <a:latin typeface="Times" charset="0"/>
                <a:ea typeface="ＭＳ Ｐゴシック" charset="0"/>
              </a:defRPr>
            </a:lvl8pPr>
            <a:lvl9pPr marL="1828800" fontAlgn="base">
              <a:lnSpc>
                <a:spcPct val="96000"/>
              </a:lnSpc>
              <a:spcBef>
                <a:spcPct val="0"/>
              </a:spcBef>
              <a:spcAft>
                <a:spcPct val="0"/>
              </a:spcAft>
              <a:defRPr sz="2600" i="1">
                <a:solidFill>
                  <a:schemeClr val="tx2"/>
                </a:solidFill>
                <a:latin typeface="Times" charset="0"/>
                <a:ea typeface="ＭＳ Ｐゴシック" charset="0"/>
              </a:defRPr>
            </a:lvl9pPr>
          </a:lstStyle>
          <a:p>
            <a:r>
              <a:rPr lang="en-US" altLang="nl-NL" dirty="0"/>
              <a:t>Possible genetic approaches</a:t>
            </a:r>
            <a:endParaRPr lang="en-GB" altLang="nl-NL" dirty="0"/>
          </a:p>
        </p:txBody>
      </p:sp>
      <p:sp>
        <p:nvSpPr>
          <p:cNvPr id="169987" name="Text Box 3">
            <a:extLst>
              <a:ext uri="{FF2B5EF4-FFF2-40B4-BE49-F238E27FC236}">
                <a16:creationId xmlns:a16="http://schemas.microsoft.com/office/drawing/2014/main" id="{23867EE0-5CA7-46C3-8EB1-148288B2F15E}"/>
              </a:ext>
            </a:extLst>
          </p:cNvPr>
          <p:cNvSpPr txBox="1">
            <a:spLocks noChangeArrowheads="1"/>
          </p:cNvSpPr>
          <p:nvPr/>
        </p:nvSpPr>
        <p:spPr bwMode="auto">
          <a:xfrm>
            <a:off x="4845050" y="2133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bg1"/>
                </a:solidFill>
                <a:latin typeface="Tahoma" panose="020B0604030504040204" pitchFamily="34" charset="0"/>
              </a:defRPr>
            </a:lvl1pPr>
            <a:lvl2pPr marL="742950" indent="-285750">
              <a:defRPr sz="2400">
                <a:solidFill>
                  <a:schemeClr val="bg1"/>
                </a:solidFill>
                <a:latin typeface="Tahoma" panose="020B0604030504040204" pitchFamily="34" charset="0"/>
              </a:defRPr>
            </a:lvl2pPr>
            <a:lvl3pPr marL="1143000" indent="-228600">
              <a:defRPr sz="2400">
                <a:solidFill>
                  <a:schemeClr val="bg1"/>
                </a:solidFill>
                <a:latin typeface="Tahoma" panose="020B0604030504040204" pitchFamily="34" charset="0"/>
              </a:defRPr>
            </a:lvl3pPr>
            <a:lvl4pPr marL="1600200" indent="-228600">
              <a:defRPr sz="2400">
                <a:solidFill>
                  <a:schemeClr val="bg1"/>
                </a:solidFill>
                <a:latin typeface="Tahoma" panose="020B0604030504040204" pitchFamily="34" charset="0"/>
              </a:defRPr>
            </a:lvl4pPr>
            <a:lvl5pPr marL="2057400" indent="-228600">
              <a:defRPr sz="2400">
                <a:solidFill>
                  <a:schemeClr val="bg1"/>
                </a:solidFill>
                <a:latin typeface="Tahoma" panose="020B0604030504040204" pitchFamily="34" charset="0"/>
              </a:defRPr>
            </a:lvl5pPr>
            <a:lvl6pPr marL="2514600" indent="-228600" eaLnBrk="0" fontAlgn="base" hangingPunct="0">
              <a:spcBef>
                <a:spcPct val="0"/>
              </a:spcBef>
              <a:spcAft>
                <a:spcPct val="0"/>
              </a:spcAft>
              <a:defRPr sz="2400">
                <a:solidFill>
                  <a:schemeClr val="bg1"/>
                </a:solidFill>
                <a:latin typeface="Tahoma" panose="020B0604030504040204" pitchFamily="34" charset="0"/>
              </a:defRPr>
            </a:lvl6pPr>
            <a:lvl7pPr marL="2971800" indent="-228600" eaLnBrk="0" fontAlgn="base" hangingPunct="0">
              <a:spcBef>
                <a:spcPct val="0"/>
              </a:spcBef>
              <a:spcAft>
                <a:spcPct val="0"/>
              </a:spcAft>
              <a:defRPr sz="2400">
                <a:solidFill>
                  <a:schemeClr val="bg1"/>
                </a:solidFill>
                <a:latin typeface="Tahoma" panose="020B0604030504040204" pitchFamily="34" charset="0"/>
              </a:defRPr>
            </a:lvl7pPr>
            <a:lvl8pPr marL="3429000" indent="-228600" eaLnBrk="0" fontAlgn="base" hangingPunct="0">
              <a:spcBef>
                <a:spcPct val="0"/>
              </a:spcBef>
              <a:spcAft>
                <a:spcPct val="0"/>
              </a:spcAft>
              <a:defRPr sz="2400">
                <a:solidFill>
                  <a:schemeClr val="bg1"/>
                </a:solidFill>
                <a:latin typeface="Tahoma" panose="020B0604030504040204" pitchFamily="34" charset="0"/>
              </a:defRPr>
            </a:lvl8pPr>
            <a:lvl9pPr marL="3886200" indent="-228600" eaLnBrk="0" fontAlgn="base" hangingPunct="0">
              <a:spcBef>
                <a:spcPct val="0"/>
              </a:spcBef>
              <a:spcAft>
                <a:spcPct val="0"/>
              </a:spcAft>
              <a:defRPr sz="2400">
                <a:solidFill>
                  <a:schemeClr val="bg1"/>
                </a:solidFill>
                <a:latin typeface="Tahoma" panose="020B0604030504040204" pitchFamily="34" charset="0"/>
              </a:defRPr>
            </a:lvl9pPr>
          </a:lstStyle>
          <a:p>
            <a:pPr eaLnBrk="1" hangingPunct="1"/>
            <a:r>
              <a:rPr lang="en-US" altLang="nl-NL">
                <a:solidFill>
                  <a:schemeClr val="tx1"/>
                </a:solidFill>
                <a:latin typeface="Times New Roman" panose="02020603050405020304" pitchFamily="18" charset="0"/>
              </a:rPr>
              <a:t>b</a:t>
            </a:r>
            <a:endParaRPr lang="en-GB" altLang="nl-NL">
              <a:solidFill>
                <a:schemeClr val="tx1"/>
              </a:solidFill>
              <a:latin typeface="Times New Roman" panose="02020603050405020304" pitchFamily="18" charset="0"/>
            </a:endParaRPr>
          </a:p>
        </p:txBody>
      </p:sp>
      <p:cxnSp>
        <p:nvCxnSpPr>
          <p:cNvPr id="169988" name="AutoShape 4">
            <a:extLst>
              <a:ext uri="{FF2B5EF4-FFF2-40B4-BE49-F238E27FC236}">
                <a16:creationId xmlns:a16="http://schemas.microsoft.com/office/drawing/2014/main" id="{01B44762-69FD-4141-BFFE-5E0A7E97C6D5}"/>
              </a:ext>
            </a:extLst>
          </p:cNvPr>
          <p:cNvCxnSpPr>
            <a:cxnSpLocks noChangeShapeType="1"/>
            <a:stCxn id="169987" idx="2"/>
          </p:cNvCxnSpPr>
          <p:nvPr/>
        </p:nvCxnSpPr>
        <p:spPr bwMode="auto">
          <a:xfrm flipH="1">
            <a:off x="3121025" y="2590800"/>
            <a:ext cx="1892300" cy="758825"/>
          </a:xfrm>
          <a:prstGeom prst="straightConnector1">
            <a:avLst/>
          </a:prstGeom>
          <a:noFill/>
          <a:ln w="31750">
            <a:solidFill>
              <a:schemeClr val="accent6">
                <a:lumMod val="95000"/>
                <a:lumOff val="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989" name="AutoShape 5">
            <a:extLst>
              <a:ext uri="{FF2B5EF4-FFF2-40B4-BE49-F238E27FC236}">
                <a16:creationId xmlns:a16="http://schemas.microsoft.com/office/drawing/2014/main" id="{46730F2C-2809-474E-93EC-0348D42B6C1C}"/>
              </a:ext>
            </a:extLst>
          </p:cNvPr>
          <p:cNvCxnSpPr>
            <a:cxnSpLocks noChangeShapeType="1"/>
            <a:stCxn id="169987" idx="2"/>
          </p:cNvCxnSpPr>
          <p:nvPr/>
        </p:nvCxnSpPr>
        <p:spPr bwMode="auto">
          <a:xfrm>
            <a:off x="5013325" y="2590800"/>
            <a:ext cx="1960563" cy="769938"/>
          </a:xfrm>
          <a:prstGeom prst="straightConnector1">
            <a:avLst/>
          </a:prstGeom>
          <a:noFill/>
          <a:ln w="31750">
            <a:solidFill>
              <a:schemeClr val="accent6">
                <a:lumMod val="95000"/>
                <a:lumOff val="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990" name="Text Box 6">
            <a:extLst>
              <a:ext uri="{FF2B5EF4-FFF2-40B4-BE49-F238E27FC236}">
                <a16:creationId xmlns:a16="http://schemas.microsoft.com/office/drawing/2014/main" id="{6657C1A4-F5E1-4C88-A4D9-F8B9B9B25D65}"/>
              </a:ext>
            </a:extLst>
          </p:cNvPr>
          <p:cNvSpPr txBox="1">
            <a:spLocks noChangeArrowheads="1"/>
          </p:cNvSpPr>
          <p:nvPr/>
        </p:nvSpPr>
        <p:spPr bwMode="auto">
          <a:xfrm>
            <a:off x="1816125" y="3492500"/>
            <a:ext cx="27526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bg1"/>
                </a:solidFill>
                <a:latin typeface="Tahoma" panose="020B0604030504040204" pitchFamily="34" charset="0"/>
              </a:defRPr>
            </a:lvl1pPr>
            <a:lvl2pPr marL="742950" indent="-285750">
              <a:defRPr sz="2400">
                <a:solidFill>
                  <a:schemeClr val="bg1"/>
                </a:solidFill>
                <a:latin typeface="Tahoma" panose="020B0604030504040204" pitchFamily="34" charset="0"/>
              </a:defRPr>
            </a:lvl2pPr>
            <a:lvl3pPr marL="1143000" indent="-228600">
              <a:defRPr sz="2400">
                <a:solidFill>
                  <a:schemeClr val="bg1"/>
                </a:solidFill>
                <a:latin typeface="Tahoma" panose="020B0604030504040204" pitchFamily="34" charset="0"/>
              </a:defRPr>
            </a:lvl3pPr>
            <a:lvl4pPr marL="1600200" indent="-228600">
              <a:defRPr sz="2400">
                <a:solidFill>
                  <a:schemeClr val="bg1"/>
                </a:solidFill>
                <a:latin typeface="Tahoma" panose="020B0604030504040204" pitchFamily="34" charset="0"/>
              </a:defRPr>
            </a:lvl4pPr>
            <a:lvl5pPr marL="2057400" indent="-228600">
              <a:defRPr sz="2400">
                <a:solidFill>
                  <a:schemeClr val="bg1"/>
                </a:solidFill>
                <a:latin typeface="Tahoma" panose="020B0604030504040204" pitchFamily="34" charset="0"/>
              </a:defRPr>
            </a:lvl5pPr>
            <a:lvl6pPr marL="2514600" indent="-228600" eaLnBrk="0" fontAlgn="base" hangingPunct="0">
              <a:spcBef>
                <a:spcPct val="0"/>
              </a:spcBef>
              <a:spcAft>
                <a:spcPct val="0"/>
              </a:spcAft>
              <a:defRPr sz="2400">
                <a:solidFill>
                  <a:schemeClr val="bg1"/>
                </a:solidFill>
                <a:latin typeface="Tahoma" panose="020B0604030504040204" pitchFamily="34" charset="0"/>
              </a:defRPr>
            </a:lvl6pPr>
            <a:lvl7pPr marL="2971800" indent="-228600" eaLnBrk="0" fontAlgn="base" hangingPunct="0">
              <a:spcBef>
                <a:spcPct val="0"/>
              </a:spcBef>
              <a:spcAft>
                <a:spcPct val="0"/>
              </a:spcAft>
              <a:defRPr sz="2400">
                <a:solidFill>
                  <a:schemeClr val="bg1"/>
                </a:solidFill>
                <a:latin typeface="Tahoma" panose="020B0604030504040204" pitchFamily="34" charset="0"/>
              </a:defRPr>
            </a:lvl7pPr>
            <a:lvl8pPr marL="3429000" indent="-228600" eaLnBrk="0" fontAlgn="base" hangingPunct="0">
              <a:spcBef>
                <a:spcPct val="0"/>
              </a:spcBef>
              <a:spcAft>
                <a:spcPct val="0"/>
              </a:spcAft>
              <a:defRPr sz="2400">
                <a:solidFill>
                  <a:schemeClr val="bg1"/>
                </a:solidFill>
                <a:latin typeface="Tahoma" panose="020B0604030504040204" pitchFamily="34" charset="0"/>
              </a:defRPr>
            </a:lvl8pPr>
            <a:lvl9pPr marL="3886200" indent="-228600" eaLnBrk="0" fontAlgn="base" hangingPunct="0">
              <a:spcBef>
                <a:spcPct val="0"/>
              </a:spcBef>
              <a:spcAft>
                <a:spcPct val="0"/>
              </a:spcAft>
              <a:defRPr sz="2400">
                <a:solidFill>
                  <a:schemeClr val="bg1"/>
                </a:solidFill>
                <a:latin typeface="Tahoma" panose="020B0604030504040204" pitchFamily="34" charset="0"/>
              </a:defRPr>
            </a:lvl9pPr>
          </a:lstStyle>
          <a:p>
            <a:pPr algn="ctr" eaLnBrk="1" hangingPunct="1"/>
            <a:r>
              <a:rPr lang="en-US" altLang="nl-NL" dirty="0">
                <a:solidFill>
                  <a:schemeClr val="bg2"/>
                </a:solidFill>
              </a:rPr>
              <a:t>Candidate genes</a:t>
            </a:r>
            <a:endParaRPr lang="en-GB" altLang="nl-NL" dirty="0">
              <a:solidFill>
                <a:srgbClr val="000099"/>
              </a:solidFill>
            </a:endParaRPr>
          </a:p>
        </p:txBody>
      </p:sp>
      <p:sp>
        <p:nvSpPr>
          <p:cNvPr id="169991" name="Text Box 7">
            <a:extLst>
              <a:ext uri="{FF2B5EF4-FFF2-40B4-BE49-F238E27FC236}">
                <a16:creationId xmlns:a16="http://schemas.microsoft.com/office/drawing/2014/main" id="{3C9427C3-8213-4613-9CD1-9B66FD1ED99C}"/>
              </a:ext>
            </a:extLst>
          </p:cNvPr>
          <p:cNvSpPr txBox="1">
            <a:spLocks noChangeArrowheads="1"/>
          </p:cNvSpPr>
          <p:nvPr/>
        </p:nvSpPr>
        <p:spPr bwMode="auto">
          <a:xfrm>
            <a:off x="1116014" y="4613275"/>
            <a:ext cx="37406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nl-NL"/>
            </a:defPPr>
            <a:lvl1pPr eaLnBrk="1" hangingPunct="1">
              <a:lnSpc>
                <a:spcPct val="100000"/>
              </a:lnSpc>
              <a:defRPr>
                <a:solidFill>
                  <a:schemeClr val="bg2"/>
                </a:solidFill>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r>
              <a:rPr lang="en-US" altLang="nl-NL" dirty="0"/>
              <a:t>Hypothesis driven -</a:t>
            </a:r>
            <a:br>
              <a:rPr lang="en-US" altLang="nl-NL" dirty="0"/>
            </a:br>
            <a:r>
              <a:rPr lang="en-US" altLang="nl-NL" dirty="0"/>
              <a:t>Educated guess</a:t>
            </a:r>
            <a:endParaRPr lang="en-GB" altLang="nl-NL" dirty="0"/>
          </a:p>
        </p:txBody>
      </p:sp>
      <p:cxnSp>
        <p:nvCxnSpPr>
          <p:cNvPr id="169992" name="AutoShape 8">
            <a:extLst>
              <a:ext uri="{FF2B5EF4-FFF2-40B4-BE49-F238E27FC236}">
                <a16:creationId xmlns:a16="http://schemas.microsoft.com/office/drawing/2014/main" id="{6DE77EEA-803F-416D-A4FA-8C44C9A46DD1}"/>
              </a:ext>
            </a:extLst>
          </p:cNvPr>
          <p:cNvCxnSpPr>
            <a:cxnSpLocks noChangeShapeType="1"/>
            <a:stCxn id="169990" idx="2"/>
          </p:cNvCxnSpPr>
          <p:nvPr/>
        </p:nvCxnSpPr>
        <p:spPr bwMode="auto">
          <a:xfrm>
            <a:off x="3192464" y="3954165"/>
            <a:ext cx="0" cy="626963"/>
          </a:xfrm>
          <a:prstGeom prst="straightConnector1">
            <a:avLst/>
          </a:prstGeom>
          <a:noFill/>
          <a:ln w="31750">
            <a:solidFill>
              <a:schemeClr val="accent6">
                <a:lumMod val="95000"/>
                <a:lumOff val="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9993" name="Group 9">
            <a:extLst>
              <a:ext uri="{FF2B5EF4-FFF2-40B4-BE49-F238E27FC236}">
                <a16:creationId xmlns:a16="http://schemas.microsoft.com/office/drawing/2014/main" id="{76E68F2B-BB5F-42BE-A0A5-4DC1F903BBE6}"/>
              </a:ext>
            </a:extLst>
          </p:cNvPr>
          <p:cNvGrpSpPr>
            <a:grpSpLocks/>
          </p:cNvGrpSpPr>
          <p:nvPr/>
        </p:nvGrpSpPr>
        <p:grpSpPr bwMode="auto">
          <a:xfrm>
            <a:off x="3530600" y="1333500"/>
            <a:ext cx="3060700" cy="1209675"/>
            <a:chOff x="384" y="1741"/>
            <a:chExt cx="4520" cy="1949"/>
          </a:xfrm>
        </p:grpSpPr>
        <p:graphicFrame>
          <p:nvGraphicFramePr>
            <p:cNvPr id="169998" name="Object 10">
              <a:extLst>
                <a:ext uri="{FF2B5EF4-FFF2-40B4-BE49-F238E27FC236}">
                  <a16:creationId xmlns:a16="http://schemas.microsoft.com/office/drawing/2014/main" id="{80BBBCEF-043D-4BCD-9BA1-C30CFE36A933}"/>
                </a:ext>
              </a:extLst>
            </p:cNvPr>
            <p:cNvGraphicFramePr>
              <a:graphicFrameLocks noChangeAspect="1"/>
            </p:cNvGraphicFramePr>
            <p:nvPr/>
          </p:nvGraphicFramePr>
          <p:xfrm>
            <a:off x="384" y="1741"/>
            <a:ext cx="2298" cy="1949"/>
          </p:xfrm>
          <a:graphic>
            <a:graphicData uri="http://schemas.openxmlformats.org/presentationml/2006/ole">
              <mc:AlternateContent xmlns:mc="http://schemas.openxmlformats.org/markup-compatibility/2006">
                <mc:Choice xmlns:v="urn:schemas-microsoft-com:vml" Requires="v">
                  <p:oleObj spid="_x0000_s221196" name="Bitmap Image" r:id="rId4" imgW="3648584" imgH="3095238" progId="Paint.Picture">
                    <p:embed/>
                  </p:oleObj>
                </mc:Choice>
                <mc:Fallback>
                  <p:oleObj name="Bitmap Image" r:id="rId4" imgW="3648584" imgH="3095238" progId="Paint.Picture">
                    <p:embed/>
                    <p:pic>
                      <p:nvPicPr>
                        <p:cNvPr id="169998" name="Object 10">
                          <a:extLst>
                            <a:ext uri="{FF2B5EF4-FFF2-40B4-BE49-F238E27FC236}">
                              <a16:creationId xmlns:a16="http://schemas.microsoft.com/office/drawing/2014/main" id="{80BBBCEF-043D-4BCD-9BA1-C30CFE36A9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1741"/>
                          <a:ext cx="2298" cy="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999" name="Object 11">
              <a:extLst>
                <a:ext uri="{FF2B5EF4-FFF2-40B4-BE49-F238E27FC236}">
                  <a16:creationId xmlns:a16="http://schemas.microsoft.com/office/drawing/2014/main" id="{C476FC12-EEE9-4AD0-B80F-D41A45229377}"/>
                </a:ext>
              </a:extLst>
            </p:cNvPr>
            <p:cNvGraphicFramePr>
              <a:graphicFrameLocks noChangeAspect="1"/>
            </p:cNvGraphicFramePr>
            <p:nvPr/>
          </p:nvGraphicFramePr>
          <p:xfrm>
            <a:off x="2684" y="2516"/>
            <a:ext cx="2220" cy="1146"/>
          </p:xfrm>
          <a:graphic>
            <a:graphicData uri="http://schemas.openxmlformats.org/presentationml/2006/ole">
              <mc:AlternateContent xmlns:mc="http://schemas.openxmlformats.org/markup-compatibility/2006">
                <mc:Choice xmlns:v="urn:schemas-microsoft-com:vml" Requires="v">
                  <p:oleObj spid="_x0000_s221197" name="Bitmap Image" r:id="rId6" imgW="3524742" imgH="1819529" progId="Paint.Picture">
                    <p:embed/>
                  </p:oleObj>
                </mc:Choice>
                <mc:Fallback>
                  <p:oleObj name="Bitmap Image" r:id="rId6" imgW="3524742" imgH="1819529" progId="Paint.Picture">
                    <p:embed/>
                    <p:pic>
                      <p:nvPicPr>
                        <p:cNvPr id="169999" name="Object 11">
                          <a:extLst>
                            <a:ext uri="{FF2B5EF4-FFF2-40B4-BE49-F238E27FC236}">
                              <a16:creationId xmlns:a16="http://schemas.microsoft.com/office/drawing/2014/main" id="{C476FC12-EEE9-4AD0-B80F-D41A452293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4" y="2516"/>
                          <a:ext cx="2220" cy="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9994" name="Text Box 12">
            <a:extLst>
              <a:ext uri="{FF2B5EF4-FFF2-40B4-BE49-F238E27FC236}">
                <a16:creationId xmlns:a16="http://schemas.microsoft.com/office/drawing/2014/main" id="{45C82337-E2D1-471A-9F71-71F8E5308E04}"/>
              </a:ext>
            </a:extLst>
          </p:cNvPr>
          <p:cNvSpPr txBox="1">
            <a:spLocks noChangeArrowheads="1"/>
          </p:cNvSpPr>
          <p:nvPr/>
        </p:nvSpPr>
        <p:spPr bwMode="auto">
          <a:xfrm>
            <a:off x="5396708" y="3468688"/>
            <a:ext cx="30861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bg1"/>
                </a:solidFill>
                <a:latin typeface="Tahoma" panose="020B0604030504040204" pitchFamily="34" charset="0"/>
              </a:defRPr>
            </a:lvl1pPr>
            <a:lvl2pPr marL="742950" indent="-285750">
              <a:defRPr sz="2400">
                <a:solidFill>
                  <a:schemeClr val="bg1"/>
                </a:solidFill>
                <a:latin typeface="Tahoma" panose="020B0604030504040204" pitchFamily="34" charset="0"/>
              </a:defRPr>
            </a:lvl2pPr>
            <a:lvl3pPr marL="1143000" indent="-228600">
              <a:defRPr sz="2400">
                <a:solidFill>
                  <a:schemeClr val="bg1"/>
                </a:solidFill>
                <a:latin typeface="Tahoma" panose="020B0604030504040204" pitchFamily="34" charset="0"/>
              </a:defRPr>
            </a:lvl3pPr>
            <a:lvl4pPr marL="1600200" indent="-228600">
              <a:defRPr sz="2400">
                <a:solidFill>
                  <a:schemeClr val="bg1"/>
                </a:solidFill>
                <a:latin typeface="Tahoma" panose="020B0604030504040204" pitchFamily="34" charset="0"/>
              </a:defRPr>
            </a:lvl4pPr>
            <a:lvl5pPr marL="2057400" indent="-228600">
              <a:defRPr sz="2400">
                <a:solidFill>
                  <a:schemeClr val="bg1"/>
                </a:solidFill>
                <a:latin typeface="Tahoma" panose="020B0604030504040204" pitchFamily="34" charset="0"/>
              </a:defRPr>
            </a:lvl5pPr>
            <a:lvl6pPr marL="2514600" indent="-228600" eaLnBrk="0" fontAlgn="base" hangingPunct="0">
              <a:spcBef>
                <a:spcPct val="0"/>
              </a:spcBef>
              <a:spcAft>
                <a:spcPct val="0"/>
              </a:spcAft>
              <a:defRPr sz="2400">
                <a:solidFill>
                  <a:schemeClr val="bg1"/>
                </a:solidFill>
                <a:latin typeface="Tahoma" panose="020B0604030504040204" pitchFamily="34" charset="0"/>
              </a:defRPr>
            </a:lvl6pPr>
            <a:lvl7pPr marL="2971800" indent="-228600" eaLnBrk="0" fontAlgn="base" hangingPunct="0">
              <a:spcBef>
                <a:spcPct val="0"/>
              </a:spcBef>
              <a:spcAft>
                <a:spcPct val="0"/>
              </a:spcAft>
              <a:defRPr sz="2400">
                <a:solidFill>
                  <a:schemeClr val="bg1"/>
                </a:solidFill>
                <a:latin typeface="Tahoma" panose="020B0604030504040204" pitchFamily="34" charset="0"/>
              </a:defRPr>
            </a:lvl7pPr>
            <a:lvl8pPr marL="3429000" indent="-228600" eaLnBrk="0" fontAlgn="base" hangingPunct="0">
              <a:spcBef>
                <a:spcPct val="0"/>
              </a:spcBef>
              <a:spcAft>
                <a:spcPct val="0"/>
              </a:spcAft>
              <a:defRPr sz="2400">
                <a:solidFill>
                  <a:schemeClr val="bg1"/>
                </a:solidFill>
                <a:latin typeface="Tahoma" panose="020B0604030504040204" pitchFamily="34" charset="0"/>
              </a:defRPr>
            </a:lvl8pPr>
            <a:lvl9pPr marL="3886200" indent="-228600" eaLnBrk="0" fontAlgn="base" hangingPunct="0">
              <a:spcBef>
                <a:spcPct val="0"/>
              </a:spcBef>
              <a:spcAft>
                <a:spcPct val="0"/>
              </a:spcAft>
              <a:defRPr sz="2400">
                <a:solidFill>
                  <a:schemeClr val="bg1"/>
                </a:solidFill>
                <a:latin typeface="Tahoma" panose="020B0604030504040204" pitchFamily="34" charset="0"/>
              </a:defRPr>
            </a:lvl9pPr>
          </a:lstStyle>
          <a:p>
            <a:pPr algn="ctr" eaLnBrk="1" hangingPunct="1"/>
            <a:r>
              <a:rPr lang="en-US" altLang="nl-NL" dirty="0">
                <a:solidFill>
                  <a:schemeClr val="bg2"/>
                </a:solidFill>
              </a:rPr>
              <a:t>Genome wide scan</a:t>
            </a:r>
            <a:endParaRPr lang="en-GB" altLang="nl-NL" dirty="0">
              <a:solidFill>
                <a:srgbClr val="000099"/>
              </a:solidFill>
            </a:endParaRPr>
          </a:p>
        </p:txBody>
      </p:sp>
      <p:sp>
        <p:nvSpPr>
          <p:cNvPr id="169995" name="Text Box 13">
            <a:extLst>
              <a:ext uri="{FF2B5EF4-FFF2-40B4-BE49-F238E27FC236}">
                <a16:creationId xmlns:a16="http://schemas.microsoft.com/office/drawing/2014/main" id="{56F37801-1FC3-4190-B605-C3A88F2F8F8A}"/>
              </a:ext>
            </a:extLst>
          </p:cNvPr>
          <p:cNvSpPr txBox="1">
            <a:spLocks noChangeArrowheads="1"/>
          </p:cNvSpPr>
          <p:nvPr/>
        </p:nvSpPr>
        <p:spPr bwMode="auto">
          <a:xfrm>
            <a:off x="5219700" y="4589463"/>
            <a:ext cx="41052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nl-NL"/>
            </a:defPPr>
            <a:lvl1pPr eaLnBrk="1" hangingPunct="1">
              <a:lnSpc>
                <a:spcPct val="100000"/>
              </a:lnSpc>
              <a:defRPr>
                <a:solidFill>
                  <a:schemeClr val="bg2"/>
                </a:solidFill>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r>
              <a:rPr lang="en-US" altLang="nl-NL" dirty="0"/>
              <a:t>Discovery driven -Acknowledged lack of knowledge</a:t>
            </a:r>
            <a:endParaRPr lang="en-GB" altLang="nl-NL" dirty="0"/>
          </a:p>
        </p:txBody>
      </p:sp>
      <p:cxnSp>
        <p:nvCxnSpPr>
          <p:cNvPr id="169996" name="AutoShape 14">
            <a:extLst>
              <a:ext uri="{FF2B5EF4-FFF2-40B4-BE49-F238E27FC236}">
                <a16:creationId xmlns:a16="http://schemas.microsoft.com/office/drawing/2014/main" id="{4C6BE8B1-5EE2-4AD1-BA13-D3281DDA6AE7}"/>
              </a:ext>
            </a:extLst>
          </p:cNvPr>
          <p:cNvCxnSpPr>
            <a:cxnSpLocks noChangeShapeType="1"/>
            <a:stCxn id="169994" idx="2"/>
          </p:cNvCxnSpPr>
          <p:nvPr/>
        </p:nvCxnSpPr>
        <p:spPr bwMode="auto">
          <a:xfrm flipH="1">
            <a:off x="6939758" y="3930353"/>
            <a:ext cx="1" cy="624184"/>
          </a:xfrm>
          <a:prstGeom prst="straightConnector1">
            <a:avLst/>
          </a:prstGeom>
          <a:noFill/>
          <a:ln w="31750">
            <a:solidFill>
              <a:schemeClr val="accent6">
                <a:lumMod val="95000"/>
                <a:lumOff val="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997" name="Oval 16">
            <a:extLst>
              <a:ext uri="{FF2B5EF4-FFF2-40B4-BE49-F238E27FC236}">
                <a16:creationId xmlns:a16="http://schemas.microsoft.com/office/drawing/2014/main" id="{03247BC3-D0B7-4A17-B91D-259654AE2349}"/>
              </a:ext>
            </a:extLst>
          </p:cNvPr>
          <p:cNvSpPr>
            <a:spLocks noChangeArrowheads="1"/>
          </p:cNvSpPr>
          <p:nvPr/>
        </p:nvSpPr>
        <p:spPr bwMode="auto">
          <a:xfrm>
            <a:off x="4955384" y="3699520"/>
            <a:ext cx="3527425" cy="2681808"/>
          </a:xfrm>
          <a:prstGeom prst="ellipse">
            <a:avLst/>
          </a:prstGeom>
          <a:noFill/>
          <a:ln w="38100">
            <a:solidFill>
              <a:schemeClr val="accent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defRPr sz="2400">
                <a:solidFill>
                  <a:schemeClr val="bg1"/>
                </a:solidFill>
                <a:latin typeface="Tahoma" panose="020B0604030504040204" pitchFamily="34" charset="0"/>
              </a:defRPr>
            </a:lvl1pPr>
            <a:lvl2pPr marL="742950" indent="-285750">
              <a:defRPr sz="2400">
                <a:solidFill>
                  <a:schemeClr val="bg1"/>
                </a:solidFill>
                <a:latin typeface="Tahoma" panose="020B0604030504040204" pitchFamily="34" charset="0"/>
              </a:defRPr>
            </a:lvl2pPr>
            <a:lvl3pPr marL="1143000" indent="-228600">
              <a:defRPr sz="2400">
                <a:solidFill>
                  <a:schemeClr val="bg1"/>
                </a:solidFill>
                <a:latin typeface="Tahoma" panose="020B0604030504040204" pitchFamily="34" charset="0"/>
              </a:defRPr>
            </a:lvl3pPr>
            <a:lvl4pPr marL="1600200" indent="-228600">
              <a:defRPr sz="2400">
                <a:solidFill>
                  <a:schemeClr val="bg1"/>
                </a:solidFill>
                <a:latin typeface="Tahoma" panose="020B0604030504040204" pitchFamily="34" charset="0"/>
              </a:defRPr>
            </a:lvl4pPr>
            <a:lvl5pPr marL="2057400" indent="-228600">
              <a:defRPr sz="2400">
                <a:solidFill>
                  <a:schemeClr val="bg1"/>
                </a:solidFill>
                <a:latin typeface="Tahoma" panose="020B0604030504040204" pitchFamily="34" charset="0"/>
              </a:defRPr>
            </a:lvl5pPr>
            <a:lvl6pPr marL="2514600" indent="-228600" eaLnBrk="0" fontAlgn="base" hangingPunct="0">
              <a:spcBef>
                <a:spcPct val="0"/>
              </a:spcBef>
              <a:spcAft>
                <a:spcPct val="0"/>
              </a:spcAft>
              <a:defRPr sz="2400">
                <a:solidFill>
                  <a:schemeClr val="bg1"/>
                </a:solidFill>
                <a:latin typeface="Tahoma" panose="020B0604030504040204" pitchFamily="34" charset="0"/>
              </a:defRPr>
            </a:lvl6pPr>
            <a:lvl7pPr marL="2971800" indent="-228600" eaLnBrk="0" fontAlgn="base" hangingPunct="0">
              <a:spcBef>
                <a:spcPct val="0"/>
              </a:spcBef>
              <a:spcAft>
                <a:spcPct val="0"/>
              </a:spcAft>
              <a:defRPr sz="2400">
                <a:solidFill>
                  <a:schemeClr val="bg1"/>
                </a:solidFill>
                <a:latin typeface="Tahoma" panose="020B0604030504040204" pitchFamily="34" charset="0"/>
              </a:defRPr>
            </a:lvl7pPr>
            <a:lvl8pPr marL="3429000" indent="-228600" eaLnBrk="0" fontAlgn="base" hangingPunct="0">
              <a:spcBef>
                <a:spcPct val="0"/>
              </a:spcBef>
              <a:spcAft>
                <a:spcPct val="0"/>
              </a:spcAft>
              <a:defRPr sz="2400">
                <a:solidFill>
                  <a:schemeClr val="bg1"/>
                </a:solidFill>
                <a:latin typeface="Tahoma" panose="020B0604030504040204" pitchFamily="34" charset="0"/>
              </a:defRPr>
            </a:lvl8pPr>
            <a:lvl9pPr marL="3886200" indent="-228600" eaLnBrk="0" fontAlgn="base" hangingPunct="0">
              <a:spcBef>
                <a:spcPct val="0"/>
              </a:spcBef>
              <a:spcAft>
                <a:spcPct val="0"/>
              </a:spcAft>
              <a:defRPr sz="2400">
                <a:solidFill>
                  <a:schemeClr val="bg1"/>
                </a:solidFill>
                <a:latin typeface="Tahoma" panose="020B0604030504040204" pitchFamily="34" charset="0"/>
              </a:defRPr>
            </a:lvl9pPr>
          </a:lstStyle>
          <a:p>
            <a:pPr algn="ctr"/>
            <a:endParaRPr lang="nl-NL" altLang="nl-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70A8D35-7220-4D10-AC97-9091F09AD766}"/>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1433D763-2F11-45AD-85CF-C61010175EDB}" type="slidenum">
              <a:rPr lang="en-GB" altLang="nl-NL" sz="1200" smtClean="0">
                <a:solidFill>
                  <a:schemeClr val="tx1"/>
                </a:solidFill>
                <a:latin typeface="Calibri" panose="020F0502020204030204" pitchFamily="34" charset="0"/>
              </a:rPr>
              <a:pPr eaLnBrk="1" hangingPunct="1">
                <a:defRPr/>
              </a:pPr>
              <a:t>12</a:t>
            </a:fld>
            <a:endParaRPr lang="en-GB" altLang="nl-NL" sz="1200">
              <a:solidFill>
                <a:schemeClr val="tx1"/>
              </a:solidFill>
              <a:latin typeface="Calibri" panose="020F0502020204030204" pitchFamily="34" charset="0"/>
            </a:endParaRPr>
          </a:p>
        </p:txBody>
      </p:sp>
      <p:sp>
        <p:nvSpPr>
          <p:cNvPr id="7" name="Rectangle 70">
            <a:extLst>
              <a:ext uri="{FF2B5EF4-FFF2-40B4-BE49-F238E27FC236}">
                <a16:creationId xmlns:a16="http://schemas.microsoft.com/office/drawing/2014/main" id="{58FD6828-CBC7-4DCE-8B24-C35BEF743B0F}"/>
              </a:ext>
            </a:extLst>
          </p:cNvPr>
          <p:cNvSpPr txBox="1">
            <a:spLocks noChangeArrowheads="1"/>
          </p:cNvSpPr>
          <p:nvPr/>
        </p:nvSpPr>
        <p:spPr bwMode="auto">
          <a:xfrm>
            <a:off x="303213" y="88900"/>
            <a:ext cx="77724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0" tIns="0" rIns="0" bIns="72000" anchor="b"/>
          <a:lstStyle>
            <a:lvl1pPr eaLnBrk="1" hangingPunct="1">
              <a:lnSpc>
                <a:spcPct val="96000"/>
              </a:lnSpc>
              <a:defRPr b="1" i="0">
                <a:latin typeface="+mj-lt"/>
                <a:ea typeface="+mj-ea"/>
                <a:cs typeface="+mj-cs"/>
              </a:defRPr>
            </a:lvl1pPr>
            <a:lvl2pPr eaLnBrk="1" hangingPunct="1">
              <a:lnSpc>
                <a:spcPct val="96000"/>
              </a:lnSpc>
              <a:defRPr sz="2600" i="1">
                <a:solidFill>
                  <a:schemeClr val="tx2"/>
                </a:solidFill>
              </a:defRPr>
            </a:lvl2pPr>
            <a:lvl3pPr eaLnBrk="1" hangingPunct="1">
              <a:lnSpc>
                <a:spcPct val="96000"/>
              </a:lnSpc>
              <a:defRPr sz="2600" i="1">
                <a:solidFill>
                  <a:schemeClr val="tx2"/>
                </a:solidFill>
              </a:defRPr>
            </a:lvl3pPr>
            <a:lvl4pPr eaLnBrk="1" hangingPunct="1">
              <a:lnSpc>
                <a:spcPct val="96000"/>
              </a:lnSpc>
              <a:defRPr sz="2600" i="1">
                <a:solidFill>
                  <a:schemeClr val="tx2"/>
                </a:solidFill>
              </a:defRPr>
            </a:lvl4pPr>
            <a:lvl5pPr eaLnBrk="1" hangingPunct="1">
              <a:lnSpc>
                <a:spcPct val="96000"/>
              </a:lnSpc>
              <a:defRPr sz="2600" i="1">
                <a:solidFill>
                  <a:schemeClr val="tx2"/>
                </a:solidFill>
              </a:defRPr>
            </a:lvl5pPr>
            <a:lvl6pPr marL="457200" fontAlgn="base">
              <a:lnSpc>
                <a:spcPct val="96000"/>
              </a:lnSpc>
              <a:spcBef>
                <a:spcPct val="0"/>
              </a:spcBef>
              <a:spcAft>
                <a:spcPct val="0"/>
              </a:spcAft>
              <a:defRPr sz="2600" i="1">
                <a:solidFill>
                  <a:schemeClr val="tx2"/>
                </a:solidFill>
              </a:defRPr>
            </a:lvl6pPr>
            <a:lvl7pPr marL="914400" fontAlgn="base">
              <a:lnSpc>
                <a:spcPct val="96000"/>
              </a:lnSpc>
              <a:spcBef>
                <a:spcPct val="0"/>
              </a:spcBef>
              <a:spcAft>
                <a:spcPct val="0"/>
              </a:spcAft>
              <a:defRPr sz="2600" i="1">
                <a:solidFill>
                  <a:schemeClr val="tx2"/>
                </a:solidFill>
              </a:defRPr>
            </a:lvl7pPr>
            <a:lvl8pPr marL="1371600" fontAlgn="base">
              <a:lnSpc>
                <a:spcPct val="96000"/>
              </a:lnSpc>
              <a:spcBef>
                <a:spcPct val="0"/>
              </a:spcBef>
              <a:spcAft>
                <a:spcPct val="0"/>
              </a:spcAft>
              <a:defRPr sz="2600" i="1">
                <a:solidFill>
                  <a:schemeClr val="tx2"/>
                </a:solidFill>
              </a:defRPr>
            </a:lvl8pPr>
            <a:lvl9pPr marL="1828800" fontAlgn="base">
              <a:lnSpc>
                <a:spcPct val="96000"/>
              </a:lnSpc>
              <a:spcBef>
                <a:spcPct val="0"/>
              </a:spcBef>
              <a:spcAft>
                <a:spcPct val="0"/>
              </a:spcAft>
              <a:defRPr sz="2600" i="1">
                <a:solidFill>
                  <a:schemeClr val="tx2"/>
                </a:solidFill>
              </a:defRPr>
            </a:lvl9pPr>
          </a:lstStyle>
          <a:p>
            <a:pPr>
              <a:defRPr/>
            </a:pPr>
            <a:r>
              <a:rPr lang="nl-NL" altLang="en-US" sz="2800" dirty="0" err="1"/>
              <a:t>Identification</a:t>
            </a:r>
            <a:r>
              <a:rPr lang="nl-NL" altLang="en-US" sz="2800" dirty="0"/>
              <a:t> of </a:t>
            </a:r>
            <a:r>
              <a:rPr lang="nl-NL" altLang="en-US" sz="2800" i="1" dirty="0"/>
              <a:t>DIO2</a:t>
            </a:r>
            <a:r>
              <a:rPr lang="nl-NL" altLang="en-US" sz="2800" dirty="0"/>
              <a:t> as OA </a:t>
            </a:r>
            <a:r>
              <a:rPr lang="nl-NL" altLang="en-US" sz="2800" dirty="0" err="1"/>
              <a:t>susceptibility</a:t>
            </a:r>
            <a:r>
              <a:rPr lang="nl-NL" altLang="en-US" sz="2800" dirty="0"/>
              <a:t> locus</a:t>
            </a:r>
            <a:br>
              <a:rPr lang="nl-NL" altLang="en-US" sz="2800" dirty="0"/>
            </a:br>
            <a:r>
              <a:rPr lang="nl-NL" altLang="en-US" b="0" dirty="0"/>
              <a:t>The GARP </a:t>
            </a:r>
            <a:r>
              <a:rPr lang="nl-NL" altLang="en-US" b="0" dirty="0" err="1"/>
              <a:t>study</a:t>
            </a:r>
            <a:endParaRPr lang="nl-NL" altLang="en-US" b="0" dirty="0"/>
          </a:p>
        </p:txBody>
      </p:sp>
      <p:pic>
        <p:nvPicPr>
          <p:cNvPr id="79876" name="Picture 25">
            <a:extLst>
              <a:ext uri="{FF2B5EF4-FFF2-40B4-BE49-F238E27FC236}">
                <a16:creationId xmlns:a16="http://schemas.microsoft.com/office/drawing/2014/main" id="{6C15A531-5286-4D8F-88C7-B80177E4A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2205038"/>
            <a:ext cx="3756025"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2">
            <a:extLst>
              <a:ext uri="{FF2B5EF4-FFF2-40B4-BE49-F238E27FC236}">
                <a16:creationId xmlns:a16="http://schemas.microsoft.com/office/drawing/2014/main" id="{A792AD41-1A15-4DD8-BA48-AF3D844B1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1042988"/>
            <a:ext cx="3238500"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7">
            <a:extLst>
              <a:ext uri="{FF2B5EF4-FFF2-40B4-BE49-F238E27FC236}">
                <a16:creationId xmlns:a16="http://schemas.microsoft.com/office/drawing/2014/main" id="{C81CB430-AEA4-4071-B280-8DBC44E59A87}"/>
              </a:ext>
            </a:extLst>
          </p:cNvPr>
          <p:cNvSpPr/>
          <p:nvPr/>
        </p:nvSpPr>
        <p:spPr bwMode="auto">
          <a:xfrm>
            <a:off x="7585075" y="2133600"/>
            <a:ext cx="808038" cy="477838"/>
          </a:xfrm>
          <a:prstGeom prst="roundRect">
            <a:avLst/>
          </a:prstGeom>
          <a:solidFill>
            <a:schemeClr val="tx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gn="ctr" eaLnBrk="1" hangingPunct="1">
              <a:defRPr/>
            </a:pPr>
            <a:r>
              <a:rPr lang="en-US" sz="2000" dirty="0">
                <a:solidFill>
                  <a:schemeClr val="bg2"/>
                </a:solidFill>
                <a:latin typeface="Calibri" pitchFamily="34" charset="0"/>
                <a:cs typeface="Arial" charset="0"/>
              </a:rPr>
              <a:t>2008</a:t>
            </a:r>
          </a:p>
        </p:txBody>
      </p:sp>
      <p:sp>
        <p:nvSpPr>
          <p:cNvPr id="79879" name="Text Box 26">
            <a:extLst>
              <a:ext uri="{FF2B5EF4-FFF2-40B4-BE49-F238E27FC236}">
                <a16:creationId xmlns:a16="http://schemas.microsoft.com/office/drawing/2014/main" id="{7522047F-415C-43D9-A63D-10EA4E814E65}"/>
              </a:ext>
            </a:extLst>
          </p:cNvPr>
          <p:cNvSpPr txBox="1">
            <a:spLocks noChangeArrowheads="1"/>
          </p:cNvSpPr>
          <p:nvPr/>
        </p:nvSpPr>
        <p:spPr bwMode="auto">
          <a:xfrm>
            <a:off x="368300" y="6253163"/>
            <a:ext cx="3727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nl-NL" altLang="en-US" sz="1200" b="0" i="1">
                <a:solidFill>
                  <a:schemeClr val="tx2"/>
                </a:solidFill>
                <a:latin typeface="Tahoma" panose="020B0604030504040204" pitchFamily="34" charset="0"/>
              </a:rPr>
              <a:t>Meulenbelt et al. 2008  Hum Mol Genet 17: 1867-75</a:t>
            </a:r>
            <a:endParaRPr lang="en-US" altLang="en-US" sz="1200" b="0" i="1">
              <a:solidFill>
                <a:schemeClr val="tx2"/>
              </a:solidFill>
              <a:latin typeface="Tahoma" panose="020B0604030504040204" pitchFamily="34" charset="0"/>
            </a:endParaRPr>
          </a:p>
        </p:txBody>
      </p:sp>
      <p:sp>
        <p:nvSpPr>
          <p:cNvPr id="79880" name="Rectangle 2">
            <a:extLst>
              <a:ext uri="{FF2B5EF4-FFF2-40B4-BE49-F238E27FC236}">
                <a16:creationId xmlns:a16="http://schemas.microsoft.com/office/drawing/2014/main" id="{D5ED4C51-5780-4082-9AF3-259E74EFC50F}"/>
              </a:ext>
            </a:extLst>
          </p:cNvPr>
          <p:cNvSpPr>
            <a:spLocks noChangeArrowheads="1"/>
          </p:cNvSpPr>
          <p:nvPr/>
        </p:nvSpPr>
        <p:spPr bwMode="auto">
          <a:xfrm>
            <a:off x="2803525" y="5340350"/>
            <a:ext cx="1803400" cy="330200"/>
          </a:xfrm>
          <a:prstGeom prst="rect">
            <a:avLst/>
          </a:prstGeom>
          <a:solidFill>
            <a:schemeClr val="bg1"/>
          </a:solidFill>
          <a:ln w="9525" algn="ctr">
            <a:solidFill>
              <a:schemeClr val="tx1"/>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pPr>
            <a:endParaRPr lang="nl-NL" altLang="nl-NL" sz="2400" b="0">
              <a:solidFill>
                <a:schemeClr val="tx1"/>
              </a:solidFill>
              <a:latin typeface="Times" panose="02020603050405020304" pitchFamily="18" charset="0"/>
              <a:ea typeface="ＭＳ Ｐゴシック" panose="020B0600070205080204" pitchFamily="34" charset="-128"/>
            </a:endParaRPr>
          </a:p>
        </p:txBody>
      </p:sp>
      <p:sp>
        <p:nvSpPr>
          <p:cNvPr id="14" name="Rounded Rectangle 13">
            <a:extLst>
              <a:ext uri="{FF2B5EF4-FFF2-40B4-BE49-F238E27FC236}">
                <a16:creationId xmlns:a16="http://schemas.microsoft.com/office/drawing/2014/main" id="{033CA7BD-FB31-42B6-98C8-199296EEED2F}"/>
              </a:ext>
            </a:extLst>
          </p:cNvPr>
          <p:cNvSpPr/>
          <p:nvPr/>
        </p:nvSpPr>
        <p:spPr bwMode="auto">
          <a:xfrm>
            <a:off x="566738" y="5151545"/>
            <a:ext cx="8470513" cy="1027819"/>
          </a:xfrm>
          <a:prstGeom prst="roundRect">
            <a:avLst/>
          </a:prstGeom>
          <a:solidFill>
            <a:schemeClr val="accent1">
              <a:alpha val="68000"/>
            </a:schemeClr>
          </a:solidFill>
          <a:ln/>
          <a:effectLst/>
        </p:spPr>
        <p:style>
          <a:lnRef idx="0">
            <a:schemeClr val="accent3"/>
          </a:lnRef>
          <a:fillRef idx="3">
            <a:schemeClr val="accent3"/>
          </a:fillRef>
          <a:effectRef idx="3">
            <a:schemeClr val="accent3"/>
          </a:effectRef>
          <a:fontRef idx="minor">
            <a:schemeClr val="lt1"/>
          </a:fontRef>
        </p:style>
        <p:txBody>
          <a:bodyPr anchor="ctr"/>
          <a:lstStyle/>
          <a:p>
            <a:pPr eaLnBrk="1" fontAlgn="auto" hangingPunct="1">
              <a:spcBef>
                <a:spcPts val="0"/>
              </a:spcBef>
              <a:spcAft>
                <a:spcPts val="0"/>
              </a:spcAft>
              <a:defRPr/>
            </a:pPr>
            <a:r>
              <a:rPr lang="en-US" sz="2000" dirty="0">
                <a:solidFill>
                  <a:schemeClr val="bg1"/>
                </a:solidFill>
                <a:latin typeface="Tahoma" pitchFamily="34" charset="0"/>
              </a:rPr>
              <a:t>Initial study to indicate thyroid signaling conferring risk to osteoarthritis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AB5EF-3927-401A-A052-90C955024ED9}"/>
              </a:ext>
            </a:extLst>
          </p:cNvPr>
          <p:cNvSpPr>
            <a:spLocks noGrp="1"/>
          </p:cNvSpPr>
          <p:nvPr>
            <p:ph type="dt" sz="half" idx="10"/>
          </p:nvPr>
        </p:nvSpPr>
        <p:spPr/>
        <p:txBody>
          <a:bodyPr/>
          <a:lstStyle/>
          <a:p>
            <a:pPr>
              <a:defRPr/>
            </a:pPr>
            <a:fld id="{3C89EB80-69EC-469F-BBFA-517D6E4E50C8}" type="datetime5">
              <a:rPr lang="en-US" smtClean="0"/>
              <a:pPr>
                <a:defRPr/>
              </a:pPr>
              <a:t>23-Oct-20</a:t>
            </a:fld>
            <a:endParaRPr lang="en-GB" dirty="0"/>
          </a:p>
        </p:txBody>
      </p:sp>
      <p:sp>
        <p:nvSpPr>
          <p:cNvPr id="3" name="Slide Number Placeholder 2">
            <a:extLst>
              <a:ext uri="{FF2B5EF4-FFF2-40B4-BE49-F238E27FC236}">
                <a16:creationId xmlns:a16="http://schemas.microsoft.com/office/drawing/2014/main" id="{9D53851C-59F4-44D8-B1CF-FC1A5453A491}"/>
              </a:ext>
            </a:extLst>
          </p:cNvPr>
          <p:cNvSpPr>
            <a:spLocks noGrp="1"/>
          </p:cNvSpPr>
          <p:nvPr>
            <p:ph type="sldNum" sz="quarter" idx="11"/>
          </p:nvPr>
        </p:nvSpPr>
        <p:spPr/>
        <p:txBody>
          <a:bodyPr/>
          <a:lstStyle/>
          <a:p>
            <a:pPr>
              <a:defRPr/>
            </a:pPr>
            <a:fld id="{ACF156C4-7481-4387-AA8F-23092A72FB0D}" type="slidenum">
              <a:rPr lang="en-GB" altLang="nl-NL" smtClean="0"/>
              <a:pPr>
                <a:defRPr/>
              </a:pPr>
              <a:t>13</a:t>
            </a:fld>
            <a:endParaRPr lang="en-GB" altLang="nl-NL"/>
          </a:p>
        </p:txBody>
      </p:sp>
      <p:sp>
        <p:nvSpPr>
          <p:cNvPr id="4" name="Footer Placeholder 3">
            <a:extLst>
              <a:ext uri="{FF2B5EF4-FFF2-40B4-BE49-F238E27FC236}">
                <a16:creationId xmlns:a16="http://schemas.microsoft.com/office/drawing/2014/main" id="{7173A98D-AB2C-4125-BDCA-72CBA187971E}"/>
              </a:ext>
            </a:extLst>
          </p:cNvPr>
          <p:cNvSpPr>
            <a:spLocks noGrp="1"/>
          </p:cNvSpPr>
          <p:nvPr>
            <p:ph type="ftr" sz="quarter" idx="12"/>
          </p:nvPr>
        </p:nvSpPr>
        <p:spPr/>
        <p:txBody>
          <a:bodyPr/>
          <a:lstStyle/>
          <a:p>
            <a:pPr>
              <a:defRPr/>
            </a:pPr>
            <a:r>
              <a:rPr lang="en-GB"/>
              <a:t>Insert &gt; Header &amp; footer</a:t>
            </a:r>
          </a:p>
        </p:txBody>
      </p:sp>
      <p:sp>
        <p:nvSpPr>
          <p:cNvPr id="5" name="TextBox 4">
            <a:extLst>
              <a:ext uri="{FF2B5EF4-FFF2-40B4-BE49-F238E27FC236}">
                <a16:creationId xmlns:a16="http://schemas.microsoft.com/office/drawing/2014/main" id="{E42D9C7E-4674-4509-9B1D-157C82FACBC4}"/>
              </a:ext>
            </a:extLst>
          </p:cNvPr>
          <p:cNvSpPr txBox="1"/>
          <p:nvPr/>
        </p:nvSpPr>
        <p:spPr>
          <a:xfrm>
            <a:off x="1277947" y="2967335"/>
            <a:ext cx="5145961" cy="461665"/>
          </a:xfrm>
          <a:prstGeom prst="rect">
            <a:avLst/>
          </a:prstGeom>
          <a:noFill/>
        </p:spPr>
        <p:txBody>
          <a:bodyPr wrap="none" rtlCol="0">
            <a:spAutoFit/>
          </a:bodyPr>
          <a:lstStyle/>
          <a:p>
            <a:r>
              <a:rPr lang="en-US" dirty="0">
                <a:solidFill>
                  <a:schemeClr val="accent6"/>
                </a:solidFill>
              </a:rPr>
              <a:t>How to delineate the risk locus?</a:t>
            </a:r>
            <a:endParaRPr lang="nl-NL" dirty="0">
              <a:solidFill>
                <a:schemeClr val="accent6"/>
              </a:solidFill>
            </a:endParaRPr>
          </a:p>
        </p:txBody>
      </p:sp>
    </p:spTree>
    <p:extLst>
      <p:ext uri="{BB962C8B-B14F-4D97-AF65-F5344CB8AC3E}">
        <p14:creationId xmlns:p14="http://schemas.microsoft.com/office/powerpoint/2010/main" val="380789757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A72E-9DEE-41BD-A3A5-5C0A2E45E4FE}"/>
              </a:ext>
            </a:extLst>
          </p:cNvPr>
          <p:cNvSpPr>
            <a:spLocks noGrp="1"/>
          </p:cNvSpPr>
          <p:nvPr>
            <p:ph type="title"/>
          </p:nvPr>
        </p:nvSpPr>
        <p:spPr/>
        <p:txBody>
          <a:bodyPr/>
          <a:lstStyle/>
          <a:p>
            <a:r>
              <a:rPr lang="en-US" dirty="0"/>
              <a:t>Which step in the Freedman et al strategy?</a:t>
            </a:r>
            <a:endParaRPr lang="nl-NL" dirty="0"/>
          </a:p>
        </p:txBody>
      </p:sp>
      <p:sp>
        <p:nvSpPr>
          <p:cNvPr id="4" name="Date Placeholder 3">
            <a:extLst>
              <a:ext uri="{FF2B5EF4-FFF2-40B4-BE49-F238E27FC236}">
                <a16:creationId xmlns:a16="http://schemas.microsoft.com/office/drawing/2014/main" id="{1B7311CC-6670-4AAD-B308-4DEA97FD0E3C}"/>
              </a:ext>
            </a:extLst>
          </p:cNvPr>
          <p:cNvSpPr>
            <a:spLocks noGrp="1"/>
          </p:cNvSpPr>
          <p:nvPr>
            <p:ph type="dt" sz="half" idx="10"/>
          </p:nvPr>
        </p:nvSpPr>
        <p:spPr/>
        <p:txBody>
          <a:bodyPr/>
          <a:lstStyle/>
          <a:p>
            <a:pPr>
              <a:defRPr/>
            </a:pPr>
            <a:fld id="{8BAD5F00-4DD7-4D81-9328-B887CC3C826B}" type="datetime5">
              <a:rPr lang="en-US" smtClean="0"/>
              <a:pPr>
                <a:defRPr/>
              </a:pPr>
              <a:t>23-Oct-20</a:t>
            </a:fld>
            <a:endParaRPr lang="en-GB" dirty="0"/>
          </a:p>
        </p:txBody>
      </p:sp>
      <p:sp>
        <p:nvSpPr>
          <p:cNvPr id="5" name="Slide Number Placeholder 4">
            <a:extLst>
              <a:ext uri="{FF2B5EF4-FFF2-40B4-BE49-F238E27FC236}">
                <a16:creationId xmlns:a16="http://schemas.microsoft.com/office/drawing/2014/main" id="{0A94CA29-BB78-430D-88AA-4F553053B0FD}"/>
              </a:ext>
            </a:extLst>
          </p:cNvPr>
          <p:cNvSpPr>
            <a:spLocks noGrp="1"/>
          </p:cNvSpPr>
          <p:nvPr>
            <p:ph type="sldNum" sz="quarter" idx="11"/>
          </p:nvPr>
        </p:nvSpPr>
        <p:spPr/>
        <p:txBody>
          <a:bodyPr/>
          <a:lstStyle/>
          <a:p>
            <a:pPr>
              <a:defRPr/>
            </a:pPr>
            <a:fld id="{A6CEBBD8-3E4B-4D7E-9D41-FEF9BC8CE24E}" type="slidenum">
              <a:rPr lang="en-GB" altLang="nl-NL" smtClean="0"/>
              <a:pPr>
                <a:defRPr/>
              </a:pPr>
              <a:t>14</a:t>
            </a:fld>
            <a:endParaRPr lang="en-GB" altLang="nl-NL"/>
          </a:p>
        </p:txBody>
      </p:sp>
      <p:sp>
        <p:nvSpPr>
          <p:cNvPr id="6" name="Footer Placeholder 5">
            <a:extLst>
              <a:ext uri="{FF2B5EF4-FFF2-40B4-BE49-F238E27FC236}">
                <a16:creationId xmlns:a16="http://schemas.microsoft.com/office/drawing/2014/main" id="{8AA84657-6FE9-49A0-9AEF-39F2E2895435}"/>
              </a:ext>
            </a:extLst>
          </p:cNvPr>
          <p:cNvSpPr>
            <a:spLocks noGrp="1"/>
          </p:cNvSpPr>
          <p:nvPr>
            <p:ph type="ftr" sz="quarter" idx="12"/>
          </p:nvPr>
        </p:nvSpPr>
        <p:spPr/>
        <p:txBody>
          <a:bodyPr/>
          <a:lstStyle/>
          <a:p>
            <a:pPr>
              <a:defRPr/>
            </a:pPr>
            <a:r>
              <a:rPr lang="en-GB"/>
              <a:t>Insert &gt; Header &amp; footer</a:t>
            </a:r>
          </a:p>
        </p:txBody>
      </p:sp>
      <p:sp>
        <p:nvSpPr>
          <p:cNvPr id="8" name="Rectangle 7">
            <a:extLst>
              <a:ext uri="{FF2B5EF4-FFF2-40B4-BE49-F238E27FC236}">
                <a16:creationId xmlns:a16="http://schemas.microsoft.com/office/drawing/2014/main" id="{DD7FAB6C-F6E3-4E1C-A99B-B57155F42E9F}"/>
              </a:ext>
            </a:extLst>
          </p:cNvPr>
          <p:cNvSpPr/>
          <p:nvPr/>
        </p:nvSpPr>
        <p:spPr>
          <a:xfrm>
            <a:off x="899592" y="2459504"/>
            <a:ext cx="7344816" cy="830997"/>
          </a:xfrm>
          <a:prstGeom prst="rect">
            <a:avLst/>
          </a:prstGeom>
        </p:spPr>
        <p:txBody>
          <a:bodyPr wrap="square">
            <a:spAutoFit/>
          </a:bodyPr>
          <a:lstStyle/>
          <a:p>
            <a:r>
              <a:rPr lang="en-US" dirty="0">
                <a:solidFill>
                  <a:schemeClr val="accent6"/>
                </a:solidFill>
              </a:rPr>
              <a:t>1. Using linkage disequilibrium (LD structure) to find candidate gene</a:t>
            </a:r>
          </a:p>
        </p:txBody>
      </p:sp>
      <p:pic>
        <p:nvPicPr>
          <p:cNvPr id="10" name="Picture 9">
            <a:extLst>
              <a:ext uri="{FF2B5EF4-FFF2-40B4-BE49-F238E27FC236}">
                <a16:creationId xmlns:a16="http://schemas.microsoft.com/office/drawing/2014/main" id="{78C0DBE3-4FE4-4518-AB6A-B48799E5060F}"/>
              </a:ext>
            </a:extLst>
          </p:cNvPr>
          <p:cNvPicPr>
            <a:picLocks noChangeAspect="1"/>
          </p:cNvPicPr>
          <p:nvPr/>
        </p:nvPicPr>
        <p:blipFill rotWithShape="1">
          <a:blip r:embed="rId2"/>
          <a:srcRect r="31026" b="66906"/>
          <a:stretch/>
        </p:blipFill>
        <p:spPr>
          <a:xfrm>
            <a:off x="2555776" y="4221088"/>
            <a:ext cx="5952570" cy="1558574"/>
          </a:xfrm>
          <a:prstGeom prst="rect">
            <a:avLst/>
          </a:prstGeom>
        </p:spPr>
      </p:pic>
    </p:spTree>
    <p:extLst>
      <p:ext uri="{BB962C8B-B14F-4D97-AF65-F5344CB8AC3E}">
        <p14:creationId xmlns:p14="http://schemas.microsoft.com/office/powerpoint/2010/main" val="19893723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5" name="Rectangle 2">
            <a:extLst>
              <a:ext uri="{FF2B5EF4-FFF2-40B4-BE49-F238E27FC236}">
                <a16:creationId xmlns:a16="http://schemas.microsoft.com/office/drawing/2014/main" id="{18E2B532-BE5A-4573-A10D-DBF1D82E1E20}"/>
              </a:ext>
            </a:extLst>
          </p:cNvPr>
          <p:cNvSpPr>
            <a:spLocks noGrp="1" noChangeArrowheads="1"/>
          </p:cNvSpPr>
          <p:nvPr>
            <p:ph type="title"/>
          </p:nvPr>
        </p:nvSpPr>
        <p:spPr>
          <a:xfrm>
            <a:off x="250825" y="-171450"/>
            <a:ext cx="7448550" cy="1143000"/>
          </a:xfrm>
        </p:spPr>
        <p:txBody>
          <a:bodyPr/>
          <a:lstStyle/>
          <a:p>
            <a:pPr>
              <a:buClr>
                <a:srgbClr val="CC3300"/>
              </a:buClr>
              <a:defRPr/>
            </a:pPr>
            <a:r>
              <a:rPr lang="nl-NL" dirty="0">
                <a:solidFill>
                  <a:schemeClr val="bg1"/>
                </a:solidFill>
              </a:rPr>
              <a:t>DIO2, OA </a:t>
            </a:r>
            <a:r>
              <a:rPr lang="nl-NL" dirty="0" err="1">
                <a:solidFill>
                  <a:schemeClr val="bg1"/>
                </a:solidFill>
              </a:rPr>
              <a:t>susceptibility</a:t>
            </a:r>
            <a:r>
              <a:rPr lang="nl-NL" dirty="0">
                <a:solidFill>
                  <a:schemeClr val="bg1"/>
                </a:solidFill>
              </a:rPr>
              <a:t> gene</a:t>
            </a:r>
            <a:br>
              <a:rPr lang="nl-NL" dirty="0">
                <a:solidFill>
                  <a:schemeClr val="bg1"/>
                </a:solidFill>
              </a:rPr>
            </a:br>
            <a:r>
              <a:rPr lang="nl-NL" dirty="0">
                <a:solidFill>
                  <a:schemeClr val="bg1"/>
                </a:solidFill>
              </a:rPr>
              <a:t>The </a:t>
            </a:r>
            <a:r>
              <a:rPr lang="nl-NL" dirty="0" err="1">
                <a:solidFill>
                  <a:schemeClr val="bg1"/>
                </a:solidFill>
              </a:rPr>
              <a:t>Garp</a:t>
            </a:r>
            <a:r>
              <a:rPr lang="nl-NL" dirty="0">
                <a:solidFill>
                  <a:schemeClr val="bg1"/>
                </a:solidFill>
              </a:rPr>
              <a:t> </a:t>
            </a:r>
            <a:r>
              <a:rPr lang="nl-NL" dirty="0" err="1">
                <a:solidFill>
                  <a:schemeClr val="bg1"/>
                </a:solidFill>
              </a:rPr>
              <a:t>study</a:t>
            </a:r>
            <a:r>
              <a:rPr lang="nl-NL" dirty="0">
                <a:solidFill>
                  <a:schemeClr val="bg1"/>
                </a:solidFill>
              </a:rPr>
              <a:t>, </a:t>
            </a:r>
            <a:r>
              <a:rPr lang="nl-NL" dirty="0" err="1">
                <a:solidFill>
                  <a:schemeClr val="bg1"/>
                </a:solidFill>
              </a:rPr>
              <a:t>combined</a:t>
            </a:r>
            <a:r>
              <a:rPr lang="nl-NL" dirty="0">
                <a:solidFill>
                  <a:schemeClr val="bg1"/>
                </a:solidFill>
              </a:rPr>
              <a:t> </a:t>
            </a:r>
            <a:r>
              <a:rPr lang="nl-NL" dirty="0" err="1">
                <a:solidFill>
                  <a:schemeClr val="bg1"/>
                </a:solidFill>
              </a:rPr>
              <a:t>linkage</a:t>
            </a:r>
            <a:r>
              <a:rPr lang="nl-NL" dirty="0">
                <a:solidFill>
                  <a:schemeClr val="bg1"/>
                </a:solidFill>
              </a:rPr>
              <a:t> </a:t>
            </a:r>
            <a:r>
              <a:rPr lang="nl-NL" dirty="0" err="1">
                <a:solidFill>
                  <a:schemeClr val="bg1"/>
                </a:solidFill>
              </a:rPr>
              <a:t>association</a:t>
            </a:r>
            <a:endParaRPr lang="en-US" dirty="0">
              <a:solidFill>
                <a:schemeClr val="bg1"/>
              </a:solidFill>
            </a:endParaRPr>
          </a:p>
        </p:txBody>
      </p:sp>
      <p:graphicFrame>
        <p:nvGraphicFramePr>
          <p:cNvPr id="566317" name="Group 45">
            <a:extLst>
              <a:ext uri="{FF2B5EF4-FFF2-40B4-BE49-F238E27FC236}">
                <a16:creationId xmlns:a16="http://schemas.microsoft.com/office/drawing/2014/main" id="{3268F5DE-6A7C-4DD7-AD4B-DB8FFDBE4828}"/>
              </a:ext>
            </a:extLst>
          </p:cNvPr>
          <p:cNvGraphicFramePr>
            <a:graphicFrameLocks noGrp="1"/>
          </p:cNvGraphicFramePr>
          <p:nvPr>
            <p:ph sz="half" idx="1"/>
          </p:nvPr>
        </p:nvGraphicFramePr>
        <p:xfrm>
          <a:off x="539750" y="2420938"/>
          <a:ext cx="7993063" cy="2809876"/>
        </p:xfrm>
        <a:graphic>
          <a:graphicData uri="http://schemas.openxmlformats.org/drawingml/2006/table">
            <a:tbl>
              <a:tblPr/>
              <a:tblGrid>
                <a:gridCol w="863600">
                  <a:extLst>
                    <a:ext uri="{9D8B030D-6E8A-4147-A177-3AD203B41FA5}">
                      <a16:colId xmlns:a16="http://schemas.microsoft.com/office/drawing/2014/main" val="20000"/>
                    </a:ext>
                  </a:extLst>
                </a:gridCol>
                <a:gridCol w="2016125">
                  <a:extLst>
                    <a:ext uri="{9D8B030D-6E8A-4147-A177-3AD203B41FA5}">
                      <a16:colId xmlns:a16="http://schemas.microsoft.com/office/drawing/2014/main" val="20001"/>
                    </a:ext>
                  </a:extLst>
                </a:gridCol>
                <a:gridCol w="865188">
                  <a:extLst>
                    <a:ext uri="{9D8B030D-6E8A-4147-A177-3AD203B41FA5}">
                      <a16:colId xmlns:a16="http://schemas.microsoft.com/office/drawing/2014/main" val="20002"/>
                    </a:ext>
                  </a:extLst>
                </a:gridCol>
                <a:gridCol w="1727200">
                  <a:extLst>
                    <a:ext uri="{9D8B030D-6E8A-4147-A177-3AD203B41FA5}">
                      <a16:colId xmlns:a16="http://schemas.microsoft.com/office/drawing/2014/main" val="20003"/>
                    </a:ext>
                  </a:extLst>
                </a:gridCol>
                <a:gridCol w="1081087">
                  <a:extLst>
                    <a:ext uri="{9D8B030D-6E8A-4147-A177-3AD203B41FA5}">
                      <a16:colId xmlns:a16="http://schemas.microsoft.com/office/drawing/2014/main" val="20004"/>
                    </a:ext>
                  </a:extLst>
                </a:gridCol>
                <a:gridCol w="1439863">
                  <a:extLst>
                    <a:ext uri="{9D8B030D-6E8A-4147-A177-3AD203B41FA5}">
                      <a16:colId xmlns:a16="http://schemas.microsoft.com/office/drawing/2014/main" val="20005"/>
                    </a:ext>
                  </a:extLst>
                </a:gridCol>
              </a:tblGrid>
              <a:tr h="557213">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1" u="none" strike="noStrike" cap="none" normalizeH="0" baseline="0" dirty="0">
                          <a:ln>
                            <a:noFill/>
                          </a:ln>
                          <a:solidFill>
                            <a:srgbClr val="000066"/>
                          </a:solidFill>
                          <a:effectLst/>
                          <a:latin typeface="Tahoma" pitchFamily="34" charset="0"/>
                          <a:cs typeface="Times New Roman" pitchFamily="18" charset="0"/>
                        </a:rPr>
                        <a:t>Gene</a:t>
                      </a:r>
                      <a:endParaRPr kumimoji="0" lang="en-GB" sz="2000" b="1" i="0" u="none" strike="noStrike" cap="none" normalizeH="0" baseline="0" dirty="0">
                        <a:ln>
                          <a:noFill/>
                        </a:ln>
                        <a:solidFill>
                          <a:srgbClr val="000066"/>
                        </a:solidFill>
                        <a:effectLst/>
                        <a:latin typeface="Tahoma" pitchFamily="34" charset="0"/>
                      </a:endParaRPr>
                    </a:p>
                  </a:txBody>
                  <a:tcPr marL="90488" marR="90488" marT="44450" marB="4445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1" u="none" strike="noStrike" cap="none" normalizeH="0" baseline="0">
                          <a:ln>
                            <a:noFill/>
                          </a:ln>
                          <a:solidFill>
                            <a:srgbClr val="000066"/>
                          </a:solidFill>
                          <a:effectLst/>
                          <a:latin typeface="Tahoma" pitchFamily="34" charset="0"/>
                          <a:cs typeface="Times New Roman" pitchFamily="18" charset="0"/>
                        </a:rPr>
                        <a:t>SNP reference</a:t>
                      </a:r>
                      <a:endParaRPr kumimoji="0" lang="en-GB" sz="2000" b="1" i="0" u="none" strike="noStrike" cap="none" normalizeH="0" baseline="0">
                        <a:ln>
                          <a:noFill/>
                        </a:ln>
                        <a:solidFill>
                          <a:srgbClr val="000066"/>
                        </a:solidFill>
                        <a:effectLst/>
                        <a:latin typeface="Tahoma" pitchFamily="34" charset="0"/>
                      </a:endParaRPr>
                    </a:p>
                  </a:txBody>
                  <a:tcPr marL="90488" marR="90488" marT="44450" marB="4445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1" u="none" strike="noStrike" cap="none" normalizeH="0" baseline="0">
                          <a:ln>
                            <a:noFill/>
                          </a:ln>
                          <a:solidFill>
                            <a:srgbClr val="000066"/>
                          </a:solidFill>
                          <a:effectLst/>
                          <a:latin typeface="Tahoma" pitchFamily="34" charset="0"/>
                          <a:cs typeface="Times New Roman" pitchFamily="18" charset="0"/>
                        </a:rPr>
                        <a:t>allele</a:t>
                      </a:r>
                      <a:endParaRPr kumimoji="0" lang="en-GB" sz="2000" b="1" i="0" u="none" strike="noStrike" cap="none" normalizeH="0" baseline="0">
                        <a:ln>
                          <a:noFill/>
                        </a:ln>
                        <a:solidFill>
                          <a:srgbClr val="000066"/>
                        </a:solidFill>
                        <a:effectLst/>
                        <a:latin typeface="Tahoma" pitchFamily="34" charset="0"/>
                      </a:endParaRPr>
                    </a:p>
                  </a:txBody>
                  <a:tcPr marL="90488" marR="90488" marT="44450" marB="4445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tab pos="665163" algn="l"/>
                        </a:tabLst>
                      </a:pPr>
                      <a:r>
                        <a:rPr kumimoji="0" lang="en-GB" sz="2000" b="1" i="1" u="none" strike="noStrike" cap="none" normalizeH="0" baseline="0">
                          <a:ln>
                            <a:noFill/>
                          </a:ln>
                          <a:solidFill>
                            <a:srgbClr val="000066"/>
                          </a:solidFill>
                          <a:effectLst/>
                          <a:latin typeface="Tahoma" pitchFamily="34" charset="0"/>
                        </a:rPr>
                        <a:t>alias</a:t>
                      </a:r>
                      <a:endParaRPr kumimoji="0" lang="en-GB" sz="2000" b="1" i="0" u="none" strike="noStrike" cap="none" normalizeH="0" baseline="0">
                        <a:ln>
                          <a:noFill/>
                        </a:ln>
                        <a:solidFill>
                          <a:srgbClr val="000066"/>
                        </a:solidFill>
                        <a:effectLst/>
                        <a:latin typeface="Tahoma" pitchFamily="34" charset="0"/>
                      </a:endParaRPr>
                    </a:p>
                  </a:txBody>
                  <a:tcPr marL="90488" marR="90488" marT="44450" marB="4445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tab pos="665163" algn="l"/>
                        </a:tabLst>
                      </a:pPr>
                      <a:r>
                        <a:rPr kumimoji="0" lang="en-GB" sz="2000" b="1" i="1" u="none" strike="noStrike" cap="none" normalizeH="0" baseline="0">
                          <a:ln>
                            <a:noFill/>
                          </a:ln>
                          <a:solidFill>
                            <a:srgbClr val="000066"/>
                          </a:solidFill>
                          <a:effectLst/>
                          <a:latin typeface="Tahoma" pitchFamily="34" charset="0"/>
                          <a:cs typeface="Times New Roman" pitchFamily="18" charset="0"/>
                        </a:rPr>
                        <a:t>MAF</a:t>
                      </a:r>
                      <a:endParaRPr kumimoji="0" lang="en-GB" sz="2000" b="1" i="0" u="none" strike="noStrike" cap="none" normalizeH="0" baseline="0">
                        <a:ln>
                          <a:noFill/>
                        </a:ln>
                        <a:solidFill>
                          <a:srgbClr val="000066"/>
                        </a:solidFill>
                        <a:effectLst/>
                        <a:latin typeface="Tahoma" pitchFamily="34" charset="0"/>
                      </a:endParaRPr>
                    </a:p>
                  </a:txBody>
                  <a:tcPr marL="90488" marR="90488" marT="44450" marB="4445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tab pos="-30163" algn="l"/>
                        </a:tabLst>
                      </a:pPr>
                      <a:r>
                        <a:rPr kumimoji="0" lang="en-GB" sz="2000" b="1" i="1" u="none" strike="noStrike" cap="none" normalizeH="0" baseline="0">
                          <a:ln>
                            <a:noFill/>
                          </a:ln>
                          <a:solidFill>
                            <a:srgbClr val="000066"/>
                          </a:solidFill>
                          <a:effectLst/>
                          <a:latin typeface="Tahoma" pitchFamily="34" charset="0"/>
                          <a:cs typeface="Times New Roman" pitchFamily="18" charset="0"/>
                        </a:rPr>
                        <a:t>P-value</a:t>
                      </a:r>
                      <a:endParaRPr kumimoji="0" lang="en-GB" sz="2000" b="1" i="1" u="none" strike="noStrike" cap="none" normalizeH="0" baseline="0">
                        <a:ln>
                          <a:noFill/>
                        </a:ln>
                        <a:solidFill>
                          <a:srgbClr val="000066"/>
                        </a:solidFill>
                        <a:effectLst/>
                        <a:latin typeface="Tahoma" pitchFamily="34" charset="0"/>
                      </a:endParaRPr>
                    </a:p>
                  </a:txBody>
                  <a:tcPr marL="90488" marR="90488" marT="44450" marB="4445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5402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1" u="none" strike="noStrike" cap="none" normalizeH="0" baseline="0">
                          <a:ln>
                            <a:noFill/>
                          </a:ln>
                          <a:solidFill>
                            <a:srgbClr val="000066"/>
                          </a:solidFill>
                          <a:effectLst/>
                          <a:latin typeface="Tahoma" pitchFamily="34" charset="0"/>
                          <a:cs typeface="Times New Roman" pitchFamily="18" charset="0"/>
                        </a:rPr>
                        <a:t>DIO2</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rs12885300</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C&gt;T</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a:ln>
                            <a:noFill/>
                          </a:ln>
                          <a:solidFill>
                            <a:srgbClr val="000066"/>
                          </a:solidFill>
                          <a:effectLst/>
                          <a:latin typeface="Tahoma" pitchFamily="34" charset="0"/>
                        </a:rPr>
                        <a:t>ORFaGly3Asp</a:t>
                      </a:r>
                    </a:p>
                  </a:txBody>
                  <a:tcPr marL="90000" marR="90000" marT="43200" marB="4320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0.36 </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bg1"/>
                    </a:solid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tab pos="-30163" algn="l"/>
                        </a:tabLst>
                      </a:pPr>
                      <a:r>
                        <a:rPr kumimoji="0" lang="en-GB" sz="2000" b="1" i="0" u="none" strike="noStrike" cap="none" normalizeH="0" baseline="0">
                          <a:ln>
                            <a:noFill/>
                          </a:ln>
                          <a:solidFill>
                            <a:srgbClr val="000066"/>
                          </a:solidFill>
                          <a:effectLst/>
                          <a:latin typeface="Tahoma" pitchFamily="34" charset="0"/>
                          <a:cs typeface="Times New Roman" pitchFamily="18" charset="0"/>
                        </a:rPr>
                        <a:t>0.04</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rs2267872</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G&gt;A</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0.09</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tab pos="-30163" algn="l"/>
                        </a:tabLst>
                      </a:pPr>
                      <a:r>
                        <a:rPr kumimoji="0" lang="en-GB" sz="2000" b="1" i="0" u="none" strike="noStrike" cap="none" normalizeH="0" baseline="0">
                          <a:ln>
                            <a:noFill/>
                          </a:ln>
                          <a:solidFill>
                            <a:srgbClr val="000066"/>
                          </a:solidFill>
                          <a:effectLst/>
                          <a:latin typeface="Tahoma" pitchFamily="34" charset="0"/>
                          <a:cs typeface="Times New Roman" pitchFamily="18" charset="0"/>
                        </a:rPr>
                        <a:t>0.30</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rs225011</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T&gt;C</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0.43</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tab pos="-30163" algn="l"/>
                        </a:tabLst>
                      </a:pPr>
                      <a:r>
                        <a:rPr kumimoji="0" lang="en-GB" sz="2000" b="1" i="0" u="none" strike="noStrike" cap="none" normalizeH="0" baseline="0">
                          <a:ln>
                            <a:noFill/>
                          </a:ln>
                          <a:solidFill>
                            <a:srgbClr val="000066"/>
                          </a:solidFill>
                          <a:effectLst/>
                          <a:latin typeface="Tahoma" pitchFamily="34" charset="0"/>
                          <a:cs typeface="Times New Roman" pitchFamily="18" charset="0"/>
                        </a:rPr>
                        <a:t>0.14</a:t>
                      </a:r>
                      <a:endParaRPr kumimoji="0" lang="en-GB" sz="2000" b="1" i="0" u="none" strike="noStrike" cap="none" normalizeH="0" baseline="0">
                        <a:ln>
                          <a:noFill/>
                        </a:ln>
                        <a:solidFill>
                          <a:srgbClr val="000066"/>
                        </a:solidFill>
                        <a:effectLst/>
                        <a:latin typeface="Tahoma" pitchFamily="34" charset="0"/>
                      </a:endParaRPr>
                    </a:p>
                  </a:txBody>
                  <a:tcPr marL="90000" marR="90000" marT="43200" marB="43200"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503238">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000066"/>
                        </a:solidFill>
                        <a:effectLst/>
                        <a:latin typeface="Tahoma" pitchFamily="34" charset="0"/>
                      </a:endParaRPr>
                    </a:p>
                  </a:txBody>
                  <a:tcPr marL="90000" marR="90000" marT="43200" marB="43200" anchor="ctr" horzOverflow="overflow">
                    <a:lnL>
                      <a:noFill/>
                    </a:lnL>
                    <a:lnR>
                      <a:noFill/>
                    </a:lnR>
                    <a:lnT>
                      <a:noFill/>
                    </a:lnT>
                    <a:lnB>
                      <a:noFill/>
                    </a:lnB>
                    <a:lnTlToBr>
                      <a:noFill/>
                    </a:lnTlToBr>
                    <a:lnBlToTr>
                      <a:noFill/>
                    </a:lnBlToTr>
                    <a:solidFill>
                      <a:srgbClr val="CCECFF"/>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dirty="0">
                          <a:ln>
                            <a:noFill/>
                          </a:ln>
                          <a:solidFill>
                            <a:srgbClr val="000066"/>
                          </a:solidFill>
                          <a:effectLst/>
                          <a:latin typeface="Tahoma" pitchFamily="34" charset="0"/>
                          <a:cs typeface="Times New Roman" pitchFamily="18" charset="0"/>
                        </a:rPr>
                        <a:t>rs225014</a:t>
                      </a:r>
                      <a:endParaRPr kumimoji="0" lang="en-GB" sz="2000" b="1" i="0" u="none" strike="noStrike" cap="none" normalizeH="0" baseline="0" dirty="0">
                        <a:ln>
                          <a:noFill/>
                        </a:ln>
                        <a:solidFill>
                          <a:srgbClr val="000066"/>
                        </a:solidFill>
                        <a:effectLst/>
                        <a:latin typeface="Tahoma" pitchFamily="34" charset="0"/>
                      </a:endParaRPr>
                    </a:p>
                  </a:txBody>
                  <a:tcPr marL="90000" marR="90000" marT="43200" marB="43200" anchor="ctr" horzOverflow="overflow">
                    <a:lnL>
                      <a:noFill/>
                    </a:lnL>
                    <a:lnR>
                      <a:noFill/>
                    </a:lnR>
                    <a:lnT>
                      <a:noFill/>
                    </a:lnT>
                    <a:lnB>
                      <a:noFill/>
                    </a:lnB>
                    <a:lnTlToBr>
                      <a:noFill/>
                    </a:lnTlToBr>
                    <a:lnBlToTr>
                      <a:noFill/>
                    </a:lnBlToTr>
                    <a:solidFill>
                      <a:srgbClr val="CCECFF"/>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dirty="0">
                          <a:ln>
                            <a:noFill/>
                          </a:ln>
                          <a:solidFill>
                            <a:srgbClr val="000066"/>
                          </a:solidFill>
                          <a:effectLst/>
                          <a:latin typeface="Tahoma" pitchFamily="34" charset="0"/>
                          <a:cs typeface="Times New Roman" pitchFamily="18" charset="0"/>
                        </a:rPr>
                        <a:t>T&gt;C</a:t>
                      </a:r>
                      <a:endParaRPr kumimoji="0" lang="en-GB" sz="2000" b="1" i="0" u="none" strike="noStrike" cap="none" normalizeH="0" baseline="0" dirty="0">
                        <a:ln>
                          <a:noFill/>
                        </a:ln>
                        <a:solidFill>
                          <a:srgbClr val="000066"/>
                        </a:solidFill>
                        <a:effectLst/>
                        <a:latin typeface="Tahoma" pitchFamily="34" charset="0"/>
                      </a:endParaRPr>
                    </a:p>
                  </a:txBody>
                  <a:tcPr marL="90000" marR="90000" marT="43200" marB="43200" anchor="ctr" horzOverflow="overflow">
                    <a:lnL>
                      <a:noFill/>
                    </a:lnL>
                    <a:lnR>
                      <a:noFill/>
                    </a:lnR>
                    <a:lnT>
                      <a:noFill/>
                    </a:lnT>
                    <a:lnB>
                      <a:noFill/>
                    </a:lnB>
                    <a:lnTlToBr>
                      <a:noFill/>
                    </a:lnTlToBr>
                    <a:lnBlToTr>
                      <a:noFill/>
                    </a:lnBlToTr>
                    <a:solidFill>
                      <a:srgbClr val="CCECFF"/>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nl-NL" sz="2000" b="0" i="0" u="none" strike="noStrike" cap="none" normalizeH="0" baseline="0" dirty="0">
                          <a:ln>
                            <a:noFill/>
                          </a:ln>
                          <a:solidFill>
                            <a:srgbClr val="000066"/>
                          </a:solidFill>
                          <a:effectLst/>
                          <a:latin typeface="Tahoma" pitchFamily="34" charset="0"/>
                        </a:rPr>
                        <a:t>Thr92Ala</a:t>
                      </a:r>
                      <a:endParaRPr kumimoji="0" lang="en-GB" sz="2000" b="0" i="0" u="none" strike="noStrike" cap="none" normalizeH="0" baseline="0" dirty="0">
                        <a:ln>
                          <a:noFill/>
                        </a:ln>
                        <a:solidFill>
                          <a:srgbClr val="000066"/>
                        </a:solidFill>
                        <a:effectLst/>
                        <a:latin typeface="Tahoma" pitchFamily="34" charset="0"/>
                      </a:endParaRPr>
                    </a:p>
                  </a:txBody>
                  <a:tcPr marL="90000" marR="90000" marT="43200" marB="43200" anchor="ctr" horzOverflow="overflow">
                    <a:lnL>
                      <a:noFill/>
                    </a:lnL>
                    <a:lnR>
                      <a:noFill/>
                    </a:lnR>
                    <a:lnT>
                      <a:noFill/>
                    </a:lnT>
                    <a:lnB>
                      <a:noFill/>
                    </a:lnB>
                    <a:lnTlToBr>
                      <a:noFill/>
                    </a:lnTlToBr>
                    <a:lnBlToTr>
                      <a:noFill/>
                    </a:lnBlToTr>
                    <a:solidFill>
                      <a:srgbClr val="CCECFF"/>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dirty="0">
                          <a:ln>
                            <a:noFill/>
                          </a:ln>
                          <a:solidFill>
                            <a:srgbClr val="000066"/>
                          </a:solidFill>
                          <a:effectLst/>
                          <a:latin typeface="Tahoma" pitchFamily="34" charset="0"/>
                          <a:cs typeface="Times New Roman" pitchFamily="18" charset="0"/>
                        </a:rPr>
                        <a:t>0.36</a:t>
                      </a:r>
                      <a:endParaRPr kumimoji="0" lang="en-GB" sz="2000" b="1" i="0" u="none" strike="noStrike" cap="none" normalizeH="0" baseline="0" dirty="0">
                        <a:ln>
                          <a:noFill/>
                        </a:ln>
                        <a:solidFill>
                          <a:srgbClr val="000066"/>
                        </a:solidFill>
                        <a:effectLst/>
                        <a:latin typeface="Tahoma" pitchFamily="34" charset="0"/>
                      </a:endParaRPr>
                    </a:p>
                  </a:txBody>
                  <a:tcPr marL="90000" marR="90000" marT="43200" marB="43200" anchor="ctr" horzOverflow="overflow">
                    <a:lnL>
                      <a:noFill/>
                    </a:lnL>
                    <a:lnR>
                      <a:noFill/>
                    </a:lnR>
                    <a:lnT>
                      <a:noFill/>
                    </a:lnT>
                    <a:lnB>
                      <a:noFill/>
                    </a:lnB>
                    <a:lnTlToBr>
                      <a:noFill/>
                    </a:lnTlToBr>
                    <a:lnBlToTr>
                      <a:noFill/>
                    </a:lnBlToTr>
                    <a:solidFill>
                      <a:srgbClr val="CCECFF"/>
                    </a:solid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tab pos="-30163" algn="l"/>
                        </a:tabLst>
                      </a:pPr>
                      <a:r>
                        <a:rPr kumimoji="0" lang="en-GB" sz="2000" b="1" i="0" u="none" strike="noStrike" cap="none" normalizeH="0" baseline="0" dirty="0">
                          <a:ln>
                            <a:noFill/>
                          </a:ln>
                          <a:solidFill>
                            <a:srgbClr val="000066"/>
                          </a:solidFill>
                          <a:effectLst/>
                          <a:latin typeface="Tahoma" pitchFamily="34" charset="0"/>
                          <a:cs typeface="Times New Roman" pitchFamily="18" charset="0"/>
                        </a:rPr>
                        <a:t>0.006</a:t>
                      </a:r>
                      <a:endParaRPr kumimoji="0" lang="en-GB" sz="2000" b="1" i="0" u="none" strike="noStrike" cap="none" normalizeH="0" baseline="0" dirty="0">
                        <a:ln>
                          <a:noFill/>
                        </a:ln>
                        <a:solidFill>
                          <a:srgbClr val="000066"/>
                        </a:solidFill>
                        <a:effectLst/>
                        <a:latin typeface="Tahoma" pitchFamily="34" charset="0"/>
                      </a:endParaRPr>
                    </a:p>
                  </a:txBody>
                  <a:tcPr marL="90000" marR="90000" marT="43200" marB="43200" anchor="ctr" horzOverflow="overflow">
                    <a:lnL>
                      <a:noFill/>
                    </a:lnL>
                    <a:lnR>
                      <a:noFill/>
                    </a:lnR>
                    <a:lnT>
                      <a:noFill/>
                    </a:lnT>
                    <a:lnB>
                      <a:noFill/>
                    </a:lnB>
                    <a:lnTlToBr>
                      <a:noFill/>
                    </a:lnTlToBr>
                    <a:lnBlToTr>
                      <a:noFill/>
                    </a:lnBlToTr>
                    <a:solidFill>
                      <a:srgbClr val="CCECFF"/>
                    </a:solidFill>
                  </a:tcPr>
                </a:tc>
                <a:extLst>
                  <a:ext uri="{0D108BD9-81ED-4DB2-BD59-A6C34878D82A}">
                    <a16:rowId xmlns:a16="http://schemas.microsoft.com/office/drawing/2014/main" val="10004"/>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1" i="0" u="none" strike="noStrike" cap="none" normalizeH="0" baseline="0" dirty="0">
                        <a:ln>
                          <a:noFill/>
                        </a:ln>
                        <a:solidFill>
                          <a:srgbClr val="000066"/>
                        </a:solidFill>
                        <a:effectLst/>
                        <a:latin typeface="Tahoma" pitchFamily="34" charset="0"/>
                      </a:endParaRPr>
                    </a:p>
                  </a:txBody>
                  <a:tcPr marL="90488" marR="90488" marT="44450" marB="4445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rs10136454</a:t>
                      </a:r>
                      <a:endParaRPr kumimoji="0" lang="en-GB" sz="2000" b="1" i="0" u="none" strike="noStrike" cap="none" normalizeH="0" baseline="0">
                        <a:ln>
                          <a:noFill/>
                        </a:ln>
                        <a:solidFill>
                          <a:srgbClr val="000066"/>
                        </a:solidFill>
                        <a:effectLst/>
                        <a:latin typeface="Tahoma" pitchFamily="34" charset="0"/>
                      </a:endParaRPr>
                    </a:p>
                  </a:txBody>
                  <a:tcPr marL="90488" marR="90488" marT="44450" marB="4445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C&gt;T</a:t>
                      </a:r>
                      <a:endParaRPr kumimoji="0" lang="en-GB" sz="2000" b="1" i="0" u="none" strike="noStrike" cap="none" normalizeH="0" baseline="0">
                        <a:ln>
                          <a:noFill/>
                        </a:ln>
                        <a:solidFill>
                          <a:srgbClr val="000066"/>
                        </a:solidFill>
                        <a:effectLst/>
                        <a:latin typeface="Tahoma" pitchFamily="34" charset="0"/>
                      </a:endParaRPr>
                    </a:p>
                  </a:txBody>
                  <a:tcPr marL="90488" marR="90488" marT="44450" marB="4445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GB" sz="2000" b="1" i="0" u="none" strike="noStrike" cap="none" normalizeH="0" baseline="0" dirty="0">
                        <a:ln>
                          <a:noFill/>
                        </a:ln>
                        <a:solidFill>
                          <a:srgbClr val="000066"/>
                        </a:solidFill>
                        <a:effectLst/>
                        <a:latin typeface="Tahoma" pitchFamily="34" charset="0"/>
                      </a:endParaRPr>
                    </a:p>
                  </a:txBody>
                  <a:tcPr marL="90488" marR="90488" marT="44450" marB="4445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pitchFamily="34" charset="0"/>
                          <a:cs typeface="Times New Roman" pitchFamily="18" charset="0"/>
                        </a:rPr>
                        <a:t>0.02</a:t>
                      </a:r>
                      <a:endParaRPr kumimoji="0" lang="en-GB" sz="2000" b="1" i="0" u="none" strike="noStrike" cap="none" normalizeH="0" baseline="0">
                        <a:ln>
                          <a:noFill/>
                        </a:ln>
                        <a:solidFill>
                          <a:srgbClr val="000066"/>
                        </a:solidFill>
                        <a:effectLst/>
                        <a:latin typeface="Tahoma" pitchFamily="34" charset="0"/>
                      </a:endParaRPr>
                    </a:p>
                  </a:txBody>
                  <a:tcPr marL="90488" marR="90488" marT="44450" marB="4445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tab pos="-30163" algn="l"/>
                        </a:tabLst>
                      </a:pPr>
                      <a:r>
                        <a:rPr kumimoji="0" lang="en-GB" sz="2000" b="1" i="0" u="none" strike="noStrike" cap="none" normalizeH="0" baseline="0" dirty="0">
                          <a:ln>
                            <a:noFill/>
                          </a:ln>
                          <a:solidFill>
                            <a:srgbClr val="000066"/>
                          </a:solidFill>
                          <a:effectLst/>
                          <a:latin typeface="Tahoma" pitchFamily="34" charset="0"/>
                          <a:cs typeface="Times New Roman" pitchFamily="18" charset="0"/>
                        </a:rPr>
                        <a:t>0.60</a:t>
                      </a:r>
                      <a:endParaRPr kumimoji="0" lang="en-GB" sz="2000" b="1" i="0" u="none" strike="noStrike" cap="none" normalizeH="0" baseline="0" dirty="0">
                        <a:ln>
                          <a:noFill/>
                        </a:ln>
                        <a:solidFill>
                          <a:srgbClr val="000066"/>
                        </a:solidFill>
                        <a:effectLst/>
                        <a:latin typeface="Tahoma" pitchFamily="34" charset="0"/>
                      </a:endParaRPr>
                    </a:p>
                  </a:txBody>
                  <a:tcPr marL="90488" marR="90488" marT="44450" marB="4445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81963" name="Text Box 26">
            <a:extLst>
              <a:ext uri="{FF2B5EF4-FFF2-40B4-BE49-F238E27FC236}">
                <a16:creationId xmlns:a16="http://schemas.microsoft.com/office/drawing/2014/main" id="{7BA1FBFB-8BE9-4D1B-B8FE-0B59753AD226}"/>
              </a:ext>
            </a:extLst>
          </p:cNvPr>
          <p:cNvSpPr txBox="1">
            <a:spLocks noChangeArrowheads="1"/>
          </p:cNvSpPr>
          <p:nvPr/>
        </p:nvSpPr>
        <p:spPr bwMode="auto">
          <a:xfrm>
            <a:off x="368300" y="6253163"/>
            <a:ext cx="3727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nl-NL" altLang="en-US" sz="1200" b="0" i="1">
                <a:solidFill>
                  <a:schemeClr val="tx2"/>
                </a:solidFill>
                <a:latin typeface="Tahoma" panose="020B0604030504040204" pitchFamily="34" charset="0"/>
              </a:rPr>
              <a:t>Meulenbelt et al. 2008  Hum Mol Genet 17: 1867-75</a:t>
            </a:r>
            <a:endParaRPr lang="en-US" altLang="en-US" sz="1200" b="0" i="1">
              <a:solidFill>
                <a:schemeClr val="tx2"/>
              </a:solidFill>
              <a:latin typeface="Tahoma" panose="020B0604030504040204" pitchFamily="3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AB5EF-3927-401A-A052-90C955024ED9}"/>
              </a:ext>
            </a:extLst>
          </p:cNvPr>
          <p:cNvSpPr>
            <a:spLocks noGrp="1"/>
          </p:cNvSpPr>
          <p:nvPr>
            <p:ph type="dt" sz="half" idx="10"/>
          </p:nvPr>
        </p:nvSpPr>
        <p:spPr/>
        <p:txBody>
          <a:bodyPr/>
          <a:lstStyle/>
          <a:p>
            <a:pPr>
              <a:defRPr/>
            </a:pPr>
            <a:fld id="{3C89EB80-69EC-469F-BBFA-517D6E4E50C8}" type="datetime5">
              <a:rPr lang="en-US" smtClean="0"/>
              <a:pPr>
                <a:defRPr/>
              </a:pPr>
              <a:t>23-Oct-20</a:t>
            </a:fld>
            <a:endParaRPr lang="en-GB" dirty="0"/>
          </a:p>
        </p:txBody>
      </p:sp>
      <p:sp>
        <p:nvSpPr>
          <p:cNvPr id="3" name="Slide Number Placeholder 2">
            <a:extLst>
              <a:ext uri="{FF2B5EF4-FFF2-40B4-BE49-F238E27FC236}">
                <a16:creationId xmlns:a16="http://schemas.microsoft.com/office/drawing/2014/main" id="{9D53851C-59F4-44D8-B1CF-FC1A5453A491}"/>
              </a:ext>
            </a:extLst>
          </p:cNvPr>
          <p:cNvSpPr>
            <a:spLocks noGrp="1"/>
          </p:cNvSpPr>
          <p:nvPr>
            <p:ph type="sldNum" sz="quarter" idx="11"/>
          </p:nvPr>
        </p:nvSpPr>
        <p:spPr/>
        <p:txBody>
          <a:bodyPr/>
          <a:lstStyle/>
          <a:p>
            <a:pPr>
              <a:defRPr/>
            </a:pPr>
            <a:fld id="{ACF156C4-7481-4387-AA8F-23092A72FB0D}" type="slidenum">
              <a:rPr lang="en-GB" altLang="nl-NL" smtClean="0"/>
              <a:pPr>
                <a:defRPr/>
              </a:pPr>
              <a:t>16</a:t>
            </a:fld>
            <a:endParaRPr lang="en-GB" altLang="nl-NL"/>
          </a:p>
        </p:txBody>
      </p:sp>
      <p:sp>
        <p:nvSpPr>
          <p:cNvPr id="4" name="Footer Placeholder 3">
            <a:extLst>
              <a:ext uri="{FF2B5EF4-FFF2-40B4-BE49-F238E27FC236}">
                <a16:creationId xmlns:a16="http://schemas.microsoft.com/office/drawing/2014/main" id="{7173A98D-AB2C-4125-BDCA-72CBA187971E}"/>
              </a:ext>
            </a:extLst>
          </p:cNvPr>
          <p:cNvSpPr>
            <a:spLocks noGrp="1"/>
          </p:cNvSpPr>
          <p:nvPr>
            <p:ph type="ftr" sz="quarter" idx="12"/>
          </p:nvPr>
        </p:nvSpPr>
        <p:spPr/>
        <p:txBody>
          <a:bodyPr/>
          <a:lstStyle/>
          <a:p>
            <a:pPr>
              <a:defRPr/>
            </a:pPr>
            <a:r>
              <a:rPr lang="en-GB"/>
              <a:t>Insert &gt; Header &amp; footer</a:t>
            </a:r>
          </a:p>
        </p:txBody>
      </p:sp>
      <p:sp>
        <p:nvSpPr>
          <p:cNvPr id="5" name="TextBox 4">
            <a:extLst>
              <a:ext uri="{FF2B5EF4-FFF2-40B4-BE49-F238E27FC236}">
                <a16:creationId xmlns:a16="http://schemas.microsoft.com/office/drawing/2014/main" id="{E42D9C7E-4674-4509-9B1D-157C82FACBC4}"/>
              </a:ext>
            </a:extLst>
          </p:cNvPr>
          <p:cNvSpPr txBox="1"/>
          <p:nvPr/>
        </p:nvSpPr>
        <p:spPr>
          <a:xfrm>
            <a:off x="566738" y="2420888"/>
            <a:ext cx="7677670" cy="830997"/>
          </a:xfrm>
          <a:prstGeom prst="rect">
            <a:avLst/>
          </a:prstGeom>
          <a:noFill/>
        </p:spPr>
        <p:txBody>
          <a:bodyPr wrap="square" rtlCol="0">
            <a:spAutoFit/>
          </a:bodyPr>
          <a:lstStyle/>
          <a:p>
            <a:r>
              <a:rPr lang="en-US" dirty="0">
                <a:solidFill>
                  <a:schemeClr val="accent6"/>
                </a:solidFill>
              </a:rPr>
              <a:t>Are we convinced of this locus being a strong risk gene?</a:t>
            </a:r>
            <a:endParaRPr lang="nl-NL" dirty="0">
              <a:solidFill>
                <a:schemeClr val="accent6"/>
              </a:solidFill>
            </a:endParaRPr>
          </a:p>
        </p:txBody>
      </p:sp>
    </p:spTree>
    <p:extLst>
      <p:ext uri="{BB962C8B-B14F-4D97-AF65-F5344CB8AC3E}">
        <p14:creationId xmlns:p14="http://schemas.microsoft.com/office/powerpoint/2010/main" val="424230028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A72E-9DEE-41BD-A3A5-5C0A2E45E4FE}"/>
              </a:ext>
            </a:extLst>
          </p:cNvPr>
          <p:cNvSpPr>
            <a:spLocks noGrp="1"/>
          </p:cNvSpPr>
          <p:nvPr>
            <p:ph type="title"/>
          </p:nvPr>
        </p:nvSpPr>
        <p:spPr/>
        <p:txBody>
          <a:bodyPr/>
          <a:lstStyle/>
          <a:p>
            <a:r>
              <a:rPr lang="en-US" dirty="0"/>
              <a:t>Which step in the Freedman et al strategy?</a:t>
            </a:r>
            <a:endParaRPr lang="nl-NL" dirty="0"/>
          </a:p>
        </p:txBody>
      </p:sp>
      <p:sp>
        <p:nvSpPr>
          <p:cNvPr id="4" name="Date Placeholder 3">
            <a:extLst>
              <a:ext uri="{FF2B5EF4-FFF2-40B4-BE49-F238E27FC236}">
                <a16:creationId xmlns:a16="http://schemas.microsoft.com/office/drawing/2014/main" id="{1B7311CC-6670-4AAD-B308-4DEA97FD0E3C}"/>
              </a:ext>
            </a:extLst>
          </p:cNvPr>
          <p:cNvSpPr>
            <a:spLocks noGrp="1"/>
          </p:cNvSpPr>
          <p:nvPr>
            <p:ph type="dt" sz="half" idx="10"/>
          </p:nvPr>
        </p:nvSpPr>
        <p:spPr/>
        <p:txBody>
          <a:bodyPr/>
          <a:lstStyle/>
          <a:p>
            <a:pPr>
              <a:defRPr/>
            </a:pPr>
            <a:fld id="{8BAD5F00-4DD7-4D81-9328-B887CC3C826B}" type="datetime5">
              <a:rPr lang="en-US" smtClean="0"/>
              <a:pPr>
                <a:defRPr/>
              </a:pPr>
              <a:t>23-Oct-20</a:t>
            </a:fld>
            <a:endParaRPr lang="en-GB" dirty="0"/>
          </a:p>
        </p:txBody>
      </p:sp>
      <p:sp>
        <p:nvSpPr>
          <p:cNvPr id="5" name="Slide Number Placeholder 4">
            <a:extLst>
              <a:ext uri="{FF2B5EF4-FFF2-40B4-BE49-F238E27FC236}">
                <a16:creationId xmlns:a16="http://schemas.microsoft.com/office/drawing/2014/main" id="{0A94CA29-BB78-430D-88AA-4F553053B0FD}"/>
              </a:ext>
            </a:extLst>
          </p:cNvPr>
          <p:cNvSpPr>
            <a:spLocks noGrp="1"/>
          </p:cNvSpPr>
          <p:nvPr>
            <p:ph type="sldNum" sz="quarter" idx="11"/>
          </p:nvPr>
        </p:nvSpPr>
        <p:spPr/>
        <p:txBody>
          <a:bodyPr/>
          <a:lstStyle/>
          <a:p>
            <a:pPr>
              <a:defRPr/>
            </a:pPr>
            <a:fld id="{A6CEBBD8-3E4B-4D7E-9D41-FEF9BC8CE24E}" type="slidenum">
              <a:rPr lang="en-GB" altLang="nl-NL" smtClean="0"/>
              <a:pPr>
                <a:defRPr/>
              </a:pPr>
              <a:t>17</a:t>
            </a:fld>
            <a:endParaRPr lang="en-GB" altLang="nl-NL"/>
          </a:p>
        </p:txBody>
      </p:sp>
      <p:sp>
        <p:nvSpPr>
          <p:cNvPr id="6" name="Footer Placeholder 5">
            <a:extLst>
              <a:ext uri="{FF2B5EF4-FFF2-40B4-BE49-F238E27FC236}">
                <a16:creationId xmlns:a16="http://schemas.microsoft.com/office/drawing/2014/main" id="{8AA84657-6FE9-49A0-9AEF-39F2E2895435}"/>
              </a:ext>
            </a:extLst>
          </p:cNvPr>
          <p:cNvSpPr>
            <a:spLocks noGrp="1"/>
          </p:cNvSpPr>
          <p:nvPr>
            <p:ph type="ftr" sz="quarter" idx="12"/>
          </p:nvPr>
        </p:nvSpPr>
        <p:spPr/>
        <p:txBody>
          <a:bodyPr/>
          <a:lstStyle/>
          <a:p>
            <a:pPr>
              <a:defRPr/>
            </a:pPr>
            <a:r>
              <a:rPr lang="en-GB"/>
              <a:t>Insert &gt; Header &amp; footer</a:t>
            </a:r>
          </a:p>
        </p:txBody>
      </p:sp>
      <p:sp>
        <p:nvSpPr>
          <p:cNvPr id="8" name="Rectangle 7">
            <a:extLst>
              <a:ext uri="{FF2B5EF4-FFF2-40B4-BE49-F238E27FC236}">
                <a16:creationId xmlns:a16="http://schemas.microsoft.com/office/drawing/2014/main" id="{DD7FAB6C-F6E3-4E1C-A99B-B57155F42E9F}"/>
              </a:ext>
            </a:extLst>
          </p:cNvPr>
          <p:cNvSpPr/>
          <p:nvPr/>
        </p:nvSpPr>
        <p:spPr>
          <a:xfrm>
            <a:off x="899592" y="2459504"/>
            <a:ext cx="7344816" cy="1200329"/>
          </a:xfrm>
          <a:prstGeom prst="rect">
            <a:avLst/>
          </a:prstGeom>
        </p:spPr>
        <p:txBody>
          <a:bodyPr wrap="square">
            <a:spAutoFit/>
          </a:bodyPr>
          <a:lstStyle/>
          <a:p>
            <a:pPr marL="457200" indent="-457200">
              <a:buFont typeface="+mj-lt"/>
              <a:buAutoNum type="arabicPeriod" startAt="2"/>
            </a:pPr>
            <a:r>
              <a:rPr lang="en-US" dirty="0">
                <a:solidFill>
                  <a:schemeClr val="accent6"/>
                </a:solidFill>
              </a:rPr>
              <a:t>Used other populations to refine LD regions / association</a:t>
            </a:r>
            <a:r>
              <a:rPr lang="nl-NL" dirty="0">
                <a:solidFill>
                  <a:schemeClr val="accent6"/>
                </a:solidFill>
              </a:rPr>
              <a:t> </a:t>
            </a:r>
            <a:r>
              <a:rPr lang="nl-NL" dirty="0" err="1">
                <a:solidFill>
                  <a:schemeClr val="accent6"/>
                </a:solidFill>
              </a:rPr>
              <a:t>to</a:t>
            </a:r>
            <a:r>
              <a:rPr lang="nl-NL" dirty="0">
                <a:solidFill>
                  <a:schemeClr val="accent6"/>
                </a:solidFill>
              </a:rPr>
              <a:t> pinpoint a strong  OA risk </a:t>
            </a:r>
            <a:r>
              <a:rPr lang="nl-NL" dirty="0" err="1">
                <a:solidFill>
                  <a:schemeClr val="accent6"/>
                </a:solidFill>
              </a:rPr>
              <a:t>candidate</a:t>
            </a:r>
            <a:r>
              <a:rPr lang="nl-NL" dirty="0">
                <a:solidFill>
                  <a:schemeClr val="accent6"/>
                </a:solidFill>
              </a:rPr>
              <a:t> gene</a:t>
            </a:r>
            <a:endParaRPr lang="en-US" dirty="0">
              <a:solidFill>
                <a:schemeClr val="accent6"/>
              </a:solidFill>
            </a:endParaRPr>
          </a:p>
        </p:txBody>
      </p:sp>
      <p:pic>
        <p:nvPicPr>
          <p:cNvPr id="7" name="Picture 6">
            <a:extLst>
              <a:ext uri="{FF2B5EF4-FFF2-40B4-BE49-F238E27FC236}">
                <a16:creationId xmlns:a16="http://schemas.microsoft.com/office/drawing/2014/main" id="{312F1AE9-238E-4FD7-8461-C579360DA52A}"/>
              </a:ext>
            </a:extLst>
          </p:cNvPr>
          <p:cNvPicPr>
            <a:picLocks noChangeAspect="1"/>
          </p:cNvPicPr>
          <p:nvPr/>
        </p:nvPicPr>
        <p:blipFill rotWithShape="1">
          <a:blip r:embed="rId2"/>
          <a:srcRect r="31026" b="57189"/>
          <a:stretch/>
        </p:blipFill>
        <p:spPr>
          <a:xfrm>
            <a:off x="2555776" y="4221088"/>
            <a:ext cx="5952570" cy="2016224"/>
          </a:xfrm>
          <a:prstGeom prst="rect">
            <a:avLst/>
          </a:prstGeom>
        </p:spPr>
      </p:pic>
    </p:spTree>
    <p:extLst>
      <p:ext uri="{BB962C8B-B14F-4D97-AF65-F5344CB8AC3E}">
        <p14:creationId xmlns:p14="http://schemas.microsoft.com/office/powerpoint/2010/main" val="27941978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09" name="Rectangle 2">
            <a:extLst>
              <a:ext uri="{FF2B5EF4-FFF2-40B4-BE49-F238E27FC236}">
                <a16:creationId xmlns:a16="http://schemas.microsoft.com/office/drawing/2014/main" id="{E9250BE3-4FC9-44FA-A476-BD222E0B3D1C}"/>
              </a:ext>
            </a:extLst>
          </p:cNvPr>
          <p:cNvSpPr>
            <a:spLocks noGrp="1" noChangeArrowheads="1"/>
          </p:cNvSpPr>
          <p:nvPr>
            <p:ph type="title"/>
          </p:nvPr>
        </p:nvSpPr>
        <p:spPr>
          <a:xfrm>
            <a:off x="530225" y="-242888"/>
            <a:ext cx="7772400" cy="1143001"/>
          </a:xfrm>
        </p:spPr>
        <p:txBody>
          <a:bodyPr/>
          <a:lstStyle/>
          <a:p>
            <a:pPr>
              <a:buClr>
                <a:srgbClr val="CC3300"/>
              </a:buClr>
              <a:defRPr/>
            </a:pPr>
            <a:r>
              <a:rPr lang="nl-NL" sz="2800" dirty="0" err="1">
                <a:solidFill>
                  <a:schemeClr val="bg1"/>
                </a:solidFill>
                <a:latin typeface="Tahoma" pitchFamily="34" charset="0"/>
              </a:rPr>
              <a:t>Initial</a:t>
            </a:r>
            <a:r>
              <a:rPr lang="nl-NL" sz="2800" dirty="0">
                <a:solidFill>
                  <a:schemeClr val="bg1"/>
                </a:solidFill>
                <a:latin typeface="Tahoma" pitchFamily="34" charset="0"/>
              </a:rPr>
              <a:t> </a:t>
            </a:r>
            <a:r>
              <a:rPr lang="nl-NL" sz="2800" dirty="0" err="1">
                <a:solidFill>
                  <a:schemeClr val="bg1"/>
                </a:solidFill>
                <a:latin typeface="Tahoma" pitchFamily="34" charset="0"/>
              </a:rPr>
              <a:t>replication</a:t>
            </a:r>
            <a:r>
              <a:rPr lang="nl-NL" sz="2800" dirty="0">
                <a:solidFill>
                  <a:schemeClr val="bg1"/>
                </a:solidFill>
                <a:latin typeface="Tahoma" pitchFamily="34" charset="0"/>
              </a:rPr>
              <a:t>, OA </a:t>
            </a:r>
            <a:r>
              <a:rPr lang="nl-NL" sz="2800" dirty="0" err="1">
                <a:solidFill>
                  <a:schemeClr val="bg1"/>
                </a:solidFill>
                <a:latin typeface="Tahoma" pitchFamily="34" charset="0"/>
              </a:rPr>
              <a:t>susceptibility</a:t>
            </a:r>
            <a:r>
              <a:rPr lang="nl-NL" sz="2800" dirty="0">
                <a:solidFill>
                  <a:schemeClr val="bg1"/>
                </a:solidFill>
                <a:latin typeface="Tahoma" pitchFamily="34" charset="0"/>
              </a:rPr>
              <a:t> gene</a:t>
            </a:r>
            <a:br>
              <a:rPr lang="nl-NL" sz="3200" dirty="0">
                <a:solidFill>
                  <a:schemeClr val="bg1"/>
                </a:solidFill>
                <a:latin typeface="Tahoma" pitchFamily="34" charset="0"/>
              </a:rPr>
            </a:br>
            <a:r>
              <a:rPr lang="nl-NL" sz="2000" dirty="0">
                <a:solidFill>
                  <a:schemeClr val="bg1"/>
                </a:solidFill>
                <a:latin typeface="Tahoma" pitchFamily="34" charset="0"/>
              </a:rPr>
              <a:t>DIO2 </a:t>
            </a:r>
            <a:r>
              <a:rPr lang="nl-NL" sz="2000" dirty="0" err="1">
                <a:solidFill>
                  <a:schemeClr val="bg1"/>
                </a:solidFill>
                <a:latin typeface="Tahoma" pitchFamily="34" charset="0"/>
              </a:rPr>
              <a:t>haplotype</a:t>
            </a:r>
            <a:r>
              <a:rPr lang="nl-NL" sz="2000" dirty="0">
                <a:solidFill>
                  <a:schemeClr val="bg1"/>
                </a:solidFill>
                <a:latin typeface="Tahoma" pitchFamily="34" charset="0"/>
              </a:rPr>
              <a:t> rs12885300-rs225014  </a:t>
            </a:r>
            <a:r>
              <a:rPr lang="nl-NL" sz="2000" dirty="0" err="1">
                <a:solidFill>
                  <a:schemeClr val="bg1"/>
                </a:solidFill>
                <a:latin typeface="Tahoma" pitchFamily="34" charset="0"/>
              </a:rPr>
              <a:t>C-c</a:t>
            </a:r>
            <a:endParaRPr lang="en-US" sz="2000" dirty="0">
              <a:solidFill>
                <a:schemeClr val="bg1"/>
              </a:solidFill>
              <a:latin typeface="Tahoma" pitchFamily="34" charset="0"/>
            </a:endParaRPr>
          </a:p>
        </p:txBody>
      </p:sp>
      <p:graphicFrame>
        <p:nvGraphicFramePr>
          <p:cNvPr id="455882" name="Group 202">
            <a:extLst>
              <a:ext uri="{FF2B5EF4-FFF2-40B4-BE49-F238E27FC236}">
                <a16:creationId xmlns:a16="http://schemas.microsoft.com/office/drawing/2014/main" id="{ED15E39F-1DE2-476A-AEDA-B68E878D7098}"/>
              </a:ext>
            </a:extLst>
          </p:cNvPr>
          <p:cNvGraphicFramePr>
            <a:graphicFrameLocks noGrp="1"/>
          </p:cNvGraphicFramePr>
          <p:nvPr>
            <p:ph sz="half" idx="1"/>
          </p:nvPr>
        </p:nvGraphicFramePr>
        <p:xfrm>
          <a:off x="539750" y="2420938"/>
          <a:ext cx="7272338" cy="2663826"/>
        </p:xfrm>
        <a:graphic>
          <a:graphicData uri="http://schemas.openxmlformats.org/drawingml/2006/table">
            <a:tbl>
              <a:tblPr/>
              <a:tblGrid>
                <a:gridCol w="1960548">
                  <a:extLst>
                    <a:ext uri="{9D8B030D-6E8A-4147-A177-3AD203B41FA5}">
                      <a16:colId xmlns:a16="http://schemas.microsoft.com/office/drawing/2014/main" val="20000"/>
                    </a:ext>
                  </a:extLst>
                </a:gridCol>
                <a:gridCol w="1785950">
                  <a:extLst>
                    <a:ext uri="{9D8B030D-6E8A-4147-A177-3AD203B41FA5}">
                      <a16:colId xmlns:a16="http://schemas.microsoft.com/office/drawing/2014/main" val="20001"/>
                    </a:ext>
                  </a:extLst>
                </a:gridCol>
                <a:gridCol w="1149352">
                  <a:extLst>
                    <a:ext uri="{9D8B030D-6E8A-4147-A177-3AD203B41FA5}">
                      <a16:colId xmlns:a16="http://schemas.microsoft.com/office/drawing/2014/main" val="20002"/>
                    </a:ext>
                  </a:extLst>
                </a:gridCol>
                <a:gridCol w="2376488">
                  <a:extLst>
                    <a:ext uri="{9D8B030D-6E8A-4147-A177-3AD203B41FA5}">
                      <a16:colId xmlns:a16="http://schemas.microsoft.com/office/drawing/2014/main" val="20003"/>
                    </a:ext>
                  </a:extLst>
                </a:gridCol>
              </a:tblGrid>
              <a:tr h="9144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1" u="none" strike="noStrike" cap="none" normalizeH="0" baseline="0" dirty="0">
                          <a:ln>
                            <a:noFill/>
                          </a:ln>
                          <a:solidFill>
                            <a:srgbClr val="000066"/>
                          </a:solidFill>
                          <a:effectLst/>
                          <a:latin typeface="Tahoma" charset="0"/>
                          <a:cs typeface="Times New Roman" pitchFamily="18" charset="0"/>
                        </a:rPr>
                        <a:t>Gene</a:t>
                      </a:r>
                      <a:endParaRPr kumimoji="0" lang="en-GB" sz="2000" b="1" i="0" u="none" strike="noStrike" cap="none" normalizeH="0" baseline="0" dirty="0">
                        <a:ln>
                          <a:noFill/>
                        </a:ln>
                        <a:solidFill>
                          <a:srgbClr val="000066"/>
                        </a:solidFill>
                        <a:effectLst/>
                        <a:latin typeface="Tahoma" charset="0"/>
                      </a:endParaRPr>
                    </a:p>
                  </a:txBody>
                  <a:tcPr marL="18000" marR="0" marT="0" marB="0"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1" u="none" strike="noStrike" cap="none" normalizeH="0" baseline="0">
                          <a:ln>
                            <a:noFill/>
                          </a:ln>
                          <a:solidFill>
                            <a:srgbClr val="000066"/>
                          </a:solidFill>
                          <a:effectLst/>
                          <a:latin typeface="Tahoma" charset="0"/>
                          <a:cs typeface="Times New Roman" pitchFamily="18" charset="0"/>
                        </a:rPr>
                        <a:t>OR Recessive model</a:t>
                      </a:r>
                      <a:endParaRPr kumimoji="0" lang="en-GB" sz="2000" b="1" i="0" u="none" strike="noStrike" cap="none" normalizeH="0" baseline="0">
                        <a:ln>
                          <a:noFill/>
                        </a:ln>
                        <a:solidFill>
                          <a:srgbClr val="000066"/>
                        </a:solidFill>
                        <a:effectLst/>
                        <a:latin typeface="Tahoma" charset="0"/>
                      </a:endParaRPr>
                    </a:p>
                  </a:txBody>
                  <a:tcPr marL="0" marR="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GB" sz="2000" b="1" i="1" u="none" strike="noStrike" cap="none" normalizeH="0" baseline="0">
                          <a:ln>
                            <a:noFill/>
                          </a:ln>
                          <a:solidFill>
                            <a:srgbClr val="000066"/>
                          </a:solidFill>
                          <a:effectLst/>
                          <a:latin typeface="Tahoma" charset="0"/>
                          <a:cs typeface="Times New Roman" pitchFamily="18" charset="0"/>
                        </a:rPr>
                        <a:t>P of OR</a:t>
                      </a:r>
                      <a:endParaRPr kumimoji="0" lang="en-GB" sz="2000" b="1" i="0" u="none" strike="noStrike" cap="none" normalizeH="0" baseline="0">
                        <a:ln>
                          <a:noFill/>
                        </a:ln>
                        <a:solidFill>
                          <a:srgbClr val="000066"/>
                        </a:solidFill>
                        <a:effectLst/>
                        <a:latin typeface="Tahoma" charset="0"/>
                      </a:endParaRPr>
                    </a:p>
                  </a:txBody>
                  <a:tcPr marL="0" marR="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tab pos="665163" algn="l"/>
                        </a:tabLst>
                      </a:pPr>
                      <a:r>
                        <a:rPr kumimoji="0" lang="en-GB" sz="2000" b="1" i="1" u="none" strike="noStrike" cap="none" normalizeH="0" baseline="0">
                          <a:ln>
                            <a:noFill/>
                          </a:ln>
                          <a:solidFill>
                            <a:srgbClr val="000066"/>
                          </a:solidFill>
                          <a:effectLst/>
                          <a:latin typeface="Tahoma" charset="0"/>
                          <a:cs typeface="Times New Roman" pitchFamily="18" charset="0"/>
                        </a:rPr>
                        <a:t>    P value heterogeneity test</a:t>
                      </a:r>
                      <a:endParaRPr kumimoji="0" lang="en-GB" sz="2000" b="1" i="0" u="none" strike="noStrike" cap="none" normalizeH="0" baseline="0">
                        <a:ln>
                          <a:noFill/>
                        </a:ln>
                        <a:solidFill>
                          <a:srgbClr val="000066"/>
                        </a:solidFill>
                        <a:effectLst/>
                        <a:latin typeface="Tahoma" charset="0"/>
                      </a:endParaRPr>
                    </a:p>
                  </a:txBody>
                  <a:tcPr marL="0" marR="0" marT="0" marB="0"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5402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1" u="none" strike="noStrike" cap="none" normalizeH="0" baseline="0">
                          <a:ln>
                            <a:noFill/>
                          </a:ln>
                          <a:solidFill>
                            <a:srgbClr val="000066"/>
                          </a:solidFill>
                          <a:effectLst/>
                          <a:latin typeface="Tahoma" charset="0"/>
                          <a:cs typeface="Times New Roman" pitchFamily="18" charset="0"/>
                        </a:rPr>
                        <a:t>All*</a:t>
                      </a:r>
                      <a:endParaRPr kumimoji="0" lang="en-GB" sz="2000" b="1" i="0" u="none" strike="noStrike" cap="none" normalizeH="0" baseline="0">
                        <a:ln>
                          <a:noFill/>
                        </a:ln>
                        <a:solidFill>
                          <a:srgbClr val="000066"/>
                        </a:solidFill>
                        <a:effectLst/>
                        <a:latin typeface="Tahoma" charset="0"/>
                      </a:endParaRPr>
                    </a:p>
                  </a:txBody>
                  <a:tcPr marL="18000" marR="0" marT="0" marB="0" anchor="b"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charset="0"/>
                          <a:cs typeface="Times New Roman" pitchFamily="18" charset="0"/>
                        </a:rPr>
                        <a:t>1.8 (1.4-2.3)</a:t>
                      </a:r>
                      <a:endParaRPr kumimoji="0" lang="en-GB" sz="2000" b="1" i="0" u="none" strike="noStrike" cap="none" normalizeH="0" baseline="0">
                        <a:ln>
                          <a:noFill/>
                        </a:ln>
                        <a:solidFill>
                          <a:srgbClr val="000066"/>
                        </a:solidFill>
                        <a:effectLst/>
                        <a:latin typeface="Tahoma" charset="0"/>
                      </a:endParaRPr>
                    </a:p>
                  </a:txBody>
                  <a:tcPr marL="0" marR="0" marT="0" marB="0" anchor="b"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charset="0"/>
                          <a:cs typeface="Times New Roman" pitchFamily="18" charset="0"/>
                        </a:rPr>
                        <a:t>2x10</a:t>
                      </a:r>
                      <a:r>
                        <a:rPr kumimoji="0" lang="en-GB" sz="2000" b="1" i="0" u="none" strike="noStrike" cap="none" normalizeH="0" baseline="30000">
                          <a:ln>
                            <a:noFill/>
                          </a:ln>
                          <a:solidFill>
                            <a:srgbClr val="000066"/>
                          </a:solidFill>
                          <a:effectLst/>
                          <a:latin typeface="Tahoma" charset="0"/>
                          <a:cs typeface="Times New Roman" pitchFamily="18" charset="0"/>
                        </a:rPr>
                        <a:t>-5</a:t>
                      </a:r>
                      <a:endParaRPr kumimoji="0" lang="en-GB" sz="2000" b="1" i="0" u="none" strike="noStrike" cap="none" normalizeH="0" baseline="30000">
                        <a:ln>
                          <a:noFill/>
                        </a:ln>
                        <a:solidFill>
                          <a:srgbClr val="000066"/>
                        </a:solidFill>
                        <a:effectLst/>
                        <a:latin typeface="Tahoma" charset="0"/>
                      </a:endParaRPr>
                    </a:p>
                  </a:txBody>
                  <a:tcPr marL="0" marR="0" marT="0" marB="0" anchor="b"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charset="0"/>
                          <a:cs typeface="Times New Roman" pitchFamily="18" charset="0"/>
                        </a:rPr>
                        <a:t>    0.6</a:t>
                      </a:r>
                      <a:endParaRPr kumimoji="0" lang="en-GB" sz="2000" b="1" i="0" u="none" strike="noStrike" cap="none" normalizeH="0" baseline="0">
                        <a:ln>
                          <a:noFill/>
                        </a:ln>
                        <a:solidFill>
                          <a:srgbClr val="000066"/>
                        </a:solidFill>
                        <a:effectLst/>
                        <a:latin typeface="Tahoma" charset="0"/>
                      </a:endParaRPr>
                    </a:p>
                  </a:txBody>
                  <a:tcPr marL="0" marR="0" marT="0" marB="0" anchor="b"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nl-NL" sz="2000" b="1" i="0" u="none" strike="noStrike" cap="none" normalizeH="0" baseline="0" dirty="0">
                          <a:ln>
                            <a:noFill/>
                          </a:ln>
                          <a:solidFill>
                            <a:srgbClr val="000066"/>
                          </a:solidFill>
                          <a:effectLst/>
                          <a:latin typeface="Tahoma" charset="0"/>
                        </a:rPr>
                        <a:t>UK (Oxford)</a:t>
                      </a:r>
                      <a:endParaRPr kumimoji="0" lang="en-US" sz="2000" b="1" i="0" u="none" strike="noStrike" cap="none" normalizeH="0" baseline="0" dirty="0">
                        <a:ln>
                          <a:noFill/>
                        </a:ln>
                        <a:solidFill>
                          <a:srgbClr val="000066"/>
                        </a:solidFill>
                        <a:effectLst/>
                        <a:latin typeface="Tahoma" charset="0"/>
                      </a:endParaRPr>
                    </a:p>
                  </a:txBody>
                  <a:tcPr marL="18000" marR="0" marT="0" marB="0" anchor="b" horzOverflow="overflow">
                    <a:lnL cap="flat">
                      <a:noFill/>
                    </a:lnL>
                    <a:lnR>
                      <a:noFill/>
                    </a:lnR>
                    <a:lnT>
                      <a:noFill/>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charset="0"/>
                          <a:cs typeface="Times New Roman" pitchFamily="18" charset="0"/>
                        </a:rPr>
                        <a:t>2.1 (1.4-3.2)</a:t>
                      </a:r>
                      <a:endParaRPr kumimoji="0" lang="en-US" sz="2000" b="1" i="0" u="none" strike="noStrike" cap="none" normalizeH="0" baseline="0">
                        <a:ln>
                          <a:noFill/>
                        </a:ln>
                        <a:solidFill>
                          <a:srgbClr val="000066"/>
                        </a:solidFill>
                        <a:effectLst/>
                        <a:latin typeface="Tahoma" charset="0"/>
                        <a:cs typeface="Times New Roman" pitchFamily="18" charset="0"/>
                      </a:endParaRPr>
                    </a:p>
                  </a:txBody>
                  <a:tcPr marL="0" marR="0" marT="0" marB="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charset="0"/>
                          <a:cs typeface="Times New Roman" pitchFamily="18" charset="0"/>
                        </a:rPr>
                        <a:t>0.001</a:t>
                      </a:r>
                      <a:endParaRPr kumimoji="0" lang="en-GB" sz="2000" b="1" i="0" u="none" strike="noStrike" cap="none" normalizeH="0" baseline="0">
                        <a:ln>
                          <a:noFill/>
                        </a:ln>
                        <a:solidFill>
                          <a:srgbClr val="000066"/>
                        </a:solidFill>
                        <a:effectLst/>
                        <a:latin typeface="Tahoma" charset="0"/>
                      </a:endParaRPr>
                    </a:p>
                  </a:txBody>
                  <a:tcPr marL="0" marR="0" marT="0" marB="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en-GB" sz="2000" b="1" i="0" u="none" strike="noStrike" cap="none" normalizeH="0" baseline="0">
                        <a:ln>
                          <a:noFill/>
                        </a:ln>
                        <a:solidFill>
                          <a:srgbClr val="000066"/>
                        </a:solidFill>
                        <a:effectLst/>
                        <a:latin typeface="Tahoma" charset="0"/>
                      </a:endParaRPr>
                    </a:p>
                  </a:txBody>
                  <a:tcPr marL="0" marR="0" marT="0" marB="0" anchor="b"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nl-NL" sz="2000" b="1" i="0" u="none" strike="noStrike" cap="none" normalizeH="0" baseline="0" dirty="0">
                          <a:ln>
                            <a:noFill/>
                          </a:ln>
                          <a:solidFill>
                            <a:srgbClr val="000066"/>
                          </a:solidFill>
                          <a:effectLst/>
                          <a:latin typeface="Tahoma" charset="0"/>
                        </a:rPr>
                        <a:t>NL (R’dam)</a:t>
                      </a:r>
                      <a:endParaRPr kumimoji="0" lang="en-US" sz="2000" b="1" i="0" u="none" strike="noStrike" cap="none" normalizeH="0" baseline="0" dirty="0">
                        <a:ln>
                          <a:noFill/>
                        </a:ln>
                        <a:solidFill>
                          <a:srgbClr val="000066"/>
                        </a:solidFill>
                        <a:effectLst/>
                        <a:latin typeface="Tahoma" charset="0"/>
                      </a:endParaRPr>
                    </a:p>
                  </a:txBody>
                  <a:tcPr marL="18000" marR="0" marT="0" marB="0" anchor="b" horzOverflow="overflow">
                    <a:lnL cap="flat">
                      <a:noFill/>
                    </a:lnL>
                    <a:lnR>
                      <a:noFill/>
                    </a:lnR>
                    <a:lnT>
                      <a:noFill/>
                    </a:lnT>
                    <a:lnB>
                      <a:noFill/>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charset="0"/>
                          <a:cs typeface="Times New Roman" pitchFamily="18" charset="0"/>
                        </a:rPr>
                        <a:t>1.9 (1.0-3.5)</a:t>
                      </a:r>
                      <a:endParaRPr kumimoji="0" lang="en-US" sz="2000" b="1" i="0" u="none" strike="noStrike" cap="none" normalizeH="0" baseline="0">
                        <a:ln>
                          <a:noFill/>
                        </a:ln>
                        <a:solidFill>
                          <a:srgbClr val="000066"/>
                        </a:solidFill>
                        <a:effectLst/>
                        <a:latin typeface="Tahoma" charset="0"/>
                        <a:cs typeface="Times New Roman" pitchFamily="18" charset="0"/>
                      </a:endParaRPr>
                    </a:p>
                  </a:txBody>
                  <a:tcPr marL="0" marR="0" marT="0" marB="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charset="0"/>
                          <a:cs typeface="Times New Roman" pitchFamily="18" charset="0"/>
                        </a:rPr>
                        <a:t>0.040</a:t>
                      </a:r>
                      <a:endParaRPr kumimoji="0" lang="en-GB" sz="2000" b="1" i="0" u="none" strike="noStrike" cap="none" normalizeH="0" baseline="0">
                        <a:ln>
                          <a:noFill/>
                        </a:ln>
                        <a:solidFill>
                          <a:srgbClr val="000066"/>
                        </a:solidFill>
                        <a:effectLst/>
                        <a:latin typeface="Tahoma" charset="0"/>
                      </a:endParaRPr>
                    </a:p>
                  </a:txBody>
                  <a:tcPr marL="0" marR="0" marT="0" marB="0" anchor="b" horzOverflow="overflow">
                    <a:lnL>
                      <a:noFill/>
                    </a:lnL>
                    <a:lnR>
                      <a:noFill/>
                    </a:lnR>
                    <a:lnT>
                      <a:noFill/>
                    </a:lnT>
                    <a:lnB>
                      <a:noFill/>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en-GB" sz="2000" b="1" i="0" u="none" strike="noStrike" cap="none" normalizeH="0" baseline="0">
                        <a:ln>
                          <a:noFill/>
                        </a:ln>
                        <a:solidFill>
                          <a:srgbClr val="000066"/>
                        </a:solidFill>
                        <a:effectLst/>
                        <a:latin typeface="Tahoma" charset="0"/>
                      </a:endParaRPr>
                    </a:p>
                  </a:txBody>
                  <a:tcPr marL="0" marR="0" marT="0" marB="0" anchor="b"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5032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sz="2000" b="1" i="0" u="none" strike="noStrike" cap="none" normalizeH="0" baseline="0" dirty="0">
                          <a:ln>
                            <a:noFill/>
                          </a:ln>
                          <a:solidFill>
                            <a:srgbClr val="000066"/>
                          </a:solidFill>
                          <a:effectLst/>
                          <a:latin typeface="Tahoma" charset="0"/>
                        </a:rPr>
                        <a:t>Japan (Riken)</a:t>
                      </a:r>
                      <a:endParaRPr kumimoji="0" lang="en-US" sz="2000" b="1" i="0" u="none" strike="noStrike" cap="none" normalizeH="0" baseline="0" dirty="0">
                        <a:ln>
                          <a:noFill/>
                        </a:ln>
                        <a:solidFill>
                          <a:srgbClr val="000066"/>
                        </a:solidFill>
                        <a:effectLst/>
                        <a:latin typeface="Tahoma" charset="0"/>
                      </a:endParaRPr>
                    </a:p>
                  </a:txBody>
                  <a:tcPr marL="18000" marR="0" marT="0" marB="0" anchor="ctr"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charset="0"/>
                          <a:cs typeface="Times New Roman" pitchFamily="18" charset="0"/>
                        </a:rPr>
                        <a:t>1.5 (1.0-2.3)</a:t>
                      </a:r>
                      <a:endParaRPr kumimoji="0" lang="en-US" sz="2000" b="1" i="0" u="none" strike="noStrike" cap="none" normalizeH="0" baseline="0">
                        <a:ln>
                          <a:noFill/>
                        </a:ln>
                        <a:solidFill>
                          <a:srgbClr val="000066"/>
                        </a:solidFill>
                        <a:effectLst/>
                        <a:latin typeface="Tahoma" charset="0"/>
                        <a:cs typeface="Times New Roman" pitchFamily="18" charset="0"/>
                      </a:endParaRPr>
                    </a:p>
                  </a:txBody>
                  <a:tcPr marL="0" marR="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a:ln>
                            <a:noFill/>
                          </a:ln>
                          <a:solidFill>
                            <a:srgbClr val="000066"/>
                          </a:solidFill>
                          <a:effectLst/>
                          <a:latin typeface="Tahoma" charset="0"/>
                          <a:cs typeface="Times New Roman" pitchFamily="18" charset="0"/>
                        </a:rPr>
                        <a:t>0.047</a:t>
                      </a:r>
                      <a:endParaRPr kumimoji="0" lang="en-GB" sz="2000" b="1" i="0" u="none" strike="noStrike" cap="none" normalizeH="0" baseline="0">
                        <a:ln>
                          <a:noFill/>
                        </a:ln>
                        <a:solidFill>
                          <a:srgbClr val="000066"/>
                        </a:solidFill>
                        <a:effectLst/>
                        <a:latin typeface="Tahoma" charset="0"/>
                      </a:endParaRPr>
                    </a:p>
                  </a:txBody>
                  <a:tcPr marL="0" marR="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en-GB" sz="2000" b="1" i="0" u="none" strike="noStrike" cap="none" normalizeH="0" baseline="0">
                        <a:ln>
                          <a:noFill/>
                        </a:ln>
                        <a:solidFill>
                          <a:srgbClr val="000066"/>
                        </a:solidFill>
                        <a:effectLst/>
                        <a:latin typeface="Tahoma" charset="0"/>
                      </a:endParaRPr>
                    </a:p>
                  </a:txBody>
                  <a:tcPr marL="0" marR="0" marT="0" marB="0" anchor="ctr"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82971" name="Text Box 48">
            <a:extLst>
              <a:ext uri="{FF2B5EF4-FFF2-40B4-BE49-F238E27FC236}">
                <a16:creationId xmlns:a16="http://schemas.microsoft.com/office/drawing/2014/main" id="{08BFDB8E-C2C7-4AD3-90AB-9F7D4B1609B3}"/>
              </a:ext>
            </a:extLst>
          </p:cNvPr>
          <p:cNvSpPr txBox="1">
            <a:spLocks noChangeArrowheads="1"/>
          </p:cNvSpPr>
          <p:nvPr/>
        </p:nvSpPr>
        <p:spPr bwMode="auto">
          <a:xfrm>
            <a:off x="468313" y="1773238"/>
            <a:ext cx="3948112" cy="454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nl-NL" altLang="nl-NL" sz="2400" b="0">
                <a:solidFill>
                  <a:srgbClr val="000066"/>
                </a:solidFill>
                <a:latin typeface="Tahoma" panose="020B0604030504040204" pitchFamily="34" charset="0"/>
              </a:rPr>
              <a:t>Female cases severe hip OA</a:t>
            </a:r>
            <a:endParaRPr lang="en-US" altLang="nl-NL" sz="2400" b="0">
              <a:solidFill>
                <a:srgbClr val="000066"/>
              </a:solidFill>
              <a:latin typeface="Tahoma" panose="020B0604030504040204" pitchFamily="34" charset="0"/>
            </a:endParaRPr>
          </a:p>
        </p:txBody>
      </p:sp>
      <p:sp>
        <p:nvSpPr>
          <p:cNvPr id="82972" name="Text Box 136">
            <a:extLst>
              <a:ext uri="{FF2B5EF4-FFF2-40B4-BE49-F238E27FC236}">
                <a16:creationId xmlns:a16="http://schemas.microsoft.com/office/drawing/2014/main" id="{8B042DCD-0C5D-4625-801F-31423DA7758E}"/>
              </a:ext>
            </a:extLst>
          </p:cNvPr>
          <p:cNvSpPr txBox="1">
            <a:spLocks noChangeArrowheads="1"/>
          </p:cNvSpPr>
          <p:nvPr/>
        </p:nvSpPr>
        <p:spPr bwMode="auto">
          <a:xfrm>
            <a:off x="438150" y="5159375"/>
            <a:ext cx="56467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pPr>
            <a:r>
              <a:rPr lang="nl-NL" altLang="nl-NL" b="0">
                <a:solidFill>
                  <a:srgbClr val="000066"/>
                </a:solidFill>
                <a:latin typeface="Tahoma" panose="020B0604030504040204" pitchFamily="34" charset="0"/>
              </a:rPr>
              <a:t>*Random effect meta-analyses</a:t>
            </a:r>
            <a:endParaRPr lang="en-US" altLang="nl-NL" b="0">
              <a:solidFill>
                <a:srgbClr val="000066"/>
              </a:solidFill>
              <a:latin typeface="Tahoma" panose="020B0604030504040204" pitchFamily="34" charset="0"/>
            </a:endParaRPr>
          </a:p>
        </p:txBody>
      </p:sp>
      <p:sp>
        <p:nvSpPr>
          <p:cNvPr id="82973" name="Text Box 207">
            <a:extLst>
              <a:ext uri="{FF2B5EF4-FFF2-40B4-BE49-F238E27FC236}">
                <a16:creationId xmlns:a16="http://schemas.microsoft.com/office/drawing/2014/main" id="{5D33E5D5-9E3A-4560-856A-25000E8CBA84}"/>
              </a:ext>
            </a:extLst>
          </p:cNvPr>
          <p:cNvSpPr txBox="1">
            <a:spLocks noChangeArrowheads="1"/>
          </p:cNvSpPr>
          <p:nvPr/>
        </p:nvSpPr>
        <p:spPr bwMode="auto">
          <a:xfrm>
            <a:off x="0" y="6278563"/>
            <a:ext cx="37242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nl-NL" altLang="nl-NL" sz="1200" b="0" i="1">
                <a:solidFill>
                  <a:schemeClr val="tx2"/>
                </a:solidFill>
                <a:latin typeface="Tahoma" panose="020B0604030504040204" pitchFamily="34" charset="0"/>
              </a:rPr>
              <a:t>Meulenbelt et al. 2008 Hum Mol Genet, 17:1867-75.</a:t>
            </a:r>
            <a:endParaRPr lang="en-US" altLang="nl-NL" sz="1200" b="0" i="1">
              <a:solidFill>
                <a:schemeClr val="tx2"/>
              </a:solidFill>
              <a:latin typeface="Tahoma" panose="020B0604030504040204" pitchFamily="34"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240A8E-FBB4-4E6A-8A44-2DACA7D8848E}"/>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7569928C-07D2-4193-80CE-D727C3E15B51}" type="slidenum">
              <a:rPr lang="en-GB" altLang="nl-NL" sz="1200" smtClean="0">
                <a:solidFill>
                  <a:schemeClr val="tx1"/>
                </a:solidFill>
                <a:latin typeface="Calibri" panose="020F0502020204030204" pitchFamily="34" charset="0"/>
              </a:rPr>
              <a:pPr eaLnBrk="1" hangingPunct="1">
                <a:defRPr/>
              </a:pPr>
              <a:t>19</a:t>
            </a:fld>
            <a:endParaRPr lang="en-GB" altLang="nl-NL" sz="1200">
              <a:solidFill>
                <a:schemeClr val="tx1"/>
              </a:solidFill>
              <a:latin typeface="Calibri" panose="020F0502020204030204" pitchFamily="34" charset="0"/>
            </a:endParaRPr>
          </a:p>
        </p:txBody>
      </p:sp>
      <p:sp>
        <p:nvSpPr>
          <p:cNvPr id="7" name="Rectangle 70">
            <a:extLst>
              <a:ext uri="{FF2B5EF4-FFF2-40B4-BE49-F238E27FC236}">
                <a16:creationId xmlns:a16="http://schemas.microsoft.com/office/drawing/2014/main" id="{23B92E94-37BC-4581-A0DE-80FC7B92B769}"/>
              </a:ext>
            </a:extLst>
          </p:cNvPr>
          <p:cNvSpPr txBox="1">
            <a:spLocks noChangeArrowheads="1"/>
          </p:cNvSpPr>
          <p:nvPr/>
        </p:nvSpPr>
        <p:spPr bwMode="auto">
          <a:xfrm>
            <a:off x="303213" y="88900"/>
            <a:ext cx="77724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0" tIns="0" rIns="0" bIns="72000" anchor="b"/>
          <a:lstStyle>
            <a:lvl1pPr eaLnBrk="1" hangingPunct="1">
              <a:lnSpc>
                <a:spcPct val="96000"/>
              </a:lnSpc>
              <a:defRPr b="1" i="0">
                <a:latin typeface="+mj-lt"/>
                <a:ea typeface="+mj-ea"/>
                <a:cs typeface="+mj-cs"/>
              </a:defRPr>
            </a:lvl1pPr>
            <a:lvl2pPr eaLnBrk="1" hangingPunct="1">
              <a:lnSpc>
                <a:spcPct val="96000"/>
              </a:lnSpc>
              <a:defRPr sz="2600" i="1">
                <a:solidFill>
                  <a:schemeClr val="tx2"/>
                </a:solidFill>
              </a:defRPr>
            </a:lvl2pPr>
            <a:lvl3pPr eaLnBrk="1" hangingPunct="1">
              <a:lnSpc>
                <a:spcPct val="96000"/>
              </a:lnSpc>
              <a:defRPr sz="2600" i="1">
                <a:solidFill>
                  <a:schemeClr val="tx2"/>
                </a:solidFill>
              </a:defRPr>
            </a:lvl3pPr>
            <a:lvl4pPr eaLnBrk="1" hangingPunct="1">
              <a:lnSpc>
                <a:spcPct val="96000"/>
              </a:lnSpc>
              <a:defRPr sz="2600" i="1">
                <a:solidFill>
                  <a:schemeClr val="tx2"/>
                </a:solidFill>
              </a:defRPr>
            </a:lvl4pPr>
            <a:lvl5pPr eaLnBrk="1" hangingPunct="1">
              <a:lnSpc>
                <a:spcPct val="96000"/>
              </a:lnSpc>
              <a:defRPr sz="2600" i="1">
                <a:solidFill>
                  <a:schemeClr val="tx2"/>
                </a:solidFill>
              </a:defRPr>
            </a:lvl5pPr>
            <a:lvl6pPr marL="457200" fontAlgn="base">
              <a:lnSpc>
                <a:spcPct val="96000"/>
              </a:lnSpc>
              <a:spcBef>
                <a:spcPct val="0"/>
              </a:spcBef>
              <a:spcAft>
                <a:spcPct val="0"/>
              </a:spcAft>
              <a:defRPr sz="2600" i="1">
                <a:solidFill>
                  <a:schemeClr val="tx2"/>
                </a:solidFill>
              </a:defRPr>
            </a:lvl6pPr>
            <a:lvl7pPr marL="914400" fontAlgn="base">
              <a:lnSpc>
                <a:spcPct val="96000"/>
              </a:lnSpc>
              <a:spcBef>
                <a:spcPct val="0"/>
              </a:spcBef>
              <a:spcAft>
                <a:spcPct val="0"/>
              </a:spcAft>
              <a:defRPr sz="2600" i="1">
                <a:solidFill>
                  <a:schemeClr val="tx2"/>
                </a:solidFill>
              </a:defRPr>
            </a:lvl7pPr>
            <a:lvl8pPr marL="1371600" fontAlgn="base">
              <a:lnSpc>
                <a:spcPct val="96000"/>
              </a:lnSpc>
              <a:spcBef>
                <a:spcPct val="0"/>
              </a:spcBef>
              <a:spcAft>
                <a:spcPct val="0"/>
              </a:spcAft>
              <a:defRPr sz="2600" i="1">
                <a:solidFill>
                  <a:schemeClr val="tx2"/>
                </a:solidFill>
              </a:defRPr>
            </a:lvl8pPr>
            <a:lvl9pPr marL="1828800" fontAlgn="base">
              <a:lnSpc>
                <a:spcPct val="96000"/>
              </a:lnSpc>
              <a:spcBef>
                <a:spcPct val="0"/>
              </a:spcBef>
              <a:spcAft>
                <a:spcPct val="0"/>
              </a:spcAft>
              <a:defRPr sz="2600" i="1">
                <a:solidFill>
                  <a:schemeClr val="tx2"/>
                </a:solidFill>
              </a:defRPr>
            </a:lvl9pPr>
          </a:lstStyle>
          <a:p>
            <a:pPr>
              <a:defRPr/>
            </a:pPr>
            <a:r>
              <a:rPr lang="nl-NL" altLang="en-US" sz="2800" dirty="0" err="1"/>
              <a:t>Identification</a:t>
            </a:r>
            <a:r>
              <a:rPr lang="nl-NL" altLang="en-US" sz="2800" dirty="0"/>
              <a:t> of </a:t>
            </a:r>
            <a:r>
              <a:rPr lang="nl-NL" altLang="en-US" sz="2800" i="1" dirty="0"/>
              <a:t>DIO2</a:t>
            </a:r>
            <a:r>
              <a:rPr lang="nl-NL" altLang="en-US" sz="2800" dirty="0"/>
              <a:t> as OA </a:t>
            </a:r>
            <a:r>
              <a:rPr lang="nl-NL" altLang="en-US" sz="2800" dirty="0" err="1"/>
              <a:t>susceptibility</a:t>
            </a:r>
            <a:r>
              <a:rPr lang="nl-NL" altLang="en-US" sz="2800" dirty="0"/>
              <a:t> locus</a:t>
            </a:r>
            <a:br>
              <a:rPr lang="nl-NL" altLang="en-US" sz="2800" dirty="0"/>
            </a:br>
            <a:r>
              <a:rPr lang="nl-NL" altLang="en-US" b="0" dirty="0"/>
              <a:t>The GARP </a:t>
            </a:r>
            <a:r>
              <a:rPr lang="nl-NL" altLang="en-US" b="0" dirty="0" err="1"/>
              <a:t>study</a:t>
            </a:r>
            <a:endParaRPr lang="nl-NL" altLang="en-US" b="0" dirty="0"/>
          </a:p>
        </p:txBody>
      </p:sp>
      <p:sp>
        <p:nvSpPr>
          <p:cNvPr id="83972" name="Text Box 26">
            <a:extLst>
              <a:ext uri="{FF2B5EF4-FFF2-40B4-BE49-F238E27FC236}">
                <a16:creationId xmlns:a16="http://schemas.microsoft.com/office/drawing/2014/main" id="{C4EEDEFE-3226-48F4-9EA0-9EC476BBC1BC}"/>
              </a:ext>
            </a:extLst>
          </p:cNvPr>
          <p:cNvSpPr txBox="1">
            <a:spLocks noChangeArrowheads="1"/>
          </p:cNvSpPr>
          <p:nvPr/>
        </p:nvSpPr>
        <p:spPr bwMode="auto">
          <a:xfrm>
            <a:off x="368300" y="6253163"/>
            <a:ext cx="3727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nl-NL" altLang="en-US" sz="1200" b="0" i="1">
                <a:solidFill>
                  <a:schemeClr val="tx2"/>
                </a:solidFill>
                <a:latin typeface="Tahoma" panose="020B0604030504040204" pitchFamily="34" charset="0"/>
              </a:rPr>
              <a:t>Meulenbelt et al. 2008  Hum Mol Genet 17: 1867-75</a:t>
            </a:r>
            <a:endParaRPr lang="en-US" altLang="en-US" sz="1200" b="0" i="1">
              <a:solidFill>
                <a:schemeClr val="tx2"/>
              </a:solidFill>
              <a:latin typeface="Tahoma" panose="020B0604030504040204" pitchFamily="34" charset="0"/>
            </a:endParaRPr>
          </a:p>
        </p:txBody>
      </p:sp>
      <p:sp>
        <p:nvSpPr>
          <p:cNvPr id="83973" name="Rectangle 2">
            <a:extLst>
              <a:ext uri="{FF2B5EF4-FFF2-40B4-BE49-F238E27FC236}">
                <a16:creationId xmlns:a16="http://schemas.microsoft.com/office/drawing/2014/main" id="{732E48D7-5978-4698-972E-85DF65AB315A}"/>
              </a:ext>
            </a:extLst>
          </p:cNvPr>
          <p:cNvSpPr>
            <a:spLocks noChangeArrowheads="1"/>
          </p:cNvSpPr>
          <p:nvPr/>
        </p:nvSpPr>
        <p:spPr bwMode="auto">
          <a:xfrm>
            <a:off x="2803525" y="5340350"/>
            <a:ext cx="1803400" cy="330200"/>
          </a:xfrm>
          <a:prstGeom prst="rect">
            <a:avLst/>
          </a:prstGeom>
          <a:solidFill>
            <a:schemeClr val="bg1"/>
          </a:solidFill>
          <a:ln w="9525" algn="ctr">
            <a:solidFill>
              <a:schemeClr val="tx1"/>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pPr>
            <a:endParaRPr lang="nl-NL" altLang="nl-NL" sz="2400" b="0">
              <a:solidFill>
                <a:schemeClr val="tx1"/>
              </a:solidFill>
              <a:latin typeface="Times" panose="02020603050405020304" pitchFamily="18" charset="0"/>
              <a:ea typeface="ＭＳ Ｐゴシック" panose="020B0600070205080204" pitchFamily="34" charset="-128"/>
            </a:endParaRPr>
          </a:p>
        </p:txBody>
      </p:sp>
      <p:sp>
        <p:nvSpPr>
          <p:cNvPr id="14" name="Rounded Rectangle 13">
            <a:extLst>
              <a:ext uri="{FF2B5EF4-FFF2-40B4-BE49-F238E27FC236}">
                <a16:creationId xmlns:a16="http://schemas.microsoft.com/office/drawing/2014/main" id="{EA3DF55F-114C-4E7E-AF8B-BB49EBBF855E}"/>
              </a:ext>
            </a:extLst>
          </p:cNvPr>
          <p:cNvSpPr/>
          <p:nvPr/>
        </p:nvSpPr>
        <p:spPr bwMode="auto">
          <a:xfrm>
            <a:off x="3294452" y="5151545"/>
            <a:ext cx="5742799" cy="1027819"/>
          </a:xfrm>
          <a:prstGeom prst="roundRect">
            <a:avLst/>
          </a:prstGeom>
          <a:solidFill>
            <a:schemeClr val="accent1">
              <a:alpha val="68000"/>
            </a:schemeClr>
          </a:solidFill>
          <a:ln/>
          <a:effectLst/>
        </p:spPr>
        <p:style>
          <a:lnRef idx="0">
            <a:schemeClr val="accent3"/>
          </a:lnRef>
          <a:fillRef idx="3">
            <a:schemeClr val="accent3"/>
          </a:fillRef>
          <a:effectRef idx="3">
            <a:schemeClr val="accent3"/>
          </a:effectRef>
          <a:fontRef idx="minor">
            <a:schemeClr val="lt1"/>
          </a:fontRef>
        </p:style>
        <p:txBody>
          <a:bodyPr anchor="ctr"/>
          <a:lstStyle/>
          <a:p>
            <a:pPr eaLnBrk="1" fontAlgn="auto" hangingPunct="1">
              <a:spcBef>
                <a:spcPts val="0"/>
              </a:spcBef>
              <a:spcAft>
                <a:spcPts val="0"/>
              </a:spcAft>
              <a:defRPr/>
            </a:pPr>
            <a:r>
              <a:rPr lang="en-US" sz="2000" dirty="0">
                <a:solidFill>
                  <a:schemeClr val="bg1"/>
                </a:solidFill>
                <a:latin typeface="Tahoma" pitchFamily="34" charset="0"/>
              </a:rPr>
              <a:t>Initial study to indicate thyroid signaling conferring risk to osteoarthritis</a:t>
            </a:r>
          </a:p>
        </p:txBody>
      </p:sp>
      <p:pic>
        <p:nvPicPr>
          <p:cNvPr id="83977" name="Picture 2">
            <a:extLst>
              <a:ext uri="{FF2B5EF4-FFF2-40B4-BE49-F238E27FC236}">
                <a16:creationId xmlns:a16="http://schemas.microsoft.com/office/drawing/2014/main" id="{63A2AF6D-8BF4-4E5A-80FA-D44AC1C02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563" y="1196975"/>
            <a:ext cx="5286375" cy="342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240201-8F7E-4614-B470-24F509264BE9}"/>
              </a:ext>
            </a:extLst>
          </p:cNvPr>
          <p:cNvSpPr>
            <a:spLocks noGrp="1"/>
          </p:cNvSpPr>
          <p:nvPr>
            <p:ph type="dt" sz="half" idx="10"/>
          </p:nvPr>
        </p:nvSpPr>
        <p:spPr/>
        <p:txBody>
          <a:bodyPr/>
          <a:lstStyle/>
          <a:p>
            <a:pPr>
              <a:defRPr/>
            </a:pPr>
            <a:fld id="{3C89EB80-69EC-469F-BBFA-517D6E4E50C8}" type="datetime5">
              <a:rPr lang="en-US" smtClean="0"/>
              <a:pPr>
                <a:defRPr/>
              </a:pPr>
              <a:t>23-Oct-20</a:t>
            </a:fld>
            <a:endParaRPr lang="en-GB" dirty="0"/>
          </a:p>
        </p:txBody>
      </p:sp>
      <p:sp>
        <p:nvSpPr>
          <p:cNvPr id="3" name="Slide Number Placeholder 2">
            <a:extLst>
              <a:ext uri="{FF2B5EF4-FFF2-40B4-BE49-F238E27FC236}">
                <a16:creationId xmlns:a16="http://schemas.microsoft.com/office/drawing/2014/main" id="{C3FDAD47-3E37-4430-B6B9-71E55748AAD8}"/>
              </a:ext>
            </a:extLst>
          </p:cNvPr>
          <p:cNvSpPr>
            <a:spLocks noGrp="1"/>
          </p:cNvSpPr>
          <p:nvPr>
            <p:ph type="sldNum" sz="quarter" idx="11"/>
          </p:nvPr>
        </p:nvSpPr>
        <p:spPr/>
        <p:txBody>
          <a:bodyPr/>
          <a:lstStyle/>
          <a:p>
            <a:pPr>
              <a:defRPr/>
            </a:pPr>
            <a:fld id="{ACF156C4-7481-4387-AA8F-23092A72FB0D}" type="slidenum">
              <a:rPr lang="en-GB" altLang="nl-NL" smtClean="0"/>
              <a:pPr>
                <a:defRPr/>
              </a:pPr>
              <a:t>2</a:t>
            </a:fld>
            <a:endParaRPr lang="en-GB" altLang="nl-NL"/>
          </a:p>
        </p:txBody>
      </p:sp>
      <p:sp>
        <p:nvSpPr>
          <p:cNvPr id="4" name="Footer Placeholder 3">
            <a:extLst>
              <a:ext uri="{FF2B5EF4-FFF2-40B4-BE49-F238E27FC236}">
                <a16:creationId xmlns:a16="http://schemas.microsoft.com/office/drawing/2014/main" id="{512D056A-8AA1-49A3-B2C2-3079F6E04101}"/>
              </a:ext>
            </a:extLst>
          </p:cNvPr>
          <p:cNvSpPr>
            <a:spLocks noGrp="1"/>
          </p:cNvSpPr>
          <p:nvPr>
            <p:ph type="ftr" sz="quarter" idx="12"/>
          </p:nvPr>
        </p:nvSpPr>
        <p:spPr/>
        <p:txBody>
          <a:bodyPr/>
          <a:lstStyle/>
          <a:p>
            <a:pPr>
              <a:defRPr/>
            </a:pPr>
            <a:r>
              <a:rPr lang="en-GB"/>
              <a:t>Insert &gt; Header &amp; footer</a:t>
            </a:r>
          </a:p>
        </p:txBody>
      </p:sp>
      <p:sp>
        <p:nvSpPr>
          <p:cNvPr id="5" name="Rounded Rectangle 19">
            <a:extLst>
              <a:ext uri="{FF2B5EF4-FFF2-40B4-BE49-F238E27FC236}">
                <a16:creationId xmlns:a16="http://schemas.microsoft.com/office/drawing/2014/main" id="{D388F142-BC12-4453-9C3D-A5ECDFFA4A2A}"/>
              </a:ext>
            </a:extLst>
          </p:cNvPr>
          <p:cNvSpPr/>
          <p:nvPr/>
        </p:nvSpPr>
        <p:spPr bwMode="auto">
          <a:xfrm>
            <a:off x="237806" y="5410792"/>
            <a:ext cx="8668387" cy="783193"/>
          </a:xfrm>
          <a:prstGeom prst="roundRect">
            <a:avLst/>
          </a:prstGeom>
          <a:solidFill>
            <a:schemeClr val="bg1">
              <a:lumMod val="85000"/>
            </a:schemeClr>
          </a:solidFill>
        </p:spPr>
        <p:txBody>
          <a:bodyPr wrap="square" rtlCol="0">
            <a:spAutoFit/>
          </a:bodyPr>
          <a:lstStyle/>
          <a:p>
            <a:r>
              <a:rPr lang="en-US" altLang="en-US" sz="2000" dirty="0">
                <a:solidFill>
                  <a:schemeClr val="bg2"/>
                </a:solidFill>
                <a:latin typeface="Tahoma" panose="020B0604030504040204" pitchFamily="34" charset="0"/>
                <a:cs typeface="Arial" panose="020B0604020202020204" pitchFamily="34" charset="0"/>
              </a:rPr>
              <a:t>Major cause of disability among elderly affecting mobility and hampering daily life activities </a:t>
            </a:r>
          </a:p>
        </p:txBody>
      </p:sp>
      <p:pic>
        <p:nvPicPr>
          <p:cNvPr id="9" name="Picture 8">
            <a:extLst>
              <a:ext uri="{FF2B5EF4-FFF2-40B4-BE49-F238E27FC236}">
                <a16:creationId xmlns:a16="http://schemas.microsoft.com/office/drawing/2014/main" id="{D5770DDC-A439-4B23-AF59-625D9F2228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996802"/>
            <a:ext cx="3055216" cy="1909510"/>
          </a:xfrm>
          <a:prstGeom prst="rect">
            <a:avLst/>
          </a:prstGeom>
        </p:spPr>
      </p:pic>
      <p:sp>
        <p:nvSpPr>
          <p:cNvPr id="11" name="TextBox 10">
            <a:extLst>
              <a:ext uri="{FF2B5EF4-FFF2-40B4-BE49-F238E27FC236}">
                <a16:creationId xmlns:a16="http://schemas.microsoft.com/office/drawing/2014/main" id="{02EAA656-0A2A-4825-BBC2-A819AD47CC2F}"/>
              </a:ext>
            </a:extLst>
          </p:cNvPr>
          <p:cNvSpPr txBox="1"/>
          <p:nvPr/>
        </p:nvSpPr>
        <p:spPr>
          <a:xfrm>
            <a:off x="559434" y="1267630"/>
            <a:ext cx="5104664" cy="1354217"/>
          </a:xfrm>
          <a:prstGeom prst="rect">
            <a:avLst/>
          </a:prstGeom>
          <a:noFill/>
          <a:ln>
            <a:noFill/>
          </a:ln>
        </p:spPr>
        <p:txBody>
          <a:bodyPr vert="horz" wrap="square" lIns="91440" tIns="45720" rIns="91440" bIns="45720" rtlCol="0">
            <a:spAutoFit/>
          </a:bodyPr>
          <a:lstStyle>
            <a:lvl1pPr marL="342900" indent="-342900">
              <a:spcBef>
                <a:spcPct val="20000"/>
              </a:spcBef>
              <a:buFont typeface="Arial" panose="020B0604020202020204" pitchFamily="34" charset="0"/>
              <a:buChar char="•"/>
              <a:defRPr sz="2000">
                <a:solidFill>
                  <a:srgbClr val="3E4D1F"/>
                </a:solidFill>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eaLnBrk="1" fontAlgn="auto" hangingPunct="1">
              <a:spcBef>
                <a:spcPts val="0"/>
              </a:spcBef>
              <a:spcAft>
                <a:spcPts val="600"/>
              </a:spcAft>
            </a:pPr>
            <a:r>
              <a:rPr lang="nl-NL" sz="2400" b="1" dirty="0" err="1">
                <a:latin typeface="Calibri"/>
                <a:ea typeface="+mn-ea"/>
              </a:rPr>
              <a:t>Degenerative</a:t>
            </a:r>
            <a:r>
              <a:rPr lang="nl-NL" sz="2400" b="1" dirty="0">
                <a:latin typeface="Calibri"/>
                <a:ea typeface="+mn-ea"/>
              </a:rPr>
              <a:t> joint </a:t>
            </a:r>
            <a:r>
              <a:rPr lang="nl-NL" sz="2400" b="1" dirty="0" err="1">
                <a:latin typeface="Calibri"/>
                <a:ea typeface="+mn-ea"/>
              </a:rPr>
              <a:t>disease</a:t>
            </a:r>
            <a:endParaRPr lang="nl-NL" sz="2400" b="1" dirty="0">
              <a:latin typeface="Calibri"/>
              <a:ea typeface="+mn-ea"/>
            </a:endParaRPr>
          </a:p>
          <a:p>
            <a:pPr eaLnBrk="1" fontAlgn="auto" hangingPunct="1">
              <a:spcBef>
                <a:spcPts val="0"/>
              </a:spcBef>
              <a:spcAft>
                <a:spcPts val="600"/>
              </a:spcAft>
            </a:pPr>
            <a:r>
              <a:rPr lang="en-US" sz="2400" b="1" dirty="0">
                <a:latin typeface="Calibri"/>
                <a:ea typeface="+mn-ea"/>
              </a:rPr>
              <a:t>Prevalent</a:t>
            </a:r>
          </a:p>
          <a:p>
            <a:pPr eaLnBrk="1" fontAlgn="auto" hangingPunct="1">
              <a:spcBef>
                <a:spcPts val="0"/>
              </a:spcBef>
              <a:spcAft>
                <a:spcPts val="600"/>
              </a:spcAft>
            </a:pPr>
            <a:r>
              <a:rPr lang="en-US" sz="2400" dirty="0">
                <a:latin typeface="Calibri"/>
              </a:rPr>
              <a:t>No effective treatment</a:t>
            </a:r>
            <a:endParaRPr lang="nl-NL" sz="2400" b="1" dirty="0">
              <a:latin typeface="Calibri"/>
              <a:ea typeface="+mn-ea"/>
            </a:endParaRPr>
          </a:p>
        </p:txBody>
      </p:sp>
      <p:pic>
        <p:nvPicPr>
          <p:cNvPr id="12" name="Picture 11">
            <a:extLst>
              <a:ext uri="{FF2B5EF4-FFF2-40B4-BE49-F238E27FC236}">
                <a16:creationId xmlns:a16="http://schemas.microsoft.com/office/drawing/2014/main" id="{3BBA3D5F-C920-486D-9450-0333D49D9E8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24" t="16078" r="63703" b="55411"/>
          <a:stretch/>
        </p:blipFill>
        <p:spPr bwMode="auto">
          <a:xfrm>
            <a:off x="5664098" y="1358900"/>
            <a:ext cx="3125312" cy="187942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a:extLst>
              <a:ext uri="{FF2B5EF4-FFF2-40B4-BE49-F238E27FC236}">
                <a16:creationId xmlns:a16="http://schemas.microsoft.com/office/drawing/2014/main" id="{1320F55A-154F-47EF-8FD5-9B281FAE5171}"/>
              </a:ext>
            </a:extLst>
          </p:cNvPr>
          <p:cNvSpPr txBox="1">
            <a:spLocks noChangeArrowheads="1"/>
          </p:cNvSpPr>
          <p:nvPr/>
        </p:nvSpPr>
        <p:spPr bwMode="auto">
          <a:xfrm>
            <a:off x="1097756" y="220052"/>
            <a:ext cx="645953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72000" numCol="1" anchor="b" anchorCtr="0" compatLnSpc="1">
            <a:prstTxWarp prst="textNoShape">
              <a:avLst/>
            </a:prstTxWarp>
          </a:bodyPr>
          <a:lst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r>
              <a:rPr lang="en-US" sz="2800" kern="1200"/>
              <a:t>Osteoarthritis (OA)</a:t>
            </a:r>
            <a:endParaRPr lang="en-US" sz="2800" kern="1200" dirty="0"/>
          </a:p>
        </p:txBody>
      </p:sp>
    </p:spTree>
    <p:extLst>
      <p:ext uri="{BB962C8B-B14F-4D97-AF65-F5344CB8AC3E}">
        <p14:creationId xmlns:p14="http://schemas.microsoft.com/office/powerpoint/2010/main" val="379667270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92D9BD-8FF6-4846-9B9A-97CE01356ED4}"/>
              </a:ext>
            </a:extLst>
          </p:cNvPr>
          <p:cNvSpPr>
            <a:spLocks noGrp="1"/>
          </p:cNvSpPr>
          <p:nvPr>
            <p:ph type="dt" sz="quarter" idx="10"/>
          </p:nvPr>
        </p:nvSpPr>
        <p:spPr/>
        <p:txBody>
          <a:bodyPr/>
          <a:lstStyle/>
          <a:p>
            <a:pPr>
              <a:defRPr/>
            </a:pPr>
            <a:fld id="{B56D05B5-D364-4AEF-B082-C09BD56261D7}" type="datetime5">
              <a:rPr lang="en-US">
                <a:solidFill>
                  <a:schemeClr val="tx1"/>
                </a:solidFill>
              </a:rPr>
              <a:pPr>
                <a:defRPr/>
              </a:pPr>
              <a:t>23-Oct-20</a:t>
            </a:fld>
            <a:endParaRPr lang="en-GB" dirty="0">
              <a:solidFill>
                <a:schemeClr val="tx1"/>
              </a:solidFill>
            </a:endParaRPr>
          </a:p>
        </p:txBody>
      </p:sp>
      <p:sp>
        <p:nvSpPr>
          <p:cNvPr id="5" name="Slide Number Placeholder 4">
            <a:extLst>
              <a:ext uri="{FF2B5EF4-FFF2-40B4-BE49-F238E27FC236}">
                <a16:creationId xmlns:a16="http://schemas.microsoft.com/office/drawing/2014/main" id="{E23CC438-5BBF-4591-9D2A-92F6DB50DB78}"/>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B61A9918-6FD2-48F4-B5DE-6A57CBFA6F7C}" type="slidenum">
              <a:rPr lang="en-GB" altLang="nl-NL" sz="1200" smtClean="0">
                <a:solidFill>
                  <a:schemeClr val="tx1"/>
                </a:solidFill>
                <a:latin typeface="Calibri" panose="020F0502020204030204" pitchFamily="34" charset="0"/>
              </a:rPr>
              <a:pPr eaLnBrk="1" hangingPunct="1">
                <a:defRPr/>
              </a:pPr>
              <a:t>20</a:t>
            </a:fld>
            <a:endParaRPr lang="en-GB" altLang="nl-NL" sz="1200">
              <a:solidFill>
                <a:schemeClr val="tx1"/>
              </a:solidFill>
              <a:latin typeface="Calibri" panose="020F0502020204030204" pitchFamily="34" charset="0"/>
            </a:endParaRPr>
          </a:p>
        </p:txBody>
      </p:sp>
      <p:sp>
        <p:nvSpPr>
          <p:cNvPr id="86020" name="Rectangle 7">
            <a:extLst>
              <a:ext uri="{FF2B5EF4-FFF2-40B4-BE49-F238E27FC236}">
                <a16:creationId xmlns:a16="http://schemas.microsoft.com/office/drawing/2014/main" id="{E2CA7D3D-F5E4-45C1-8962-B212D44F631B}"/>
              </a:ext>
            </a:extLst>
          </p:cNvPr>
          <p:cNvSpPr>
            <a:spLocks noChangeArrowheads="1"/>
          </p:cNvSpPr>
          <p:nvPr/>
        </p:nvSpPr>
        <p:spPr bwMode="auto">
          <a:xfrm>
            <a:off x="4205288" y="1633538"/>
            <a:ext cx="37846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10000"/>
              </a:lnSpc>
              <a:spcBef>
                <a:spcPct val="20000"/>
              </a:spcBef>
            </a:pPr>
            <a:endParaRPr lang="en-US" altLang="en-US">
              <a:latin typeface="Tahoma" panose="020B0604030504040204" pitchFamily="34" charset="0"/>
            </a:endParaRPr>
          </a:p>
          <a:p>
            <a:pPr>
              <a:lnSpc>
                <a:spcPct val="110000"/>
              </a:lnSpc>
              <a:spcBef>
                <a:spcPct val="20000"/>
              </a:spcBef>
            </a:pPr>
            <a:r>
              <a:rPr lang="en-US" altLang="en-US">
                <a:latin typeface="Tahoma" panose="020B0604030504040204" pitchFamily="34" charset="0"/>
              </a:rPr>
              <a:t>Stem cells</a:t>
            </a:r>
          </a:p>
          <a:p>
            <a:pPr>
              <a:lnSpc>
                <a:spcPct val="110000"/>
              </a:lnSpc>
              <a:spcBef>
                <a:spcPct val="20000"/>
              </a:spcBef>
            </a:pPr>
            <a:r>
              <a:rPr lang="en-US" altLang="en-US">
                <a:latin typeface="Tahoma" panose="020B0604030504040204" pitchFamily="34" charset="0"/>
              </a:rPr>
              <a:t>Growth plate chondrocytes</a:t>
            </a:r>
          </a:p>
          <a:p>
            <a:pPr>
              <a:lnSpc>
                <a:spcPct val="110000"/>
              </a:lnSpc>
            </a:pPr>
            <a:r>
              <a:rPr lang="en-US" altLang="en-US">
                <a:latin typeface="Tahoma" panose="020B0604030504040204" pitchFamily="34" charset="0"/>
              </a:rPr>
              <a:t>	Proliferation</a:t>
            </a:r>
          </a:p>
          <a:p>
            <a:pPr>
              <a:lnSpc>
                <a:spcPct val="110000"/>
              </a:lnSpc>
            </a:pPr>
            <a:r>
              <a:rPr lang="en-US" altLang="en-US">
                <a:latin typeface="Tahoma" panose="020B0604030504040204" pitchFamily="34" charset="0"/>
              </a:rPr>
              <a:t>	Hypertrophic </a:t>
            </a:r>
            <a:br>
              <a:rPr lang="en-US" altLang="en-US">
                <a:latin typeface="Tahoma" panose="020B0604030504040204" pitchFamily="34" charset="0"/>
              </a:rPr>
            </a:br>
            <a:r>
              <a:rPr lang="en-US" altLang="en-US">
                <a:latin typeface="Tahoma" panose="020B0604030504040204" pitchFamily="34" charset="0"/>
              </a:rPr>
              <a:t>Mineralization</a:t>
            </a:r>
          </a:p>
          <a:p>
            <a:pPr>
              <a:lnSpc>
                <a:spcPct val="110000"/>
              </a:lnSpc>
              <a:spcBef>
                <a:spcPct val="20000"/>
              </a:spcBef>
            </a:pPr>
            <a:r>
              <a:rPr lang="en-US" altLang="en-US">
                <a:latin typeface="Tahoma" panose="020B0604030504040204" pitchFamily="34" charset="0"/>
              </a:rPr>
              <a:t>Bone</a:t>
            </a:r>
          </a:p>
        </p:txBody>
      </p:sp>
      <p:sp>
        <p:nvSpPr>
          <p:cNvPr id="14" name="Rectangle 2">
            <a:extLst>
              <a:ext uri="{FF2B5EF4-FFF2-40B4-BE49-F238E27FC236}">
                <a16:creationId xmlns:a16="http://schemas.microsoft.com/office/drawing/2014/main" id="{64A9DF0F-1753-43AC-9BB9-8059766F6A26}"/>
              </a:ext>
            </a:extLst>
          </p:cNvPr>
          <p:cNvSpPr txBox="1">
            <a:spLocks noChangeArrowheads="1"/>
          </p:cNvSpPr>
          <p:nvPr/>
        </p:nvSpPr>
        <p:spPr bwMode="auto">
          <a:xfrm>
            <a:off x="188913" y="25400"/>
            <a:ext cx="729615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0" tIns="0" rIns="0" bIns="72000" anchor="b"/>
          <a:lstStyle>
            <a:defPPr>
              <a:defRPr lang="en-GB"/>
            </a:defPPr>
            <a:lvl1pPr eaLnBrk="1" hangingPunct="1">
              <a:lnSpc>
                <a:spcPct val="96000"/>
              </a:lnSpc>
              <a:defRPr sz="2800" b="1" i="0">
                <a:latin typeface="+mj-lt"/>
                <a:ea typeface="+mj-ea"/>
                <a:cs typeface="+mj-cs"/>
              </a:defRPr>
            </a:lvl1pPr>
            <a:lvl2pPr eaLnBrk="1" hangingPunct="1">
              <a:lnSpc>
                <a:spcPct val="96000"/>
              </a:lnSpc>
              <a:defRPr sz="2600" i="1">
                <a:solidFill>
                  <a:schemeClr val="tx2"/>
                </a:solidFill>
              </a:defRPr>
            </a:lvl2pPr>
            <a:lvl3pPr eaLnBrk="1" hangingPunct="1">
              <a:lnSpc>
                <a:spcPct val="96000"/>
              </a:lnSpc>
              <a:defRPr sz="2600" i="1">
                <a:solidFill>
                  <a:schemeClr val="tx2"/>
                </a:solidFill>
              </a:defRPr>
            </a:lvl3pPr>
            <a:lvl4pPr eaLnBrk="1" hangingPunct="1">
              <a:lnSpc>
                <a:spcPct val="96000"/>
              </a:lnSpc>
              <a:defRPr sz="2600" i="1">
                <a:solidFill>
                  <a:schemeClr val="tx2"/>
                </a:solidFill>
              </a:defRPr>
            </a:lvl4pPr>
            <a:lvl5pPr eaLnBrk="1" hangingPunct="1">
              <a:lnSpc>
                <a:spcPct val="96000"/>
              </a:lnSpc>
              <a:defRPr sz="2600" i="1">
                <a:solidFill>
                  <a:schemeClr val="tx2"/>
                </a:solidFill>
              </a:defRPr>
            </a:lvl5pPr>
            <a:lvl6pPr marL="457200" fontAlgn="base">
              <a:lnSpc>
                <a:spcPct val="96000"/>
              </a:lnSpc>
              <a:spcBef>
                <a:spcPct val="0"/>
              </a:spcBef>
              <a:spcAft>
                <a:spcPct val="0"/>
              </a:spcAft>
              <a:defRPr sz="2600" i="1">
                <a:solidFill>
                  <a:schemeClr val="tx2"/>
                </a:solidFill>
              </a:defRPr>
            </a:lvl6pPr>
            <a:lvl7pPr marL="914400" fontAlgn="base">
              <a:lnSpc>
                <a:spcPct val="96000"/>
              </a:lnSpc>
              <a:spcBef>
                <a:spcPct val="0"/>
              </a:spcBef>
              <a:spcAft>
                <a:spcPct val="0"/>
              </a:spcAft>
              <a:defRPr sz="2600" i="1">
                <a:solidFill>
                  <a:schemeClr val="tx2"/>
                </a:solidFill>
              </a:defRPr>
            </a:lvl7pPr>
            <a:lvl8pPr marL="1371600" fontAlgn="base">
              <a:lnSpc>
                <a:spcPct val="96000"/>
              </a:lnSpc>
              <a:spcBef>
                <a:spcPct val="0"/>
              </a:spcBef>
              <a:spcAft>
                <a:spcPct val="0"/>
              </a:spcAft>
              <a:defRPr sz="2600" i="1">
                <a:solidFill>
                  <a:schemeClr val="tx2"/>
                </a:solidFill>
              </a:defRPr>
            </a:lvl8pPr>
            <a:lvl9pPr marL="1828800" fontAlgn="base">
              <a:lnSpc>
                <a:spcPct val="96000"/>
              </a:lnSpc>
              <a:spcBef>
                <a:spcPct val="0"/>
              </a:spcBef>
              <a:spcAft>
                <a:spcPct val="0"/>
              </a:spcAft>
              <a:defRPr sz="2600" i="1">
                <a:solidFill>
                  <a:schemeClr val="tx2"/>
                </a:solidFill>
              </a:defRPr>
            </a:lvl9pPr>
          </a:lstStyle>
          <a:p>
            <a:pPr>
              <a:defRPr/>
            </a:pPr>
            <a:r>
              <a:rPr lang="en-US" altLang="en-US" sz="2400" dirty="0"/>
              <a:t>Growth plate; elongation of long bones via endochondral ossification</a:t>
            </a:r>
          </a:p>
        </p:txBody>
      </p:sp>
      <p:sp>
        <p:nvSpPr>
          <p:cNvPr id="86022" name="Line 13">
            <a:extLst>
              <a:ext uri="{FF2B5EF4-FFF2-40B4-BE49-F238E27FC236}">
                <a16:creationId xmlns:a16="http://schemas.microsoft.com/office/drawing/2014/main" id="{86DDC642-03EC-4FF4-902A-977EE8EFE30C}"/>
              </a:ext>
            </a:extLst>
          </p:cNvPr>
          <p:cNvSpPr>
            <a:spLocks noChangeShapeType="1"/>
          </p:cNvSpPr>
          <p:nvPr/>
        </p:nvSpPr>
        <p:spPr bwMode="auto">
          <a:xfrm flipV="1">
            <a:off x="2268538" y="2205038"/>
            <a:ext cx="358775"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86023" name="Line 16">
            <a:extLst>
              <a:ext uri="{FF2B5EF4-FFF2-40B4-BE49-F238E27FC236}">
                <a16:creationId xmlns:a16="http://schemas.microsoft.com/office/drawing/2014/main" id="{68A2BE17-07E9-474C-9DEB-CEF6C77CD537}"/>
              </a:ext>
            </a:extLst>
          </p:cNvPr>
          <p:cNvSpPr>
            <a:spLocks noChangeShapeType="1"/>
          </p:cNvSpPr>
          <p:nvPr/>
        </p:nvSpPr>
        <p:spPr bwMode="auto">
          <a:xfrm>
            <a:off x="2266950" y="2997200"/>
            <a:ext cx="217488" cy="5762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nchor="b"/>
          <a:lstStyle/>
          <a:p>
            <a:endParaRPr lang="nl-NL"/>
          </a:p>
        </p:txBody>
      </p:sp>
      <p:sp>
        <p:nvSpPr>
          <p:cNvPr id="86024" name="Text Box 26">
            <a:extLst>
              <a:ext uri="{FF2B5EF4-FFF2-40B4-BE49-F238E27FC236}">
                <a16:creationId xmlns:a16="http://schemas.microsoft.com/office/drawing/2014/main" id="{9762180F-8695-4728-8069-C6C4759018D9}"/>
              </a:ext>
            </a:extLst>
          </p:cNvPr>
          <p:cNvSpPr txBox="1">
            <a:spLocks noChangeArrowheads="1"/>
          </p:cNvSpPr>
          <p:nvPr/>
        </p:nvSpPr>
        <p:spPr bwMode="auto">
          <a:xfrm>
            <a:off x="239713" y="6245225"/>
            <a:ext cx="3638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nl-NL" altLang="en-US" sz="1200" b="0" i="1">
                <a:solidFill>
                  <a:schemeClr val="tx2"/>
                </a:solidFill>
                <a:latin typeface="Tahoma" panose="020B0604030504040204" pitchFamily="34" charset="0"/>
              </a:rPr>
              <a:t>Wang et al. 2007 J bone and Min Res. 22; 1988-95</a:t>
            </a:r>
            <a:endParaRPr lang="en-US" altLang="en-US" sz="1200" b="0" i="1">
              <a:solidFill>
                <a:schemeClr val="tx2"/>
              </a:solidFill>
              <a:latin typeface="Tahoma" panose="020B0604030504040204" pitchFamily="34" charset="0"/>
            </a:endParaRPr>
          </a:p>
        </p:txBody>
      </p:sp>
      <p:sp>
        <p:nvSpPr>
          <p:cNvPr id="24" name="Rounded Rectangle 23">
            <a:extLst>
              <a:ext uri="{FF2B5EF4-FFF2-40B4-BE49-F238E27FC236}">
                <a16:creationId xmlns:a16="http://schemas.microsoft.com/office/drawing/2014/main" id="{A3624F8C-9E92-448F-927A-4704595ACC3C}"/>
              </a:ext>
            </a:extLst>
          </p:cNvPr>
          <p:cNvSpPr/>
          <p:nvPr/>
        </p:nvSpPr>
        <p:spPr bwMode="auto">
          <a:xfrm>
            <a:off x="661664" y="5373216"/>
            <a:ext cx="8376989" cy="850411"/>
          </a:xfrm>
          <a:prstGeom prst="roundRect">
            <a:avLst/>
          </a:prstGeom>
          <a:solidFill>
            <a:schemeClr val="accent1">
              <a:alpha val="68000"/>
            </a:schemeClr>
          </a:solidFill>
          <a:ln/>
          <a:effectLst/>
        </p:spPr>
        <p:style>
          <a:lnRef idx="0">
            <a:schemeClr val="accent3"/>
          </a:lnRef>
          <a:fillRef idx="3">
            <a:schemeClr val="accent3"/>
          </a:fillRef>
          <a:effectRef idx="3">
            <a:schemeClr val="accent3"/>
          </a:effectRef>
          <a:fontRef idx="minor">
            <a:schemeClr val="lt1"/>
          </a:fontRef>
        </p:style>
        <p:txBody>
          <a:bodyPr anchor="ctr"/>
          <a:lstStyle/>
          <a:p>
            <a:pPr eaLnBrk="1" fontAlgn="auto" hangingPunct="1">
              <a:spcBef>
                <a:spcPts val="0"/>
              </a:spcBef>
              <a:spcAft>
                <a:spcPts val="0"/>
              </a:spcAft>
              <a:defRPr/>
            </a:pPr>
            <a:r>
              <a:rPr lang="en-US" sz="2000" dirty="0">
                <a:solidFill>
                  <a:schemeClr val="bg1"/>
                </a:solidFill>
                <a:latin typeface="Tahoma" pitchFamily="34" charset="0"/>
              </a:rPr>
              <a:t>Active intracellular thyroid (T3) triggers terminal maturation of growth plate chondrocytes to allow transition to bone </a:t>
            </a:r>
          </a:p>
        </p:txBody>
      </p:sp>
      <p:pic>
        <p:nvPicPr>
          <p:cNvPr id="86028" name="Picture 2">
            <a:extLst>
              <a:ext uri="{FF2B5EF4-FFF2-40B4-BE49-F238E27FC236}">
                <a16:creationId xmlns:a16="http://schemas.microsoft.com/office/drawing/2014/main" id="{4A28D55E-D5F2-48FD-B0FD-D1093E770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4673"/>
          <a:stretch>
            <a:fillRect/>
          </a:stretch>
        </p:blipFill>
        <p:spPr bwMode="auto">
          <a:xfrm>
            <a:off x="220663" y="2046288"/>
            <a:ext cx="3246437" cy="305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29" name="Rectangle 24">
            <a:extLst>
              <a:ext uri="{FF2B5EF4-FFF2-40B4-BE49-F238E27FC236}">
                <a16:creationId xmlns:a16="http://schemas.microsoft.com/office/drawing/2014/main" id="{D1948043-E7BE-4956-AC6C-F965B694CBC8}"/>
              </a:ext>
            </a:extLst>
          </p:cNvPr>
          <p:cNvSpPr>
            <a:spLocks noChangeArrowheads="1"/>
          </p:cNvSpPr>
          <p:nvPr/>
        </p:nvSpPr>
        <p:spPr bwMode="auto">
          <a:xfrm>
            <a:off x="7775575" y="3424238"/>
            <a:ext cx="996950" cy="45878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en-US" altLang="en-US" sz="2400">
                <a:solidFill>
                  <a:srgbClr val="000066"/>
                </a:solidFill>
                <a:latin typeface="Tahoma" panose="020B0604030504040204" pitchFamily="34" charset="0"/>
              </a:rPr>
              <a:t>DIO2</a:t>
            </a:r>
          </a:p>
        </p:txBody>
      </p:sp>
      <p:sp>
        <p:nvSpPr>
          <p:cNvPr id="86030" name="Rectangle 20">
            <a:extLst>
              <a:ext uri="{FF2B5EF4-FFF2-40B4-BE49-F238E27FC236}">
                <a16:creationId xmlns:a16="http://schemas.microsoft.com/office/drawing/2014/main" id="{2CD85EB5-1B04-48DB-BF83-C9301D49459C}"/>
              </a:ext>
            </a:extLst>
          </p:cNvPr>
          <p:cNvSpPr>
            <a:spLocks noChangeArrowheads="1"/>
          </p:cNvSpPr>
          <p:nvPr/>
        </p:nvSpPr>
        <p:spPr bwMode="auto">
          <a:xfrm>
            <a:off x="6865938" y="3973513"/>
            <a:ext cx="568325" cy="45878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en-US" altLang="en-US" sz="2400">
                <a:solidFill>
                  <a:srgbClr val="000066"/>
                </a:solidFill>
                <a:latin typeface="Tahoma" panose="020B0604030504040204" pitchFamily="34" charset="0"/>
              </a:rPr>
              <a:t>T3</a:t>
            </a:r>
          </a:p>
        </p:txBody>
      </p:sp>
      <p:sp>
        <p:nvSpPr>
          <p:cNvPr id="86031" name="Rectangle 22">
            <a:extLst>
              <a:ext uri="{FF2B5EF4-FFF2-40B4-BE49-F238E27FC236}">
                <a16:creationId xmlns:a16="http://schemas.microsoft.com/office/drawing/2014/main" id="{C920D024-B070-42A4-A099-89B1F3984714}"/>
              </a:ext>
            </a:extLst>
          </p:cNvPr>
          <p:cNvSpPr>
            <a:spLocks noChangeArrowheads="1"/>
          </p:cNvSpPr>
          <p:nvPr/>
        </p:nvSpPr>
        <p:spPr bwMode="auto">
          <a:xfrm>
            <a:off x="6865938" y="3036888"/>
            <a:ext cx="568325" cy="45878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en-US" altLang="en-US" sz="2400">
                <a:solidFill>
                  <a:srgbClr val="000066"/>
                </a:solidFill>
                <a:latin typeface="Tahoma" panose="020B0604030504040204" pitchFamily="34" charset="0"/>
              </a:rPr>
              <a:t>T4</a:t>
            </a:r>
          </a:p>
        </p:txBody>
      </p:sp>
      <p:sp>
        <p:nvSpPr>
          <p:cNvPr id="86032" name="AutoShape 23">
            <a:extLst>
              <a:ext uri="{FF2B5EF4-FFF2-40B4-BE49-F238E27FC236}">
                <a16:creationId xmlns:a16="http://schemas.microsoft.com/office/drawing/2014/main" id="{4F74A9D6-BA58-411A-A75D-45E6A741EEE1}"/>
              </a:ext>
            </a:extLst>
          </p:cNvPr>
          <p:cNvSpPr>
            <a:spLocks noChangeArrowheads="1"/>
          </p:cNvSpPr>
          <p:nvPr/>
        </p:nvSpPr>
        <p:spPr bwMode="auto">
          <a:xfrm>
            <a:off x="7445375" y="3257550"/>
            <a:ext cx="288925" cy="865188"/>
          </a:xfrm>
          <a:prstGeom prst="curvedLeftArrow">
            <a:avLst>
              <a:gd name="adj1" fmla="val 59890"/>
              <a:gd name="adj2" fmla="val 119780"/>
              <a:gd name="adj3" fmla="val 33333"/>
            </a:avLst>
          </a:prstGeom>
          <a:solidFill>
            <a:srgbClr val="000066"/>
          </a:solidFill>
          <a:ln w="12700">
            <a:solidFill>
              <a:srgbClr val="000066"/>
            </a:solidFill>
            <a:miter lim="800000"/>
            <a:headEnd/>
            <a:tailEnd/>
          </a:ln>
        </p:spPr>
        <p:txBody>
          <a:bodyPr wrap="none" lIns="90488" tIns="44450" rIns="90488" bIns="44450" anchor="ct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endParaRPr lang="en-US" altLang="en-US" sz="2400">
              <a:solidFill>
                <a:srgbClr val="FFFFFF"/>
              </a:solidFill>
              <a:latin typeface="Tahoma" panose="020B0604030504040204" pitchFamily="34" charset="0"/>
            </a:endParaRPr>
          </a:p>
        </p:txBody>
      </p:sp>
      <p:sp>
        <p:nvSpPr>
          <p:cNvPr id="86033" name="AutoShape 18">
            <a:extLst>
              <a:ext uri="{FF2B5EF4-FFF2-40B4-BE49-F238E27FC236}">
                <a16:creationId xmlns:a16="http://schemas.microsoft.com/office/drawing/2014/main" id="{07DE08AF-3A00-47D2-BD11-1F9CF7C2E989}"/>
              </a:ext>
            </a:extLst>
          </p:cNvPr>
          <p:cNvSpPr>
            <a:spLocks noChangeArrowheads="1"/>
          </p:cNvSpPr>
          <p:nvPr/>
        </p:nvSpPr>
        <p:spPr bwMode="auto">
          <a:xfrm>
            <a:off x="6580188" y="3135313"/>
            <a:ext cx="360362" cy="1154112"/>
          </a:xfrm>
          <a:prstGeom prst="curvedLeftArrow">
            <a:avLst>
              <a:gd name="adj1" fmla="val 64053"/>
              <a:gd name="adj2" fmla="val 128106"/>
              <a:gd name="adj3" fmla="val 33333"/>
            </a:avLst>
          </a:prstGeom>
          <a:solidFill>
            <a:srgbClr val="000066"/>
          </a:solidFill>
          <a:ln w="12700">
            <a:solidFill>
              <a:srgbClr val="000066"/>
            </a:solidFill>
            <a:miter lim="800000"/>
            <a:headEnd/>
            <a:tailEnd/>
          </a:ln>
        </p:spPr>
        <p:txBody>
          <a:bodyPr wrap="none" lIns="90488" tIns="44450" rIns="90488" bIns="44450" anchor="ct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endParaRPr lang="en-US" altLang="en-US" sz="2400">
              <a:solidFill>
                <a:srgbClr val="FFFFFF"/>
              </a:solidFill>
              <a:latin typeface="Tahoma" panose="020B0604030504040204" pitchFamily="34" charset="0"/>
            </a:endParaRPr>
          </a:p>
        </p:txBody>
      </p:sp>
      <p:pic>
        <p:nvPicPr>
          <p:cNvPr id="86034" name="Picture 7" descr="baby15weeks">
            <a:extLst>
              <a:ext uri="{FF2B5EF4-FFF2-40B4-BE49-F238E27FC236}">
                <a16:creationId xmlns:a16="http://schemas.microsoft.com/office/drawing/2014/main" id="{9648A880-E356-4189-85AD-ABAB8200B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250" y="996950"/>
            <a:ext cx="1830388"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CE884DBC-2817-40B8-BDC7-6EF28542A6D4}"/>
              </a:ext>
            </a:extLst>
          </p:cNvPr>
          <p:cNvCxnSpPr/>
          <p:nvPr/>
        </p:nvCxnSpPr>
        <p:spPr bwMode="auto">
          <a:xfrm flipV="1">
            <a:off x="3467100" y="2082800"/>
            <a:ext cx="738188" cy="388938"/>
          </a:xfrm>
          <a:prstGeom prst="line">
            <a:avLst/>
          </a:prstGeom>
          <a:solidFill>
            <a:schemeClr val="accent1"/>
          </a:solidFill>
          <a:ln w="9525"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a:extLst>
              <a:ext uri="{FF2B5EF4-FFF2-40B4-BE49-F238E27FC236}">
                <a16:creationId xmlns:a16="http://schemas.microsoft.com/office/drawing/2014/main" id="{9AB4CB7C-E98E-41F2-9DD7-EB9128BAFA59}"/>
              </a:ext>
            </a:extLst>
          </p:cNvPr>
          <p:cNvCxnSpPr/>
          <p:nvPr/>
        </p:nvCxnSpPr>
        <p:spPr bwMode="auto">
          <a:xfrm>
            <a:off x="3467100" y="2724150"/>
            <a:ext cx="738188" cy="1604963"/>
          </a:xfrm>
          <a:prstGeom prst="line">
            <a:avLst/>
          </a:prstGeom>
          <a:solidFill>
            <a:schemeClr val="accent1"/>
          </a:solidFill>
          <a:ln w="9525"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F8766533-CE58-4165-A789-B35BE9D49CE4}"/>
              </a:ext>
            </a:extLst>
          </p:cNvPr>
          <p:cNvSpPr>
            <a:spLocks noGrp="1" noChangeArrowheads="1"/>
          </p:cNvSpPr>
          <p:nvPr>
            <p:ph type="title"/>
          </p:nvPr>
        </p:nvSpPr>
        <p:spPr>
          <a:xfrm>
            <a:off x="274638" y="165100"/>
            <a:ext cx="7772400" cy="663575"/>
          </a:xfrm>
        </p:spPr>
        <p:txBody>
          <a:bodyPr/>
          <a:lstStyle/>
          <a:p>
            <a:pPr eaLnBrk="1" hangingPunct="1">
              <a:defRPr/>
            </a:pPr>
            <a:r>
              <a:rPr lang="en-US" sz="2800" kern="1200" dirty="0"/>
              <a:t>Additional OA genes in thyroid pathway</a:t>
            </a:r>
          </a:p>
        </p:txBody>
      </p:sp>
      <p:sp>
        <p:nvSpPr>
          <p:cNvPr id="48130" name="Rectangle 3">
            <a:extLst>
              <a:ext uri="{FF2B5EF4-FFF2-40B4-BE49-F238E27FC236}">
                <a16:creationId xmlns:a16="http://schemas.microsoft.com/office/drawing/2014/main" id="{A620DE3C-8BE3-4807-A8F7-1DF93F658CDD}"/>
              </a:ext>
            </a:extLst>
          </p:cNvPr>
          <p:cNvSpPr>
            <a:spLocks noGrp="1" noChangeArrowheads="1"/>
          </p:cNvSpPr>
          <p:nvPr>
            <p:ph type="body" idx="1"/>
          </p:nvPr>
        </p:nvSpPr>
        <p:spPr>
          <a:xfrm>
            <a:off x="566738" y="1144588"/>
            <a:ext cx="8291512" cy="3935412"/>
          </a:xfrm>
        </p:spPr>
        <p:txBody>
          <a:bodyPr/>
          <a:lstStyle/>
          <a:p>
            <a:pPr marL="342900" indent="-342900" eaLnBrk="1" hangingPunct="1">
              <a:spcBef>
                <a:spcPts val="0"/>
              </a:spcBef>
              <a:buClr>
                <a:srgbClr val="000066"/>
              </a:buClr>
              <a:buFont typeface="Arial" panose="020B0604020202020204" pitchFamily="34" charset="0"/>
              <a:buChar char="•"/>
              <a:defRPr/>
            </a:pPr>
            <a:r>
              <a:rPr lang="en-US" sz="2400" dirty="0">
                <a:solidFill>
                  <a:schemeClr val="accent6"/>
                </a:solidFill>
              </a:rPr>
              <a:t>Large scale genome wide meta analyses of osteoarthritis; </a:t>
            </a:r>
            <a:r>
              <a:rPr lang="en-US" sz="2400" i="1" dirty="0">
                <a:solidFill>
                  <a:schemeClr val="accent6"/>
                </a:solidFill>
              </a:rPr>
              <a:t>ALDH1A2</a:t>
            </a:r>
            <a:r>
              <a:rPr lang="en-US" sz="2400" dirty="0">
                <a:solidFill>
                  <a:schemeClr val="accent6"/>
                </a:solidFill>
              </a:rPr>
              <a:t>, </a:t>
            </a:r>
            <a:r>
              <a:rPr lang="en-US" sz="2400" i="1" dirty="0">
                <a:solidFill>
                  <a:schemeClr val="accent6"/>
                </a:solidFill>
              </a:rPr>
              <a:t>NCOA3</a:t>
            </a:r>
          </a:p>
        </p:txBody>
      </p:sp>
      <p:sp>
        <p:nvSpPr>
          <p:cNvPr id="88068" name="Text Box 26">
            <a:extLst>
              <a:ext uri="{FF2B5EF4-FFF2-40B4-BE49-F238E27FC236}">
                <a16:creationId xmlns:a16="http://schemas.microsoft.com/office/drawing/2014/main" id="{76082CAD-B0DA-4B28-A35E-160DD59BBB21}"/>
              </a:ext>
            </a:extLst>
          </p:cNvPr>
          <p:cNvSpPr txBox="1">
            <a:spLocks noChangeArrowheads="1"/>
          </p:cNvSpPr>
          <p:nvPr/>
        </p:nvSpPr>
        <p:spPr bwMode="auto">
          <a:xfrm>
            <a:off x="350838" y="6099175"/>
            <a:ext cx="3522662"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nl-NL" altLang="en-US" sz="1200" b="0" i="1">
                <a:solidFill>
                  <a:schemeClr val="tx2"/>
                </a:solidFill>
                <a:latin typeface="Tahoma" panose="020B0604030504040204" pitchFamily="34" charset="0"/>
              </a:rPr>
              <a:t>Styrkarsdottir et al. 2014  Nat Genet 46: 498-502</a:t>
            </a:r>
          </a:p>
          <a:p>
            <a:pPr algn="ctr">
              <a:lnSpc>
                <a:spcPct val="100000"/>
              </a:lnSpc>
            </a:pPr>
            <a:r>
              <a:rPr lang="en-US" altLang="en-US" sz="1200" b="0" i="1">
                <a:solidFill>
                  <a:schemeClr val="tx2"/>
                </a:solidFill>
                <a:latin typeface="Tahoma" panose="020B0604030504040204" pitchFamily="34" charset="0"/>
              </a:rPr>
              <a:t>Evangelou et al. 2014 Ann Rheum Dis 73:2130-6</a:t>
            </a:r>
            <a:endParaRPr lang="nl-NL" altLang="en-US" sz="1200" b="0" i="1">
              <a:solidFill>
                <a:schemeClr val="tx2"/>
              </a:solidFill>
              <a:latin typeface="Tahoma" panose="020B0604030504040204" pitchFamily="34" charset="0"/>
            </a:endParaRPr>
          </a:p>
          <a:p>
            <a:pPr algn="ctr">
              <a:lnSpc>
                <a:spcPct val="100000"/>
              </a:lnSpc>
            </a:pPr>
            <a:endParaRPr lang="en-US" altLang="en-US" sz="1200" b="0" i="1">
              <a:solidFill>
                <a:schemeClr val="tx2"/>
              </a:solidFill>
              <a:latin typeface="Tahoma" panose="020B0604030504040204" pitchFamily="34" charset="0"/>
            </a:endParaRPr>
          </a:p>
        </p:txBody>
      </p:sp>
      <p:pic>
        <p:nvPicPr>
          <p:cNvPr id="88069" name="Picture 2">
            <a:extLst>
              <a:ext uri="{FF2B5EF4-FFF2-40B4-BE49-F238E27FC236}">
                <a16:creationId xmlns:a16="http://schemas.microsoft.com/office/drawing/2014/main" id="{C43E7096-9049-4FDB-A637-7CDF67357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457" t="41264" r="16829" b="17741"/>
          <a:stretch>
            <a:fillRect/>
          </a:stretch>
        </p:blipFill>
        <p:spPr bwMode="auto">
          <a:xfrm>
            <a:off x="427038" y="2146300"/>
            <a:ext cx="6477000"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1" name="Rectangle 2">
            <a:extLst>
              <a:ext uri="{FF2B5EF4-FFF2-40B4-BE49-F238E27FC236}">
                <a16:creationId xmlns:a16="http://schemas.microsoft.com/office/drawing/2014/main" id="{B338C03F-137F-4714-8D12-0A2D51B27A55}"/>
              </a:ext>
            </a:extLst>
          </p:cNvPr>
          <p:cNvSpPr>
            <a:spLocks noGrp="1" noChangeArrowheads="1"/>
          </p:cNvSpPr>
          <p:nvPr>
            <p:ph type="title"/>
          </p:nvPr>
        </p:nvSpPr>
        <p:spPr>
          <a:xfrm>
            <a:off x="330200" y="-20638"/>
            <a:ext cx="8256588" cy="792163"/>
          </a:xfrm>
        </p:spPr>
        <p:txBody>
          <a:bodyPr/>
          <a:lstStyle/>
          <a:p>
            <a:pPr eaLnBrk="1" hangingPunct="1">
              <a:defRPr/>
            </a:pPr>
            <a:r>
              <a:rPr lang="en-US" sz="2800" kern="1200" dirty="0"/>
              <a:t>Intracellular levels of active thyroid</a:t>
            </a:r>
          </a:p>
        </p:txBody>
      </p:sp>
      <p:sp>
        <p:nvSpPr>
          <p:cNvPr id="90115" name="Rectangle 2">
            <a:extLst>
              <a:ext uri="{FF2B5EF4-FFF2-40B4-BE49-F238E27FC236}">
                <a16:creationId xmlns:a16="http://schemas.microsoft.com/office/drawing/2014/main" id="{B13D4197-8117-437A-B6F1-CAF996EDADDB}"/>
              </a:ext>
            </a:extLst>
          </p:cNvPr>
          <p:cNvSpPr>
            <a:spLocks noChangeArrowheads="1"/>
          </p:cNvSpPr>
          <p:nvPr/>
        </p:nvSpPr>
        <p:spPr bwMode="auto">
          <a:xfrm>
            <a:off x="5075238" y="3606800"/>
            <a:ext cx="809625" cy="431800"/>
          </a:xfrm>
          <a:prstGeom prst="rect">
            <a:avLst/>
          </a:prstGeom>
          <a:solidFill>
            <a:schemeClr val="bg1"/>
          </a:solidFill>
          <a:ln w="9525" algn="ctr">
            <a:solidFill>
              <a:schemeClr val="tx1"/>
            </a:solidFill>
            <a:round/>
            <a:headEnd/>
            <a:tailEnd/>
          </a:ln>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pPr>
            <a:endParaRPr lang="nl-NL" altLang="nl-NL" sz="2400" b="0">
              <a:solidFill>
                <a:schemeClr val="tx1"/>
              </a:solidFill>
              <a:latin typeface="Times" panose="02020603050405020304" pitchFamily="18" charset="0"/>
              <a:ea typeface="ＭＳ Ｐゴシック" panose="020B0600070205080204" pitchFamily="34" charset="-128"/>
            </a:endParaRPr>
          </a:p>
        </p:txBody>
      </p:sp>
      <p:sp>
        <p:nvSpPr>
          <p:cNvPr id="90116" name="Rectangle 1">
            <a:extLst>
              <a:ext uri="{FF2B5EF4-FFF2-40B4-BE49-F238E27FC236}">
                <a16:creationId xmlns:a16="http://schemas.microsoft.com/office/drawing/2014/main" id="{AA845A70-D3CB-4D21-A3C8-23AF7B6B3583}"/>
              </a:ext>
            </a:extLst>
          </p:cNvPr>
          <p:cNvSpPr>
            <a:spLocks noChangeArrowheads="1"/>
          </p:cNvSpPr>
          <p:nvPr/>
        </p:nvSpPr>
        <p:spPr bwMode="auto">
          <a:xfrm>
            <a:off x="5351463" y="3594100"/>
            <a:ext cx="863600" cy="4572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pPr>
            <a:r>
              <a:rPr lang="en-US" altLang="nl-NL" sz="1600" b="0">
                <a:solidFill>
                  <a:schemeClr val="tx2"/>
                </a:solidFill>
                <a:latin typeface="Tahoma" panose="020B0604030504040204" pitchFamily="34" charset="0"/>
                <a:cs typeface="Tahoma" panose="020B0604030504040204" pitchFamily="34" charset="0"/>
              </a:rPr>
              <a:t>DIO3</a:t>
            </a:r>
            <a:endParaRPr lang="nl-NL" altLang="nl-NL" sz="1600" b="0">
              <a:solidFill>
                <a:schemeClr val="tx2"/>
              </a:solidFill>
              <a:latin typeface="Tahoma" panose="020B0604030504040204" pitchFamily="34" charset="0"/>
              <a:cs typeface="Tahoma" panose="020B0604030504040204" pitchFamily="34" charset="0"/>
            </a:endParaRPr>
          </a:p>
        </p:txBody>
      </p:sp>
      <p:pic>
        <p:nvPicPr>
          <p:cNvPr id="90117" name="Picture 6">
            <a:extLst>
              <a:ext uri="{FF2B5EF4-FFF2-40B4-BE49-F238E27FC236}">
                <a16:creationId xmlns:a16="http://schemas.microsoft.com/office/drawing/2014/main" id="{E25CBCC2-7EBB-4351-90BF-CF2A11FEC3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1381125"/>
            <a:ext cx="5464175"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extLst>
              <a:ext uri="{FF2B5EF4-FFF2-40B4-BE49-F238E27FC236}">
                <a16:creationId xmlns:a16="http://schemas.microsoft.com/office/drawing/2014/main" id="{1863FDA4-4EA9-436F-86F3-4DBEB979ECFC}"/>
              </a:ext>
            </a:extLst>
          </p:cNvPr>
          <p:cNvSpPr/>
          <p:nvPr/>
        </p:nvSpPr>
        <p:spPr bwMode="auto">
          <a:xfrm>
            <a:off x="2959100" y="5160961"/>
            <a:ext cx="6022200" cy="887413"/>
          </a:xfrm>
          <a:prstGeom prst="roundRect">
            <a:avLst/>
          </a:prstGeom>
          <a:solidFill>
            <a:schemeClr val="accent1">
              <a:alpha val="68000"/>
            </a:schemeClr>
          </a:solidFill>
          <a:ln/>
          <a:effectLst/>
        </p:spPr>
        <p:style>
          <a:lnRef idx="0">
            <a:schemeClr val="accent3"/>
          </a:lnRef>
          <a:fillRef idx="3">
            <a:schemeClr val="accent3"/>
          </a:fillRef>
          <a:effectRef idx="3">
            <a:schemeClr val="accent3"/>
          </a:effectRef>
          <a:fontRef idx="minor">
            <a:schemeClr val="lt1"/>
          </a:fontRef>
        </p:style>
        <p:txBody>
          <a:bodyPr anchor="ctr"/>
          <a:lstStyle/>
          <a:p>
            <a:pPr eaLnBrk="1" fontAlgn="auto" hangingPunct="1">
              <a:spcBef>
                <a:spcPts val="0"/>
              </a:spcBef>
              <a:spcAft>
                <a:spcPts val="0"/>
              </a:spcAft>
              <a:defRPr/>
            </a:pPr>
            <a:r>
              <a:rPr lang="en-US" sz="2000" dirty="0">
                <a:solidFill>
                  <a:schemeClr val="bg1"/>
                </a:solidFill>
                <a:latin typeface="Tahoma" pitchFamily="34" charset="0"/>
              </a:rPr>
              <a:t>Intracellular thyroid signaling may be a common underlying osteoarthritis pathway</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AB5EF-3927-401A-A052-90C955024ED9}"/>
              </a:ext>
            </a:extLst>
          </p:cNvPr>
          <p:cNvSpPr>
            <a:spLocks noGrp="1"/>
          </p:cNvSpPr>
          <p:nvPr>
            <p:ph type="dt" sz="half" idx="10"/>
          </p:nvPr>
        </p:nvSpPr>
        <p:spPr/>
        <p:txBody>
          <a:bodyPr/>
          <a:lstStyle/>
          <a:p>
            <a:pPr>
              <a:defRPr/>
            </a:pPr>
            <a:fld id="{3C89EB80-69EC-469F-BBFA-517D6E4E50C8}" type="datetime5">
              <a:rPr lang="en-US" smtClean="0"/>
              <a:pPr>
                <a:defRPr/>
              </a:pPr>
              <a:t>23-Oct-20</a:t>
            </a:fld>
            <a:endParaRPr lang="en-GB" dirty="0"/>
          </a:p>
        </p:txBody>
      </p:sp>
      <p:sp>
        <p:nvSpPr>
          <p:cNvPr id="3" name="Slide Number Placeholder 2">
            <a:extLst>
              <a:ext uri="{FF2B5EF4-FFF2-40B4-BE49-F238E27FC236}">
                <a16:creationId xmlns:a16="http://schemas.microsoft.com/office/drawing/2014/main" id="{9D53851C-59F4-44D8-B1CF-FC1A5453A491}"/>
              </a:ext>
            </a:extLst>
          </p:cNvPr>
          <p:cNvSpPr>
            <a:spLocks noGrp="1"/>
          </p:cNvSpPr>
          <p:nvPr>
            <p:ph type="sldNum" sz="quarter" idx="11"/>
          </p:nvPr>
        </p:nvSpPr>
        <p:spPr/>
        <p:txBody>
          <a:bodyPr/>
          <a:lstStyle/>
          <a:p>
            <a:pPr>
              <a:defRPr/>
            </a:pPr>
            <a:fld id="{ACF156C4-7481-4387-AA8F-23092A72FB0D}" type="slidenum">
              <a:rPr lang="en-GB" altLang="nl-NL" smtClean="0"/>
              <a:pPr>
                <a:defRPr/>
              </a:pPr>
              <a:t>23</a:t>
            </a:fld>
            <a:endParaRPr lang="en-GB" altLang="nl-NL"/>
          </a:p>
        </p:txBody>
      </p:sp>
      <p:sp>
        <p:nvSpPr>
          <p:cNvPr id="4" name="Footer Placeholder 3">
            <a:extLst>
              <a:ext uri="{FF2B5EF4-FFF2-40B4-BE49-F238E27FC236}">
                <a16:creationId xmlns:a16="http://schemas.microsoft.com/office/drawing/2014/main" id="{7173A98D-AB2C-4125-BDCA-72CBA187971E}"/>
              </a:ext>
            </a:extLst>
          </p:cNvPr>
          <p:cNvSpPr>
            <a:spLocks noGrp="1"/>
          </p:cNvSpPr>
          <p:nvPr>
            <p:ph type="ftr" sz="quarter" idx="12"/>
          </p:nvPr>
        </p:nvSpPr>
        <p:spPr/>
        <p:txBody>
          <a:bodyPr/>
          <a:lstStyle/>
          <a:p>
            <a:pPr>
              <a:defRPr/>
            </a:pPr>
            <a:r>
              <a:rPr lang="en-GB"/>
              <a:t>Insert &gt; Header &amp; footer</a:t>
            </a:r>
          </a:p>
        </p:txBody>
      </p:sp>
      <p:sp>
        <p:nvSpPr>
          <p:cNvPr id="5" name="TextBox 4">
            <a:extLst>
              <a:ext uri="{FF2B5EF4-FFF2-40B4-BE49-F238E27FC236}">
                <a16:creationId xmlns:a16="http://schemas.microsoft.com/office/drawing/2014/main" id="{E42D9C7E-4674-4509-9B1D-157C82FACBC4}"/>
              </a:ext>
            </a:extLst>
          </p:cNvPr>
          <p:cNvSpPr txBox="1"/>
          <p:nvPr/>
        </p:nvSpPr>
        <p:spPr>
          <a:xfrm>
            <a:off x="2051720" y="2348880"/>
            <a:ext cx="3534942" cy="461665"/>
          </a:xfrm>
          <a:prstGeom prst="rect">
            <a:avLst/>
          </a:prstGeom>
          <a:noFill/>
        </p:spPr>
        <p:txBody>
          <a:bodyPr wrap="none" rtlCol="0">
            <a:spAutoFit/>
          </a:bodyPr>
          <a:lstStyle/>
          <a:p>
            <a:r>
              <a:rPr lang="en-US" dirty="0">
                <a:solidFill>
                  <a:schemeClr val="accent6"/>
                </a:solidFill>
              </a:rPr>
              <a:t>Formulate hypothesis</a:t>
            </a:r>
            <a:endParaRPr lang="nl-NL" dirty="0">
              <a:solidFill>
                <a:schemeClr val="accent6"/>
              </a:solidFill>
            </a:endParaRPr>
          </a:p>
        </p:txBody>
      </p:sp>
    </p:spTree>
    <p:extLst>
      <p:ext uri="{BB962C8B-B14F-4D97-AF65-F5344CB8AC3E}">
        <p14:creationId xmlns:p14="http://schemas.microsoft.com/office/powerpoint/2010/main" val="351259896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97A11-27EC-48F1-AD2A-F37D7F1C27B9}" type="datetime5">
              <a:rPr lang="en-US" smtClean="0"/>
              <a:pPr/>
              <a:t>23-Oct-20</a:t>
            </a:fld>
            <a:endParaRPr lang="en-GB" dirty="0"/>
          </a:p>
        </p:txBody>
      </p:sp>
      <p:sp>
        <p:nvSpPr>
          <p:cNvPr id="3" name="Slide Number Placeholder 2"/>
          <p:cNvSpPr>
            <a:spLocks noGrp="1"/>
          </p:cNvSpPr>
          <p:nvPr>
            <p:ph type="sldNum" sz="quarter" idx="12"/>
          </p:nvPr>
        </p:nvSpPr>
        <p:spPr/>
        <p:txBody>
          <a:bodyPr/>
          <a:lstStyle/>
          <a:p>
            <a:fld id="{BEA1B39C-8919-CF47-A161-B6BA50FD6A18}" type="slidenum">
              <a:rPr lang="en-GB" smtClean="0"/>
              <a:pPr/>
              <a:t>24</a:t>
            </a:fld>
            <a:endParaRPr lang="en-GB">
              <a:solidFill>
                <a:schemeClr val="bg1"/>
              </a:solidFill>
            </a:endParaRPr>
          </a:p>
        </p:txBody>
      </p:sp>
      <p:sp>
        <p:nvSpPr>
          <p:cNvPr id="5" name="TextBox 4"/>
          <p:cNvSpPr txBox="1"/>
          <p:nvPr/>
        </p:nvSpPr>
        <p:spPr>
          <a:xfrm>
            <a:off x="193963" y="1392247"/>
            <a:ext cx="8264236" cy="892552"/>
          </a:xfrm>
          <a:prstGeom prst="rect">
            <a:avLst/>
          </a:prstGeom>
          <a:noFill/>
        </p:spPr>
        <p:txBody>
          <a:bodyPr wrap="square" rtlCol="0">
            <a:spAutoFit/>
          </a:bodyPr>
          <a:lstStyle/>
          <a:p>
            <a:r>
              <a:rPr lang="en-US" sz="2800" b="1" dirty="0">
                <a:solidFill>
                  <a:schemeClr val="bg2"/>
                </a:solidFill>
                <a:latin typeface="+mj-lt"/>
              </a:rPr>
              <a:t>Developmental process of endochondral ossification  </a:t>
            </a:r>
            <a:r>
              <a:rPr lang="en-US" dirty="0">
                <a:solidFill>
                  <a:schemeClr val="bg2"/>
                </a:solidFill>
                <a:latin typeface="+mj-lt"/>
              </a:rPr>
              <a:t>Late cause of a late life disease?</a:t>
            </a:r>
            <a:endParaRPr lang="en-GB" dirty="0">
              <a:solidFill>
                <a:schemeClr val="bg2"/>
              </a:solidFill>
              <a:latin typeface="+mj-lt"/>
            </a:endParaRPr>
          </a:p>
        </p:txBody>
      </p:sp>
      <p:pic>
        <p:nvPicPr>
          <p:cNvPr id="9" name="Picture 7" descr="baby15weeks"/>
          <p:cNvPicPr>
            <a:picLocks noChangeAspect="1" noChangeArrowheads="1"/>
          </p:cNvPicPr>
          <p:nvPr/>
        </p:nvPicPr>
        <p:blipFill>
          <a:blip r:embed="rId3"/>
          <a:srcRect/>
          <a:stretch>
            <a:fillRect/>
          </a:stretch>
        </p:blipFill>
        <p:spPr bwMode="auto">
          <a:xfrm>
            <a:off x="685799" y="3343432"/>
            <a:ext cx="3402012" cy="2377917"/>
          </a:xfrm>
          <a:prstGeom prst="rect">
            <a:avLst/>
          </a:prstGeom>
          <a:noFill/>
          <a:ln w="9525">
            <a:noFill/>
            <a:miter lim="800000"/>
            <a:headEnd/>
            <a:tailEnd/>
          </a:ln>
        </p:spPr>
      </p:pic>
      <p:sp>
        <p:nvSpPr>
          <p:cNvPr id="28" name="Rectangle 70"/>
          <p:cNvSpPr txBox="1">
            <a:spLocks noChangeArrowheads="1"/>
          </p:cNvSpPr>
          <p:nvPr/>
        </p:nvSpPr>
        <p:spPr bwMode="auto">
          <a:xfrm>
            <a:off x="685799" y="0"/>
            <a:ext cx="77724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72000" numCol="1" anchor="b" anchorCtr="0" compatLnSpc="1">
            <a:prstTxWarp prst="textNoShape">
              <a:avLst/>
            </a:prstTxWarp>
          </a:bodyPr>
          <a:lstStyle>
            <a:lvl1pPr eaLnBrk="1" hangingPunct="1">
              <a:lnSpc>
                <a:spcPct val="96000"/>
              </a:lnSpc>
              <a:defRPr b="1" i="0">
                <a:latin typeface="+mj-lt"/>
                <a:ea typeface="+mj-ea"/>
                <a:cs typeface="+mj-cs"/>
              </a:defRPr>
            </a:lvl1pPr>
            <a:lvl2pPr eaLnBrk="1" hangingPunct="1">
              <a:lnSpc>
                <a:spcPct val="96000"/>
              </a:lnSpc>
              <a:defRPr sz="2600" i="1">
                <a:solidFill>
                  <a:schemeClr val="tx2"/>
                </a:solidFill>
              </a:defRPr>
            </a:lvl2pPr>
            <a:lvl3pPr eaLnBrk="1" hangingPunct="1">
              <a:lnSpc>
                <a:spcPct val="96000"/>
              </a:lnSpc>
              <a:defRPr sz="2600" i="1">
                <a:solidFill>
                  <a:schemeClr val="tx2"/>
                </a:solidFill>
              </a:defRPr>
            </a:lvl3pPr>
            <a:lvl4pPr eaLnBrk="1" hangingPunct="1">
              <a:lnSpc>
                <a:spcPct val="96000"/>
              </a:lnSpc>
              <a:defRPr sz="2600" i="1">
                <a:solidFill>
                  <a:schemeClr val="tx2"/>
                </a:solidFill>
              </a:defRPr>
            </a:lvl4pPr>
            <a:lvl5pPr eaLnBrk="1" hangingPunct="1">
              <a:lnSpc>
                <a:spcPct val="96000"/>
              </a:lnSpc>
              <a:defRPr sz="2600" i="1">
                <a:solidFill>
                  <a:schemeClr val="tx2"/>
                </a:solidFill>
              </a:defRPr>
            </a:lvl5pPr>
            <a:lvl6pPr marL="457200" fontAlgn="base">
              <a:lnSpc>
                <a:spcPct val="96000"/>
              </a:lnSpc>
              <a:spcBef>
                <a:spcPct val="0"/>
              </a:spcBef>
              <a:spcAft>
                <a:spcPct val="0"/>
              </a:spcAft>
              <a:defRPr sz="2600" i="1">
                <a:solidFill>
                  <a:schemeClr val="tx2"/>
                </a:solidFill>
              </a:defRPr>
            </a:lvl6pPr>
            <a:lvl7pPr marL="914400" fontAlgn="base">
              <a:lnSpc>
                <a:spcPct val="96000"/>
              </a:lnSpc>
              <a:spcBef>
                <a:spcPct val="0"/>
              </a:spcBef>
              <a:spcAft>
                <a:spcPct val="0"/>
              </a:spcAft>
              <a:defRPr sz="2600" i="1">
                <a:solidFill>
                  <a:schemeClr val="tx2"/>
                </a:solidFill>
              </a:defRPr>
            </a:lvl7pPr>
            <a:lvl8pPr marL="1371600" fontAlgn="base">
              <a:lnSpc>
                <a:spcPct val="96000"/>
              </a:lnSpc>
              <a:spcBef>
                <a:spcPct val="0"/>
              </a:spcBef>
              <a:spcAft>
                <a:spcPct val="0"/>
              </a:spcAft>
              <a:defRPr sz="2600" i="1">
                <a:solidFill>
                  <a:schemeClr val="tx2"/>
                </a:solidFill>
              </a:defRPr>
            </a:lvl8pPr>
            <a:lvl9pPr marL="1828800" fontAlgn="base">
              <a:lnSpc>
                <a:spcPct val="96000"/>
              </a:lnSpc>
              <a:spcBef>
                <a:spcPct val="0"/>
              </a:spcBef>
              <a:spcAft>
                <a:spcPct val="0"/>
              </a:spcAft>
              <a:defRPr sz="2600" i="1">
                <a:solidFill>
                  <a:schemeClr val="tx2"/>
                </a:solidFill>
              </a:defRPr>
            </a:lvl9pPr>
          </a:lstStyle>
          <a:p>
            <a:endParaRPr lang="nl-NL" altLang="en-US" sz="2000" dirty="0"/>
          </a:p>
        </p:txBody>
      </p:sp>
      <p:pic>
        <p:nvPicPr>
          <p:cNvPr id="10" name="Afbeelding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00" y="3258885"/>
            <a:ext cx="2789237" cy="2462464"/>
          </a:xfrm>
          <a:prstGeom prst="rect">
            <a:avLst/>
          </a:prstGeom>
        </p:spPr>
      </p:pic>
    </p:spTree>
    <p:extLst>
      <p:ext uri="{BB962C8B-B14F-4D97-AF65-F5344CB8AC3E}">
        <p14:creationId xmlns:p14="http://schemas.microsoft.com/office/powerpoint/2010/main" val="1891436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76" y="0"/>
            <a:ext cx="7256462" cy="854075"/>
          </a:xfrm>
        </p:spPr>
        <p:txBody>
          <a:bodyPr/>
          <a:lstStyle/>
          <a:p>
            <a:r>
              <a:rPr lang="en-US" dirty="0"/>
              <a:t>Articular chondrocytes</a:t>
            </a:r>
            <a:endParaRPr lang="en-GB" dirty="0"/>
          </a:p>
        </p:txBody>
      </p:sp>
      <p:sp>
        <p:nvSpPr>
          <p:cNvPr id="3" name="TextBox 2"/>
          <p:cNvSpPr txBox="1"/>
          <p:nvPr/>
        </p:nvSpPr>
        <p:spPr>
          <a:xfrm>
            <a:off x="290945" y="1117599"/>
            <a:ext cx="8853055"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2"/>
                </a:solidFill>
                <a:latin typeface="+mn-lt"/>
              </a:rPr>
              <a:t>Highly specialized, post-mitotic cell</a:t>
            </a:r>
          </a:p>
          <a:p>
            <a:pPr marL="342900" indent="-342900">
              <a:buFont typeface="Arial" panose="020B0604020202020204" pitchFamily="34" charset="0"/>
              <a:buChar char="•"/>
            </a:pPr>
            <a:r>
              <a:rPr lang="en-US" sz="2000" dirty="0">
                <a:solidFill>
                  <a:schemeClr val="bg2"/>
                </a:solidFill>
                <a:latin typeface="+mn-lt"/>
              </a:rPr>
              <a:t>Maturational arrested</a:t>
            </a:r>
          </a:p>
          <a:p>
            <a:pPr marL="342900" indent="-342900">
              <a:buFont typeface="Arial" panose="020B0604020202020204" pitchFamily="34" charset="0"/>
              <a:buChar char="•"/>
            </a:pPr>
            <a:r>
              <a:rPr lang="en-US" sz="2000" dirty="0">
                <a:solidFill>
                  <a:schemeClr val="bg2"/>
                </a:solidFill>
                <a:latin typeface="+mn-lt"/>
              </a:rPr>
              <a:t>Require phenotypic </a:t>
            </a:r>
            <a:r>
              <a:rPr lang="en-US" sz="2000" b="1" dirty="0">
                <a:solidFill>
                  <a:schemeClr val="bg2"/>
                </a:solidFill>
                <a:latin typeface="+mn-lt"/>
              </a:rPr>
              <a:t>plasticity</a:t>
            </a:r>
            <a:r>
              <a:rPr lang="en-US" sz="2000" dirty="0">
                <a:solidFill>
                  <a:schemeClr val="bg2"/>
                </a:solidFill>
                <a:latin typeface="+mn-lt"/>
              </a:rPr>
              <a:t> and shift between active metabolic and maturational arrested states to respond to environmental challenges. </a:t>
            </a:r>
          </a:p>
          <a:p>
            <a:pPr marL="342900" indent="-342900">
              <a:buFont typeface="Arial" panose="020B0604020202020204" pitchFamily="34" charset="0"/>
              <a:buChar char="•"/>
            </a:pPr>
            <a:endParaRPr lang="en-US" sz="2000" dirty="0">
              <a:solidFill>
                <a:schemeClr val="bg2"/>
              </a:solidFill>
              <a:latin typeface="+mn-lt"/>
            </a:endParaRPr>
          </a:p>
          <a:p>
            <a:pPr marL="342900" indent="-342900">
              <a:buFont typeface="Arial" panose="020B0604020202020204" pitchFamily="34" charset="0"/>
              <a:buChar char="•"/>
            </a:pPr>
            <a:endParaRPr lang="en-US" sz="2000" dirty="0">
              <a:solidFill>
                <a:schemeClr val="bg2"/>
              </a:solidFill>
              <a:latin typeface="+mn-lt"/>
            </a:endParaRPr>
          </a:p>
          <a:p>
            <a:endParaRPr lang="en-US" sz="2000" dirty="0">
              <a:solidFill>
                <a:schemeClr val="bg2"/>
              </a:solidFill>
              <a:latin typeface="+mn-lt"/>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942" t="3434"/>
          <a:stretch/>
        </p:blipFill>
        <p:spPr bwMode="auto">
          <a:xfrm>
            <a:off x="1116879" y="3082747"/>
            <a:ext cx="2261321" cy="322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148" y="3609297"/>
            <a:ext cx="3196690" cy="2125799"/>
          </a:xfrm>
          <a:prstGeom prst="rect">
            <a:avLst/>
          </a:prstGeom>
        </p:spPr>
      </p:pic>
      <p:cxnSp>
        <p:nvCxnSpPr>
          <p:cNvPr id="6" name="Curved Connector 5"/>
          <p:cNvCxnSpPr>
            <a:endCxn id="4" idx="1"/>
          </p:cNvCxnSpPr>
          <p:nvPr/>
        </p:nvCxnSpPr>
        <p:spPr bwMode="auto">
          <a:xfrm>
            <a:off x="3378200" y="3251200"/>
            <a:ext cx="1522948" cy="1420997"/>
          </a:xfrm>
          <a:prstGeom prst="curvedConnector3">
            <a:avLst>
              <a:gd name="adj1" fmla="val 50000"/>
            </a:avLst>
          </a:prstGeom>
          <a:solidFill>
            <a:schemeClr val="accent1"/>
          </a:solidFill>
          <a:ln w="28575"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Content Placeholder 2"/>
          <p:cNvSpPr txBox="1">
            <a:spLocks/>
          </p:cNvSpPr>
          <p:nvPr/>
        </p:nvSpPr>
        <p:spPr bwMode="auto">
          <a:xfrm>
            <a:off x="4959351" y="5735096"/>
            <a:ext cx="3138487" cy="34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rtlCol="0" anchor="t" anchorCtr="0" compatLnSpc="1">
            <a:prstTxWarp prst="textNoShape">
              <a:avLst/>
            </a:prstTxWarp>
            <a:spAutoFit/>
          </a:bodyPr>
          <a:lst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a:lstStyle>
          <a:p>
            <a:pPr algn="ctr" eaLnBrk="0" hangingPunct="0">
              <a:spcBef>
                <a:spcPct val="0"/>
              </a:spcBef>
            </a:pPr>
            <a:r>
              <a:rPr lang="en-US" dirty="0">
                <a:solidFill>
                  <a:schemeClr val="bg2"/>
                </a:solidFill>
                <a:ea typeface="ＭＳ Ｐゴシック" charset="0"/>
              </a:rPr>
              <a:t>Healthy articular cartilage</a:t>
            </a:r>
            <a:endParaRPr lang="en-US" kern="1200" dirty="0">
              <a:solidFill>
                <a:schemeClr val="bg2"/>
              </a:solidFill>
              <a:ea typeface="ＭＳ Ｐゴシック" charset="0"/>
            </a:endParaRPr>
          </a:p>
        </p:txBody>
      </p:sp>
    </p:spTree>
    <p:extLst>
      <p:ext uri="{BB962C8B-B14F-4D97-AF65-F5344CB8AC3E}">
        <p14:creationId xmlns:p14="http://schemas.microsoft.com/office/powerpoint/2010/main" val="2910574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TextBox 15"/>
          <p:cNvSpPr txBox="1">
            <a:spLocks noChangeArrowheads="1"/>
          </p:cNvSpPr>
          <p:nvPr/>
        </p:nvSpPr>
        <p:spPr bwMode="auto">
          <a:xfrm>
            <a:off x="-290908" y="1089025"/>
            <a:ext cx="54056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000" b="1" dirty="0">
                <a:solidFill>
                  <a:srgbClr val="000000"/>
                </a:solidFill>
                <a:latin typeface="Calibri" pitchFamily="34" charset="0"/>
                <a:ea typeface="+mn-ea"/>
                <a:cs typeface="Arial" charset="0"/>
              </a:rPr>
              <a:t>Late life</a:t>
            </a:r>
          </a:p>
          <a:p>
            <a:pPr algn="ctr" eaLnBrk="1" hangingPunct="1">
              <a:spcBef>
                <a:spcPct val="0"/>
              </a:spcBef>
              <a:buFontTx/>
              <a:buNone/>
            </a:pPr>
            <a:r>
              <a:rPr lang="en-US" altLang="en-US" sz="2000" b="1" dirty="0">
                <a:solidFill>
                  <a:srgbClr val="000000"/>
                </a:solidFill>
                <a:latin typeface="Calibri" pitchFamily="34" charset="0"/>
                <a:ea typeface="+mn-ea"/>
                <a:cs typeface="Arial" charset="0"/>
              </a:rPr>
              <a:t> </a:t>
            </a:r>
            <a:r>
              <a:rPr lang="en-US" altLang="en-US" sz="2000" dirty="0">
                <a:solidFill>
                  <a:srgbClr val="000000"/>
                </a:solidFill>
                <a:latin typeface="Calibri" pitchFamily="34" charset="0"/>
                <a:ea typeface="+mn-ea"/>
                <a:cs typeface="Arial" charset="0"/>
              </a:rPr>
              <a:t>disruption of epigenetic silencing of thyroid signaling in articular cartilage  </a:t>
            </a:r>
            <a:endParaRPr lang="en-GB" altLang="en-US" sz="2000" dirty="0">
              <a:solidFill>
                <a:srgbClr val="000000"/>
              </a:solidFill>
              <a:latin typeface="Calibri" pitchFamily="34" charset="0"/>
              <a:ea typeface="+mn-ea"/>
              <a:cs typeface="Arial" charset="0"/>
            </a:endParaRPr>
          </a:p>
        </p:txBody>
      </p:sp>
      <p:sp>
        <p:nvSpPr>
          <p:cNvPr id="17" name="Down Arrow 16"/>
          <p:cNvSpPr/>
          <p:nvPr/>
        </p:nvSpPr>
        <p:spPr>
          <a:xfrm>
            <a:off x="2231717" y="2105178"/>
            <a:ext cx="360362" cy="720725"/>
          </a:xfrm>
          <a:prstGeom prst="downArrow">
            <a:avLst/>
          </a:prstGeom>
          <a:solidFill>
            <a:schemeClr val="accent2"/>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b="1">
              <a:solidFill>
                <a:srgbClr val="FFFFFF"/>
              </a:solidFill>
            </a:endParaRPr>
          </a:p>
        </p:txBody>
      </p:sp>
      <p:sp>
        <p:nvSpPr>
          <p:cNvPr id="65543" name="TextBox 17"/>
          <p:cNvSpPr txBox="1">
            <a:spLocks noChangeArrowheads="1"/>
          </p:cNvSpPr>
          <p:nvPr/>
        </p:nvSpPr>
        <p:spPr bwMode="auto">
          <a:xfrm>
            <a:off x="-279517" y="2794292"/>
            <a:ext cx="5382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000" dirty="0">
                <a:solidFill>
                  <a:srgbClr val="000000"/>
                </a:solidFill>
                <a:latin typeface="Calibri" pitchFamily="34" charset="0"/>
                <a:ea typeface="+mn-ea"/>
                <a:cs typeface="Arial" charset="0"/>
              </a:rPr>
              <a:t>Loosening of maturational arrested state</a:t>
            </a:r>
          </a:p>
        </p:txBody>
      </p:sp>
      <p:sp>
        <p:nvSpPr>
          <p:cNvPr id="65545" name="TextBox 21"/>
          <p:cNvSpPr txBox="1">
            <a:spLocks noChangeArrowheads="1"/>
          </p:cNvSpPr>
          <p:nvPr/>
        </p:nvSpPr>
        <p:spPr bwMode="auto">
          <a:xfrm>
            <a:off x="1152217" y="5445278"/>
            <a:ext cx="25193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000" b="1" dirty="0">
                <a:solidFill>
                  <a:srgbClr val="000000"/>
                </a:solidFill>
                <a:latin typeface="Calibri" pitchFamily="34" charset="0"/>
                <a:ea typeface="+mn-ea"/>
                <a:cs typeface="Arial" charset="0"/>
              </a:rPr>
              <a:t>Osteoarthritis susceptibility</a:t>
            </a:r>
            <a:endParaRPr lang="en-GB" altLang="en-US" sz="2000" b="1" dirty="0">
              <a:solidFill>
                <a:srgbClr val="000000"/>
              </a:solidFill>
              <a:latin typeface="Calibri" pitchFamily="34" charset="0"/>
              <a:ea typeface="+mn-ea"/>
              <a:cs typeface="Arial" charset="0"/>
            </a:endParaRPr>
          </a:p>
        </p:txBody>
      </p:sp>
      <p:pic>
        <p:nvPicPr>
          <p:cNvPr id="65547" name="Picture 3"/>
          <p:cNvPicPr>
            <a:picLocks noChangeAspect="1" noChangeArrowheads="1"/>
          </p:cNvPicPr>
          <p:nvPr/>
        </p:nvPicPr>
        <p:blipFill>
          <a:blip r:embed="rId3">
            <a:extLst>
              <a:ext uri="{28A0092B-C50C-407E-A947-70E740481C1C}">
                <a14:useLocalDpi xmlns:a14="http://schemas.microsoft.com/office/drawing/2010/main" val="0"/>
              </a:ext>
            </a:extLst>
          </a:blip>
          <a:srcRect l="52286"/>
          <a:stretch>
            <a:fillRect/>
          </a:stretch>
        </p:blipFill>
        <p:spPr bwMode="auto">
          <a:xfrm>
            <a:off x="5836707" y="4560167"/>
            <a:ext cx="2430462"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Title 1"/>
          <p:cNvSpPr>
            <a:spLocks noGrp="1"/>
          </p:cNvSpPr>
          <p:nvPr>
            <p:ph type="title"/>
          </p:nvPr>
        </p:nvSpPr>
        <p:spPr>
          <a:xfrm>
            <a:off x="355600" y="-217488"/>
            <a:ext cx="8229600" cy="114300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72000" numCol="1" anchor="b" anchorCtr="0" compatLnSpc="1">
            <a:prstTxWarp prst="textNoShape">
              <a:avLst/>
            </a:prstTxWarp>
          </a:bodyPr>
          <a:lstStyle/>
          <a:p>
            <a:r>
              <a:rPr lang="en-US" altLang="en-US" sz="2800" kern="1200" dirty="0"/>
              <a:t>Endochondral ossification and Osteoarthritis</a:t>
            </a:r>
            <a:br>
              <a:rPr lang="en-US" altLang="en-US" sz="2800" kern="1200" dirty="0"/>
            </a:br>
            <a:r>
              <a:rPr lang="en-US" altLang="en-US" kern="1200" dirty="0"/>
              <a:t>Late life effect of </a:t>
            </a:r>
            <a:r>
              <a:rPr lang="en-US" altLang="en-US" i="1" kern="1200" dirty="0"/>
              <a:t>DIO2</a:t>
            </a:r>
            <a:endParaRPr lang="en-GB" altLang="en-US" i="1" kern="1200" dirty="0"/>
          </a:p>
        </p:txBody>
      </p:sp>
      <p:sp>
        <p:nvSpPr>
          <p:cNvPr id="14" name="Down Arrow 13"/>
          <p:cNvSpPr/>
          <p:nvPr/>
        </p:nvSpPr>
        <p:spPr>
          <a:xfrm>
            <a:off x="2231717" y="3502178"/>
            <a:ext cx="360362" cy="720725"/>
          </a:xfrm>
          <a:prstGeom prst="downArrow">
            <a:avLst/>
          </a:prstGeom>
          <a:solidFill>
            <a:schemeClr val="accent2"/>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b="1">
              <a:solidFill>
                <a:srgbClr val="FFFFFF"/>
              </a:solidFill>
            </a:endParaRPr>
          </a:p>
        </p:txBody>
      </p:sp>
      <p:sp>
        <p:nvSpPr>
          <p:cNvPr id="16" name="TextBox 17"/>
          <p:cNvSpPr txBox="1">
            <a:spLocks noChangeArrowheads="1"/>
          </p:cNvSpPr>
          <p:nvPr/>
        </p:nvSpPr>
        <p:spPr bwMode="auto">
          <a:xfrm>
            <a:off x="-279517" y="4305592"/>
            <a:ext cx="5382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000" dirty="0">
                <a:solidFill>
                  <a:srgbClr val="000000"/>
                </a:solidFill>
                <a:latin typeface="Calibri" pitchFamily="34" charset="0"/>
                <a:ea typeface="+mn-ea"/>
                <a:cs typeface="Arial" charset="0"/>
              </a:rPr>
              <a:t>Debilitating cartilage signaling</a:t>
            </a:r>
          </a:p>
        </p:txBody>
      </p:sp>
      <p:sp>
        <p:nvSpPr>
          <p:cNvPr id="20" name="Down Arrow 19"/>
          <p:cNvSpPr/>
          <p:nvPr/>
        </p:nvSpPr>
        <p:spPr>
          <a:xfrm>
            <a:off x="2231717" y="4724553"/>
            <a:ext cx="360362" cy="720725"/>
          </a:xfrm>
          <a:prstGeom prst="downArrow">
            <a:avLst/>
          </a:prstGeom>
          <a:solidFill>
            <a:schemeClr val="accent2"/>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b="1">
              <a:solidFill>
                <a:srgbClr val="FFFFFF"/>
              </a:solidFill>
            </a:endParaRPr>
          </a:p>
        </p:txBody>
      </p:sp>
      <p:pic>
        <p:nvPicPr>
          <p:cNvPr id="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46" r="1"/>
          <a:stretch/>
        </p:blipFill>
        <p:spPr bwMode="auto">
          <a:xfrm>
            <a:off x="4748735" y="2001976"/>
            <a:ext cx="3086100" cy="1984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3763"/>
          <a:stretch/>
        </p:blipFill>
        <p:spPr bwMode="auto">
          <a:xfrm>
            <a:off x="7834835" y="2014375"/>
            <a:ext cx="1309165" cy="207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7861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17" grpId="0" animBg="1"/>
      <p:bldP spid="65543" grpId="0"/>
      <p:bldP spid="65545" grpId="0"/>
      <p:bldP spid="14" grpId="0" animBg="1"/>
      <p:bldP spid="16" grpId="0"/>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Chondrocytes in OA pathophysiology</a:t>
            </a:r>
            <a:endParaRPr lang="en-GB" dirty="0"/>
          </a:p>
        </p:txBody>
      </p:sp>
      <p:sp>
        <p:nvSpPr>
          <p:cNvPr id="3" name="Content Placeholder 2"/>
          <p:cNvSpPr>
            <a:spLocks noGrp="1"/>
          </p:cNvSpPr>
          <p:nvPr>
            <p:ph idx="1"/>
          </p:nvPr>
        </p:nvSpPr>
        <p:spPr>
          <a:xfrm>
            <a:off x="304800" y="1144588"/>
            <a:ext cx="9194800" cy="738664"/>
          </a:xfrm>
          <a:noFill/>
        </p:spPr>
        <p:txBody>
          <a:bodyPr wrap="square" rtlCol="0">
            <a:spAutoFit/>
          </a:bodyPr>
          <a:lstStyle/>
          <a:p>
            <a:pPr marL="342900" indent="-342900" eaLnBrk="0" hangingPunct="0">
              <a:spcBef>
                <a:spcPct val="0"/>
              </a:spcBef>
              <a:buFont typeface="Arial" panose="020B0604020202020204" pitchFamily="34" charset="0"/>
              <a:buChar char="•"/>
            </a:pPr>
            <a:r>
              <a:rPr lang="en-US" kern="1200" dirty="0">
                <a:solidFill>
                  <a:schemeClr val="bg2"/>
                </a:solidFill>
                <a:ea typeface="ＭＳ Ｐゴシック" charset="0"/>
              </a:rPr>
              <a:t>Loss of maturational arrested state and recuperation of growth plate morphology</a:t>
            </a:r>
          </a:p>
          <a:p>
            <a:pPr marL="342900" indent="-342900" eaLnBrk="0" hangingPunct="0">
              <a:spcBef>
                <a:spcPct val="0"/>
              </a:spcBef>
              <a:buFont typeface="Arial" panose="020B0604020202020204" pitchFamily="34" charset="0"/>
              <a:buChar char="•"/>
            </a:pPr>
            <a:r>
              <a:rPr lang="en-US" kern="1200" dirty="0">
                <a:solidFill>
                  <a:schemeClr val="bg2"/>
                </a:solidFill>
                <a:ea typeface="ＭＳ Ｐゴシック" charset="0"/>
              </a:rPr>
              <a:t>Proliferation, while degrading and calcifying the articular cartilage matrix.</a:t>
            </a:r>
          </a:p>
        </p:txBody>
      </p:sp>
      <p:sp>
        <p:nvSpPr>
          <p:cNvPr id="4" name="Date Placeholder 3"/>
          <p:cNvSpPr>
            <a:spLocks noGrp="1"/>
          </p:cNvSpPr>
          <p:nvPr>
            <p:ph type="dt" sz="half" idx="2"/>
          </p:nvPr>
        </p:nvSpPr>
        <p:spPr/>
        <p:txBody>
          <a:bodyPr/>
          <a:lstStyle/>
          <a:p>
            <a:endParaRPr lang="en-GB" dirty="0"/>
          </a:p>
        </p:txBody>
      </p:sp>
      <p:sp>
        <p:nvSpPr>
          <p:cNvPr id="5" name="Slide Number Placeholder 4"/>
          <p:cNvSpPr>
            <a:spLocks noGrp="1"/>
          </p:cNvSpPr>
          <p:nvPr>
            <p:ph type="sldNum" sz="quarter" idx="4"/>
          </p:nvPr>
        </p:nvSpPr>
        <p:spPr/>
        <p:txBody>
          <a:bodyPr/>
          <a:lstStyle/>
          <a:p>
            <a:fld id="{5306AC46-015F-6E44-B83A-36E79AEF5356}" type="slidenum">
              <a:rPr lang="en-GB" smtClean="0"/>
              <a:pPr/>
              <a:t>27</a:t>
            </a:fld>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147" y="2384920"/>
            <a:ext cx="3009973" cy="2544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5399729" y="4918013"/>
            <a:ext cx="32091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rtlCol="0" anchor="t" anchorCtr="0" compatLnSpc="1">
            <a:prstTxWarp prst="textNoShape">
              <a:avLst/>
            </a:prstTxWarp>
            <a:spAutoFit/>
          </a:bodyPr>
          <a:lst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a:lstStyle>
          <a:p>
            <a:pPr algn="ctr" eaLnBrk="0" hangingPunct="0">
              <a:spcBef>
                <a:spcPct val="0"/>
              </a:spcBef>
            </a:pPr>
            <a:r>
              <a:rPr lang="en-US" dirty="0">
                <a:solidFill>
                  <a:schemeClr val="bg2"/>
                </a:solidFill>
                <a:ea typeface="ＭＳ Ｐゴシック" charset="0"/>
              </a:rPr>
              <a:t>OA affected articular cartilage</a:t>
            </a:r>
            <a:endParaRPr lang="en-US" kern="1200" dirty="0">
              <a:solidFill>
                <a:schemeClr val="bg2"/>
              </a:solidFill>
              <a:ea typeface="ＭＳ Ｐゴシック" charset="0"/>
            </a:endParaRPr>
          </a:p>
        </p:txBody>
      </p:sp>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15599"/>
          <a:stretch/>
        </p:blipFill>
        <p:spPr bwMode="auto">
          <a:xfrm>
            <a:off x="566737" y="2202874"/>
            <a:ext cx="4613209" cy="3512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ounded Rectangle 12"/>
          <p:cNvSpPr/>
          <p:nvPr/>
        </p:nvSpPr>
        <p:spPr bwMode="auto">
          <a:xfrm>
            <a:off x="566737" y="5573794"/>
            <a:ext cx="8291513" cy="850411"/>
          </a:xfrm>
          <a:prstGeom prst="roundRect">
            <a:avLst/>
          </a:prstGeom>
          <a:solidFill>
            <a:schemeClr val="accent1">
              <a:alpha val="68000"/>
            </a:schemeClr>
          </a:solidFill>
          <a:ln/>
          <a:effectLst/>
        </p:spPr>
        <p:style>
          <a:lnRef idx="0">
            <a:schemeClr val="accent3"/>
          </a:lnRef>
          <a:fillRef idx="3">
            <a:schemeClr val="accent3"/>
          </a:fillRef>
          <a:effectRef idx="3">
            <a:schemeClr val="accent3"/>
          </a:effectRef>
          <a:fontRef idx="minor">
            <a:schemeClr val="lt1"/>
          </a:fontRef>
        </p:style>
        <p:txBody>
          <a:bodyPr anchor="ctr"/>
          <a:lstStyle/>
          <a:p>
            <a:pPr eaLnBrk="1" fontAlgn="auto" hangingPunct="1">
              <a:spcBef>
                <a:spcPts val="0"/>
              </a:spcBef>
              <a:spcAft>
                <a:spcPts val="0"/>
              </a:spcAft>
            </a:pPr>
            <a:r>
              <a:rPr lang="en-US" dirty="0">
                <a:solidFill>
                  <a:srgbClr val="FFFFFF"/>
                </a:solidFill>
                <a:latin typeface="Tahoma" pitchFamily="34" charset="0"/>
              </a:rPr>
              <a:t>OA phenotype in articular cartilage; developmental process of endochondral ossification</a:t>
            </a:r>
          </a:p>
        </p:txBody>
      </p:sp>
    </p:spTree>
    <p:extLst>
      <p:ext uri="{BB962C8B-B14F-4D97-AF65-F5344CB8AC3E}">
        <p14:creationId xmlns:p14="http://schemas.microsoft.com/office/powerpoint/2010/main" val="71617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97A11-27EC-48F1-AD2A-F37D7F1C27B9}" type="datetime5">
              <a:rPr lang="en-US" smtClean="0"/>
              <a:pPr/>
              <a:t>23-Oct-20</a:t>
            </a:fld>
            <a:endParaRPr lang="en-GB" dirty="0"/>
          </a:p>
        </p:txBody>
      </p:sp>
      <p:sp>
        <p:nvSpPr>
          <p:cNvPr id="3" name="Slide Number Placeholder 2"/>
          <p:cNvSpPr>
            <a:spLocks noGrp="1"/>
          </p:cNvSpPr>
          <p:nvPr>
            <p:ph type="sldNum" sz="quarter" idx="12"/>
          </p:nvPr>
        </p:nvSpPr>
        <p:spPr/>
        <p:txBody>
          <a:bodyPr/>
          <a:lstStyle/>
          <a:p>
            <a:fld id="{BEA1B39C-8919-CF47-A161-B6BA50FD6A18}" type="slidenum">
              <a:rPr lang="en-GB" smtClean="0"/>
              <a:pPr/>
              <a:t>28</a:t>
            </a:fld>
            <a:endParaRPr lang="en-GB">
              <a:solidFill>
                <a:schemeClr val="bg1"/>
              </a:solidFill>
            </a:endParaRPr>
          </a:p>
        </p:txBody>
      </p:sp>
      <p:sp>
        <p:nvSpPr>
          <p:cNvPr id="5" name="TextBox 4"/>
          <p:cNvSpPr txBox="1"/>
          <p:nvPr/>
        </p:nvSpPr>
        <p:spPr>
          <a:xfrm>
            <a:off x="758824" y="1608722"/>
            <a:ext cx="6835775" cy="1077218"/>
          </a:xfrm>
          <a:prstGeom prst="rect">
            <a:avLst/>
          </a:prstGeom>
          <a:noFill/>
        </p:spPr>
        <p:txBody>
          <a:bodyPr wrap="square" rtlCol="0">
            <a:spAutoFit/>
          </a:bodyPr>
          <a:lstStyle/>
          <a:p>
            <a:r>
              <a:rPr lang="en-US" sz="3200" b="1" dirty="0">
                <a:solidFill>
                  <a:schemeClr val="bg2"/>
                </a:solidFill>
                <a:latin typeface="+mj-lt"/>
              </a:rPr>
              <a:t>The recuperation of thyroid signaling in osteoarthritic cartilage?</a:t>
            </a:r>
            <a:endParaRPr lang="en-GB" sz="3200" b="1" dirty="0">
              <a:solidFill>
                <a:schemeClr val="bg2"/>
              </a:solidFill>
              <a:latin typeface="+mj-lt"/>
            </a:endParaRPr>
          </a:p>
        </p:txBody>
      </p:sp>
      <p:sp>
        <p:nvSpPr>
          <p:cNvPr id="4" name="TextBox 3"/>
          <p:cNvSpPr txBox="1"/>
          <p:nvPr/>
        </p:nvSpPr>
        <p:spPr>
          <a:xfrm>
            <a:off x="952501" y="4876800"/>
            <a:ext cx="7289799" cy="830997"/>
          </a:xfrm>
          <a:prstGeom prst="rect">
            <a:avLst/>
          </a:prstGeom>
          <a:noFill/>
        </p:spPr>
        <p:txBody>
          <a:bodyPr wrap="square" rtlCol="0">
            <a:spAutoFit/>
          </a:bodyPr>
          <a:lstStyle/>
          <a:p>
            <a:r>
              <a:rPr lang="en-US" dirty="0">
                <a:solidFill>
                  <a:schemeClr val="bg2"/>
                </a:solidFill>
                <a:latin typeface="+mn-lt"/>
              </a:rPr>
              <a:t>But to do functional studies disease tissue and in vitro cell models are necessary </a:t>
            </a:r>
            <a:endParaRPr lang="nl-NL" dirty="0">
              <a:solidFill>
                <a:schemeClr val="bg2"/>
              </a:solidFill>
              <a:latin typeface="+mn-lt"/>
            </a:endParaRPr>
          </a:p>
        </p:txBody>
      </p:sp>
    </p:spTree>
    <p:extLst>
      <p:ext uri="{BB962C8B-B14F-4D97-AF65-F5344CB8AC3E}">
        <p14:creationId xmlns:p14="http://schemas.microsoft.com/office/powerpoint/2010/main" val="2934544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6834-36AA-4B47-B6A1-CB9633822210}"/>
              </a:ext>
            </a:extLst>
          </p:cNvPr>
          <p:cNvSpPr txBox="1"/>
          <p:nvPr/>
        </p:nvSpPr>
        <p:spPr>
          <a:xfrm>
            <a:off x="238125" y="258763"/>
            <a:ext cx="8353425"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72000" anchor="b"/>
          <a:lstStyle>
            <a:lvl1pPr eaLnBrk="1" hangingPunct="1">
              <a:lnSpc>
                <a:spcPct val="96000"/>
              </a:lnSpc>
              <a:defRPr sz="2800" b="1" i="0">
                <a:latin typeface="+mj-lt"/>
                <a:ea typeface="+mj-ea"/>
                <a:cs typeface="+mj-cs"/>
              </a:defRPr>
            </a:lvl1pPr>
            <a:lvl2pPr eaLnBrk="1" hangingPunct="1">
              <a:lnSpc>
                <a:spcPct val="96000"/>
              </a:lnSpc>
              <a:defRPr sz="2600" i="1">
                <a:solidFill>
                  <a:schemeClr val="tx2"/>
                </a:solidFill>
              </a:defRPr>
            </a:lvl2pPr>
            <a:lvl3pPr eaLnBrk="1" hangingPunct="1">
              <a:lnSpc>
                <a:spcPct val="96000"/>
              </a:lnSpc>
              <a:defRPr sz="2600" i="1">
                <a:solidFill>
                  <a:schemeClr val="tx2"/>
                </a:solidFill>
              </a:defRPr>
            </a:lvl3pPr>
            <a:lvl4pPr eaLnBrk="1" hangingPunct="1">
              <a:lnSpc>
                <a:spcPct val="96000"/>
              </a:lnSpc>
              <a:defRPr sz="2600" i="1">
                <a:solidFill>
                  <a:schemeClr val="tx2"/>
                </a:solidFill>
              </a:defRPr>
            </a:lvl4pPr>
            <a:lvl5pPr eaLnBrk="1" hangingPunct="1">
              <a:lnSpc>
                <a:spcPct val="96000"/>
              </a:lnSpc>
              <a:defRPr sz="2600" i="1">
                <a:solidFill>
                  <a:schemeClr val="tx2"/>
                </a:solidFill>
              </a:defRPr>
            </a:lvl5pPr>
            <a:lvl6pPr marL="457200" fontAlgn="base">
              <a:lnSpc>
                <a:spcPct val="96000"/>
              </a:lnSpc>
              <a:spcBef>
                <a:spcPct val="0"/>
              </a:spcBef>
              <a:spcAft>
                <a:spcPct val="0"/>
              </a:spcAft>
              <a:defRPr sz="2600" i="1">
                <a:solidFill>
                  <a:schemeClr val="tx2"/>
                </a:solidFill>
              </a:defRPr>
            </a:lvl6pPr>
            <a:lvl7pPr marL="914400" fontAlgn="base">
              <a:lnSpc>
                <a:spcPct val="96000"/>
              </a:lnSpc>
              <a:spcBef>
                <a:spcPct val="0"/>
              </a:spcBef>
              <a:spcAft>
                <a:spcPct val="0"/>
              </a:spcAft>
              <a:defRPr sz="2600" i="1">
                <a:solidFill>
                  <a:schemeClr val="tx2"/>
                </a:solidFill>
              </a:defRPr>
            </a:lvl7pPr>
            <a:lvl8pPr marL="1371600" fontAlgn="base">
              <a:lnSpc>
                <a:spcPct val="96000"/>
              </a:lnSpc>
              <a:spcBef>
                <a:spcPct val="0"/>
              </a:spcBef>
              <a:spcAft>
                <a:spcPct val="0"/>
              </a:spcAft>
              <a:defRPr sz="2600" i="1">
                <a:solidFill>
                  <a:schemeClr val="tx2"/>
                </a:solidFill>
              </a:defRPr>
            </a:lvl8pPr>
            <a:lvl9pPr marL="1828800" fontAlgn="base">
              <a:lnSpc>
                <a:spcPct val="96000"/>
              </a:lnSpc>
              <a:spcBef>
                <a:spcPct val="0"/>
              </a:spcBef>
              <a:spcAft>
                <a:spcPct val="0"/>
              </a:spcAft>
              <a:defRPr sz="2600" i="1">
                <a:solidFill>
                  <a:schemeClr val="tx2"/>
                </a:solidFill>
              </a:defRPr>
            </a:lvl9pPr>
          </a:lstStyle>
          <a:p>
            <a:pPr>
              <a:defRPr/>
            </a:pPr>
            <a:r>
              <a:rPr lang="en-US" dirty="0"/>
              <a:t>Research Articular </a:t>
            </a:r>
            <a:r>
              <a:rPr lang="en-US" dirty="0" err="1"/>
              <a:t>osteoArthrits</a:t>
            </a:r>
            <a:r>
              <a:rPr lang="en-US" dirty="0"/>
              <a:t> Cartilage </a:t>
            </a:r>
          </a:p>
          <a:p>
            <a:pPr>
              <a:defRPr/>
            </a:pPr>
            <a:r>
              <a:rPr lang="en-US" sz="1800" dirty="0"/>
              <a:t>RAAK study (collaboration with </a:t>
            </a:r>
            <a:r>
              <a:rPr lang="en-US" sz="1800" dirty="0" err="1"/>
              <a:t>Orthopaedics</a:t>
            </a:r>
            <a:r>
              <a:rPr lang="en-US" sz="1800" dirty="0"/>
              <a:t>, RGHH </a:t>
            </a:r>
            <a:r>
              <a:rPr lang="en-US" sz="1800" dirty="0" err="1"/>
              <a:t>Nelissen</a:t>
            </a:r>
            <a:r>
              <a:rPr lang="en-US" sz="1800" dirty="0"/>
              <a:t>)</a:t>
            </a:r>
            <a:endParaRPr lang="en-GB" sz="1800" dirty="0"/>
          </a:p>
        </p:txBody>
      </p:sp>
      <p:pic>
        <p:nvPicPr>
          <p:cNvPr id="100355" name="Picture 2">
            <a:extLst>
              <a:ext uri="{FF2B5EF4-FFF2-40B4-BE49-F238E27FC236}">
                <a16:creationId xmlns:a16="http://schemas.microsoft.com/office/drawing/2014/main" id="{944D284D-D4F1-4C61-A48C-5292B7390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5367" b="43066"/>
          <a:stretch>
            <a:fillRect/>
          </a:stretch>
        </p:blipFill>
        <p:spPr bwMode="auto">
          <a:xfrm>
            <a:off x="1262063" y="1423988"/>
            <a:ext cx="6735762" cy="391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0CC644F3-3F8A-4B2C-86F0-73446685D445}"/>
              </a:ext>
            </a:extLst>
          </p:cNvPr>
          <p:cNvSpPr/>
          <p:nvPr/>
        </p:nvSpPr>
        <p:spPr>
          <a:xfrm>
            <a:off x="1262063" y="5197475"/>
            <a:ext cx="7251700" cy="647700"/>
          </a:xfrm>
          <a:prstGeom prst="rect">
            <a:avLst/>
          </a:prstGeom>
        </p:spPr>
        <p:txBody>
          <a:bodyPr>
            <a:spAutoFit/>
          </a:bodyPr>
          <a:lstStyle/>
          <a:p>
            <a:pPr eaLnBrk="1" fontAlgn="auto" hangingPunct="1">
              <a:spcBef>
                <a:spcPts val="0"/>
              </a:spcBef>
              <a:spcAft>
                <a:spcPts val="0"/>
              </a:spcAft>
              <a:defRPr/>
            </a:pPr>
            <a:r>
              <a:rPr lang="en-US" sz="1800" b="0" dirty="0">
                <a:solidFill>
                  <a:prstClr val="black"/>
                </a:solidFill>
                <a:latin typeface="+mn-lt"/>
                <a:ea typeface="Tahoma" panose="020B0604030504040204" pitchFamily="34" charset="0"/>
                <a:cs typeface="Tahoma" panose="020B0604030504040204" pitchFamily="34" charset="0"/>
              </a:rPr>
              <a:t>Collection of joint tissues of OA patients: </a:t>
            </a:r>
            <a:r>
              <a:rPr lang="en-US" sz="1800" b="0" dirty="0">
                <a:solidFill>
                  <a:srgbClr val="00B050"/>
                </a:solidFill>
                <a:latin typeface="+mn-lt"/>
                <a:ea typeface="Tahoma" panose="020B0604030504040204" pitchFamily="34" charset="0"/>
                <a:cs typeface="Tahoma" panose="020B0604030504040204" pitchFamily="34" charset="0"/>
              </a:rPr>
              <a:t>preserved</a:t>
            </a:r>
            <a:r>
              <a:rPr lang="en-US" sz="1800" b="0" dirty="0">
                <a:solidFill>
                  <a:prstClr val="black"/>
                </a:solidFill>
                <a:latin typeface="+mn-lt"/>
                <a:ea typeface="Tahoma" panose="020B0604030504040204" pitchFamily="34" charset="0"/>
                <a:cs typeface="Tahoma" panose="020B0604030504040204" pitchFamily="34" charset="0"/>
              </a:rPr>
              <a:t> and </a:t>
            </a:r>
            <a:r>
              <a:rPr lang="en-US" sz="1800" b="0" dirty="0">
                <a:solidFill>
                  <a:srgbClr val="C00000"/>
                </a:solidFill>
                <a:latin typeface="+mn-lt"/>
                <a:ea typeface="Tahoma" panose="020B0604030504040204" pitchFamily="34" charset="0"/>
                <a:cs typeface="Tahoma" panose="020B0604030504040204" pitchFamily="34" charset="0"/>
              </a:rPr>
              <a:t>lesioned </a:t>
            </a:r>
            <a:r>
              <a:rPr lang="en-US" sz="1800" b="0" dirty="0">
                <a:solidFill>
                  <a:prstClr val="black"/>
                </a:solidFill>
                <a:latin typeface="+mn-lt"/>
                <a:ea typeface="Tahoma" panose="020B0604030504040204" pitchFamily="34" charset="0"/>
                <a:cs typeface="Tahoma" panose="020B0604030504040204" pitchFamily="34" charset="0"/>
              </a:rPr>
              <a:t>cartilage, DNA, RNA, blood and cells (MSCs and primary chondrocytes).</a:t>
            </a:r>
          </a:p>
        </p:txBody>
      </p:sp>
      <p:sp>
        <p:nvSpPr>
          <p:cNvPr id="5" name="Slide Number Placeholder 2">
            <a:extLst>
              <a:ext uri="{FF2B5EF4-FFF2-40B4-BE49-F238E27FC236}">
                <a16:creationId xmlns:a16="http://schemas.microsoft.com/office/drawing/2014/main" id="{237E28B7-EBB5-4D7F-B0E1-AB0ECE816D4C}"/>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CF3E4D39-2E1B-43E8-8FA2-056E2472ECAF}" type="slidenum">
              <a:rPr lang="en-GB" altLang="nl-NL" sz="1200" smtClean="0">
                <a:solidFill>
                  <a:schemeClr val="tx1"/>
                </a:solidFill>
                <a:latin typeface="Calibri" panose="020F0502020204030204" pitchFamily="34" charset="0"/>
              </a:rPr>
              <a:pPr eaLnBrk="1" hangingPunct="1">
                <a:defRPr/>
              </a:pPr>
              <a:t>29</a:t>
            </a:fld>
            <a:endParaRPr lang="en-GB" altLang="nl-NL" sz="1200">
              <a:latin typeface="Calibri" panose="020F0502020204030204" pitchFamily="34" charset="0"/>
            </a:endParaRPr>
          </a:p>
        </p:txBody>
      </p:sp>
      <p:sp>
        <p:nvSpPr>
          <p:cNvPr id="9" name="Date Placeholder 1">
            <a:extLst>
              <a:ext uri="{FF2B5EF4-FFF2-40B4-BE49-F238E27FC236}">
                <a16:creationId xmlns:a16="http://schemas.microsoft.com/office/drawing/2014/main" id="{3CBEAC7A-DB33-49AB-B0CA-312D0019845B}"/>
              </a:ext>
            </a:extLst>
          </p:cNvPr>
          <p:cNvSpPr>
            <a:spLocks noGrp="1"/>
          </p:cNvSpPr>
          <p:nvPr>
            <p:ph type="dt" sz="quarter" idx="10"/>
          </p:nvPr>
        </p:nvSpPr>
        <p:spPr/>
        <p:txBody>
          <a:bodyPr/>
          <a:lstStyle/>
          <a:p>
            <a:pPr>
              <a:defRPr/>
            </a:pPr>
            <a:fld id="{03D97A11-27EC-48F1-AD2A-F37D7F1C27B9}" type="datetime5">
              <a:rPr lang="en-US">
                <a:solidFill>
                  <a:schemeClr val="tx1"/>
                </a:solidFill>
              </a:rPr>
              <a:pPr>
                <a:defRPr/>
              </a:pPr>
              <a:t>23-Oct-20</a:t>
            </a:fld>
            <a:endParaRPr lang="en-GB" dirty="0">
              <a:solidFill>
                <a:schemeClr val="tx1"/>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2927" y="5229200"/>
            <a:ext cx="7473509" cy="830997"/>
          </a:xfrm>
          <a:prstGeom prst="rect">
            <a:avLst/>
          </a:prstGeom>
          <a:solidFill>
            <a:schemeClr val="bg1">
              <a:lumMod val="85000"/>
            </a:schemeClr>
          </a:solidFill>
        </p:spPr>
        <p:txBody>
          <a:bodyPr wrap="square" rtlCol="0">
            <a:spAutoFit/>
          </a:bodyPr>
          <a:lstStyle/>
          <a:p>
            <a:r>
              <a:rPr lang="en-GB" dirty="0">
                <a:solidFill>
                  <a:schemeClr val="bg2"/>
                </a:solidFill>
              </a:rPr>
              <a:t>Severe backlog in development of effective disease modifying OA therapies</a:t>
            </a:r>
            <a:endParaRPr lang="nl-NL" sz="2000" dirty="0">
              <a:solidFill>
                <a:schemeClr val="bg2"/>
              </a:solidFill>
            </a:endParaRPr>
          </a:p>
        </p:txBody>
      </p:sp>
      <p:sp>
        <p:nvSpPr>
          <p:cNvPr id="5" name="Rectangle 4"/>
          <p:cNvSpPr/>
          <p:nvPr/>
        </p:nvSpPr>
        <p:spPr>
          <a:xfrm>
            <a:off x="381000" y="1371600"/>
            <a:ext cx="8902700" cy="1261884"/>
          </a:xfrm>
          <a:prstGeom prst="rect">
            <a:avLst/>
          </a:prstGeom>
          <a:noFill/>
          <a:ln>
            <a:noFill/>
          </a:ln>
        </p:spPr>
        <p:txBody>
          <a:bodyPr vert="horz" wrap="square" lIns="91440" tIns="45720" rIns="91440" bIns="45720" rtlCol="0">
            <a:spAutoFit/>
          </a:bodyPr>
          <a:lstStyle/>
          <a:p>
            <a:pPr marL="342900" indent="-342900">
              <a:spcAft>
                <a:spcPts val="600"/>
              </a:spcAft>
              <a:buFont typeface="Arial" panose="020B0604020202020204" pitchFamily="34" charset="0"/>
              <a:buChar char="•"/>
            </a:pPr>
            <a:r>
              <a:rPr lang="nl-NL" sz="2200" dirty="0">
                <a:solidFill>
                  <a:srgbClr val="3E4D1F"/>
                </a:solidFill>
              </a:rPr>
              <a:t>Complex </a:t>
            </a:r>
            <a:r>
              <a:rPr lang="nl-NL" sz="2200" dirty="0" err="1">
                <a:solidFill>
                  <a:srgbClr val="3E4D1F"/>
                </a:solidFill>
              </a:rPr>
              <a:t>heterogeneous</a:t>
            </a:r>
            <a:r>
              <a:rPr lang="nl-NL" sz="2200" dirty="0">
                <a:solidFill>
                  <a:srgbClr val="3E4D1F"/>
                </a:solidFill>
              </a:rPr>
              <a:t> </a:t>
            </a:r>
            <a:r>
              <a:rPr lang="nl-NL" sz="2200" dirty="0" err="1">
                <a:solidFill>
                  <a:srgbClr val="3E4D1F"/>
                </a:solidFill>
              </a:rPr>
              <a:t>disease</a:t>
            </a:r>
            <a:endParaRPr lang="nl-NL" sz="2200" dirty="0">
              <a:solidFill>
                <a:srgbClr val="3E4D1F"/>
              </a:solidFill>
            </a:endParaRPr>
          </a:p>
          <a:p>
            <a:pPr marL="342900" indent="-342900">
              <a:spcAft>
                <a:spcPts val="600"/>
              </a:spcAft>
              <a:buFont typeface="Arial" panose="020B0604020202020204" pitchFamily="34" charset="0"/>
              <a:buChar char="•"/>
            </a:pPr>
            <a:r>
              <a:rPr lang="nl-NL" sz="2200" dirty="0">
                <a:solidFill>
                  <a:srgbClr val="3E4D1F"/>
                </a:solidFill>
              </a:rPr>
              <a:t>Little </a:t>
            </a:r>
            <a:r>
              <a:rPr lang="nl-NL" sz="2200" dirty="0" err="1">
                <a:solidFill>
                  <a:srgbClr val="3E4D1F"/>
                </a:solidFill>
              </a:rPr>
              <a:t>insight</a:t>
            </a:r>
            <a:r>
              <a:rPr lang="nl-NL" sz="2200" dirty="0">
                <a:solidFill>
                  <a:srgbClr val="3E4D1F"/>
                </a:solidFill>
              </a:rPr>
              <a:t> in </a:t>
            </a:r>
            <a:r>
              <a:rPr lang="nl-NL" sz="2200" dirty="0" err="1">
                <a:solidFill>
                  <a:srgbClr val="3E4D1F"/>
                </a:solidFill>
              </a:rPr>
              <a:t>disease</a:t>
            </a:r>
            <a:r>
              <a:rPr lang="nl-NL" sz="2200" dirty="0">
                <a:solidFill>
                  <a:srgbClr val="3E4D1F"/>
                </a:solidFill>
              </a:rPr>
              <a:t> </a:t>
            </a:r>
            <a:r>
              <a:rPr lang="nl-NL" sz="2200" dirty="0" err="1">
                <a:solidFill>
                  <a:srgbClr val="3E4D1F"/>
                </a:solidFill>
              </a:rPr>
              <a:t>etiology</a:t>
            </a:r>
            <a:r>
              <a:rPr lang="nl-NL" sz="2200" dirty="0">
                <a:solidFill>
                  <a:srgbClr val="3E4D1F"/>
                </a:solidFill>
              </a:rPr>
              <a:t> </a:t>
            </a:r>
          </a:p>
          <a:p>
            <a:pPr marL="342900" indent="-342900">
              <a:spcAft>
                <a:spcPts val="600"/>
              </a:spcAft>
              <a:buFont typeface="Arial" panose="020B0604020202020204" pitchFamily="34" charset="0"/>
              <a:buChar char="•"/>
            </a:pPr>
            <a:r>
              <a:rPr lang="nl-NL" sz="2200" dirty="0" err="1">
                <a:solidFill>
                  <a:srgbClr val="3E4D1F"/>
                </a:solidFill>
              </a:rPr>
              <a:t>Difficult</a:t>
            </a:r>
            <a:r>
              <a:rPr lang="nl-NL" sz="2200" dirty="0">
                <a:solidFill>
                  <a:srgbClr val="3E4D1F"/>
                </a:solidFill>
              </a:rPr>
              <a:t> diagnosis</a:t>
            </a:r>
          </a:p>
        </p:txBody>
      </p:sp>
      <p:sp>
        <p:nvSpPr>
          <p:cNvPr id="7" name="Rectangle 3">
            <a:extLst>
              <a:ext uri="{FF2B5EF4-FFF2-40B4-BE49-F238E27FC236}">
                <a16:creationId xmlns:a16="http://schemas.microsoft.com/office/drawing/2014/main" id="{F77742F9-AF31-496B-82C1-0C4021808CB2}"/>
              </a:ext>
            </a:extLst>
          </p:cNvPr>
          <p:cNvSpPr txBox="1">
            <a:spLocks noChangeArrowheads="1"/>
          </p:cNvSpPr>
          <p:nvPr/>
        </p:nvSpPr>
        <p:spPr bwMode="auto">
          <a:xfrm>
            <a:off x="393170" y="118765"/>
            <a:ext cx="645953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72000" numCol="1" anchor="b" anchorCtr="0" compatLnSpc="1">
            <a:prstTxWarp prst="textNoShape">
              <a:avLst/>
            </a:prstTxWarp>
          </a:bodyPr>
          <a:lst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r>
              <a:rPr lang="en-US" sz="2800" kern="1200" dirty="0"/>
              <a:t>Impediments OA disease management</a:t>
            </a:r>
          </a:p>
        </p:txBody>
      </p:sp>
      <p:pic>
        <p:nvPicPr>
          <p:cNvPr id="8" name="Picture 8">
            <a:extLst>
              <a:ext uri="{FF2B5EF4-FFF2-40B4-BE49-F238E27FC236}">
                <a16:creationId xmlns:a16="http://schemas.microsoft.com/office/drawing/2014/main" id="{A831AE6E-7E9C-4334-B399-4532CCBBB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136" t="38414" r="52148" b="24712"/>
          <a:stretch>
            <a:fillRect/>
          </a:stretch>
        </p:blipFill>
        <p:spPr bwMode="auto">
          <a:xfrm>
            <a:off x="5292080" y="2460511"/>
            <a:ext cx="2520280" cy="232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872290"/>
      </p:ext>
    </p:extLst>
  </p:cSld>
  <p:clrMapOvr>
    <a:masterClrMapping/>
  </p:clrMapOvr>
  <mc:AlternateContent xmlns:mc="http://schemas.openxmlformats.org/markup-compatibility/2006" xmlns:p14="http://schemas.microsoft.com/office/powerpoint/2010/main">
    <mc:Choice Requires="p14">
      <p:transition p14:dur="10" advTm="7918"/>
    </mc:Choice>
    <mc:Fallback xmlns="">
      <p:transition advTm="7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4FD36E-6D05-4EC4-8AC4-05A38ADAFFAD}"/>
              </a:ext>
            </a:extLst>
          </p:cNvPr>
          <p:cNvSpPr>
            <a:spLocks noGrp="1"/>
          </p:cNvSpPr>
          <p:nvPr>
            <p:ph type="dt" sz="quarter" idx="10"/>
          </p:nvPr>
        </p:nvSpPr>
        <p:spPr/>
        <p:txBody>
          <a:bodyPr/>
          <a:lstStyle/>
          <a:p>
            <a:pPr>
              <a:defRPr/>
            </a:pPr>
            <a:fld id="{03D97A11-27EC-48F1-AD2A-F37D7F1C27B9}" type="datetime5">
              <a:rPr lang="en-US">
                <a:solidFill>
                  <a:schemeClr val="tx1"/>
                </a:solidFill>
              </a:rPr>
              <a:pPr>
                <a:defRPr/>
              </a:pPr>
              <a:t>23-Oct-20</a:t>
            </a:fld>
            <a:endParaRPr lang="en-GB" dirty="0">
              <a:solidFill>
                <a:schemeClr val="tx1"/>
              </a:solidFill>
            </a:endParaRPr>
          </a:p>
        </p:txBody>
      </p:sp>
      <p:sp>
        <p:nvSpPr>
          <p:cNvPr id="3" name="Slide Number Placeholder 2">
            <a:extLst>
              <a:ext uri="{FF2B5EF4-FFF2-40B4-BE49-F238E27FC236}">
                <a16:creationId xmlns:a16="http://schemas.microsoft.com/office/drawing/2014/main" id="{033F9ED4-C72D-4BB0-93D0-4B4FF0E4BEA8}"/>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8321E34D-C6D3-4501-BD7A-BE77016AFD69}" type="slidenum">
              <a:rPr lang="en-GB" altLang="nl-NL" sz="1200" smtClean="0">
                <a:solidFill>
                  <a:schemeClr val="tx1"/>
                </a:solidFill>
                <a:latin typeface="Calibri" panose="020F0502020204030204" pitchFamily="34" charset="0"/>
              </a:rPr>
              <a:pPr eaLnBrk="1" hangingPunct="1">
                <a:defRPr/>
              </a:pPr>
              <a:t>30</a:t>
            </a:fld>
            <a:endParaRPr lang="en-GB" altLang="nl-NL" sz="1200">
              <a:latin typeface="Calibri" panose="020F0502020204030204" pitchFamily="34" charset="0"/>
            </a:endParaRPr>
          </a:p>
        </p:txBody>
      </p:sp>
      <p:sp>
        <p:nvSpPr>
          <p:cNvPr id="6" name="Rectangle 5">
            <a:extLst>
              <a:ext uri="{FF2B5EF4-FFF2-40B4-BE49-F238E27FC236}">
                <a16:creationId xmlns:a16="http://schemas.microsoft.com/office/drawing/2014/main" id="{302BF092-A6BD-403E-8478-674DBA7004BC}"/>
              </a:ext>
            </a:extLst>
          </p:cNvPr>
          <p:cNvSpPr/>
          <p:nvPr/>
        </p:nvSpPr>
        <p:spPr>
          <a:xfrm>
            <a:off x="541338" y="2092325"/>
            <a:ext cx="8462962" cy="584775"/>
          </a:xfrm>
          <a:prstGeom prst="rect">
            <a:avLst/>
          </a:prstGeom>
          <a:noFill/>
        </p:spPr>
        <p:txBody>
          <a:bodyPr>
            <a:spAutoFit/>
          </a:bodyPr>
          <a:lstStyle/>
          <a:p>
            <a:pPr eaLnBrk="1" hangingPunct="1">
              <a:defRPr/>
            </a:pPr>
            <a:r>
              <a:rPr lang="en-US" sz="3200" dirty="0">
                <a:solidFill>
                  <a:schemeClr val="bg2"/>
                </a:solidFill>
                <a:latin typeface="+mj-lt"/>
                <a:cs typeface="Arial" charset="0"/>
              </a:rPr>
              <a:t>Functional characterization of the DIO2 risk locus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F427D8-1ABB-45C5-B977-84857641A80A}"/>
              </a:ext>
            </a:extLst>
          </p:cNvPr>
          <p:cNvSpPr>
            <a:spLocks noGrp="1"/>
          </p:cNvSpPr>
          <p:nvPr>
            <p:ph type="dt" sz="quarter" idx="10"/>
          </p:nvPr>
        </p:nvSpPr>
        <p:spPr/>
        <p:txBody>
          <a:bodyPr/>
          <a:lstStyle/>
          <a:p>
            <a:pPr>
              <a:defRPr/>
            </a:pPr>
            <a:fld id="{B0DEADCF-B161-4FE2-83A4-59C40996F668}" type="datetime5">
              <a:rPr lang="en-US" smtClean="0"/>
              <a:pPr>
                <a:defRPr/>
              </a:pPr>
              <a:t>23-Oct-20</a:t>
            </a:fld>
            <a:endParaRPr lang="en-GB" dirty="0"/>
          </a:p>
        </p:txBody>
      </p:sp>
      <p:sp>
        <p:nvSpPr>
          <p:cNvPr id="3" name="Slide Number Placeholder 2">
            <a:extLst>
              <a:ext uri="{FF2B5EF4-FFF2-40B4-BE49-F238E27FC236}">
                <a16:creationId xmlns:a16="http://schemas.microsoft.com/office/drawing/2014/main" id="{BBA54BBE-484B-455C-B656-450F1FB89A7B}"/>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4C60F15D-8E46-4568-AD3A-77965AC905DD}" type="slidenum">
              <a:rPr lang="en-GB" altLang="nl-NL" sz="1200" smtClean="0">
                <a:solidFill>
                  <a:srgbClr val="FFFFFF"/>
                </a:solidFill>
                <a:latin typeface="Calibri" panose="020F0502020204030204" pitchFamily="34" charset="0"/>
              </a:rPr>
              <a:pPr eaLnBrk="1" hangingPunct="1">
                <a:defRPr/>
              </a:pPr>
              <a:t>31</a:t>
            </a:fld>
            <a:endParaRPr lang="en-GB" altLang="nl-NL" sz="1200">
              <a:solidFill>
                <a:srgbClr val="FFFFFF"/>
              </a:solidFill>
              <a:latin typeface="Calibri" panose="020F0502020204030204" pitchFamily="34" charset="0"/>
            </a:endParaRPr>
          </a:p>
        </p:txBody>
      </p:sp>
      <p:sp>
        <p:nvSpPr>
          <p:cNvPr id="4" name="Footer Placeholder 3">
            <a:extLst>
              <a:ext uri="{FF2B5EF4-FFF2-40B4-BE49-F238E27FC236}">
                <a16:creationId xmlns:a16="http://schemas.microsoft.com/office/drawing/2014/main" id="{7D1FE8DF-3FAD-4023-B096-ADABC4E7ECEE}"/>
              </a:ext>
            </a:extLst>
          </p:cNvPr>
          <p:cNvSpPr>
            <a:spLocks noGrp="1"/>
          </p:cNvSpPr>
          <p:nvPr>
            <p:ph type="ftr" sz="quarter" idx="12"/>
          </p:nvPr>
        </p:nvSpPr>
        <p:spPr/>
        <p:txBody>
          <a:bodyPr/>
          <a:lstStyle/>
          <a:p>
            <a:pPr>
              <a:defRPr/>
            </a:pPr>
            <a:r>
              <a:rPr lang="en-GB"/>
              <a:t>Insert &gt; Header &amp; footer</a:t>
            </a:r>
          </a:p>
        </p:txBody>
      </p:sp>
      <p:sp>
        <p:nvSpPr>
          <p:cNvPr id="99333" name="TextBox 4">
            <a:extLst>
              <a:ext uri="{FF2B5EF4-FFF2-40B4-BE49-F238E27FC236}">
                <a16:creationId xmlns:a16="http://schemas.microsoft.com/office/drawing/2014/main" id="{4ED154B2-2C15-42BB-ADE8-D80D60988525}"/>
              </a:ext>
            </a:extLst>
          </p:cNvPr>
          <p:cNvSpPr txBox="1">
            <a:spLocks noChangeArrowheads="1"/>
          </p:cNvSpPr>
          <p:nvPr/>
        </p:nvSpPr>
        <p:spPr bwMode="auto">
          <a:xfrm>
            <a:off x="827088" y="260350"/>
            <a:ext cx="6367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nl-NL" sz="2400">
                <a:solidFill>
                  <a:schemeClr val="tx1"/>
                </a:solidFill>
                <a:latin typeface="Tahoma" panose="020B0604030504040204" pitchFamily="34" charset="0"/>
              </a:rPr>
              <a:t>What would be your primary questions?</a:t>
            </a:r>
            <a:endParaRPr lang="en-GB" altLang="nl-NL" sz="2400">
              <a:solidFill>
                <a:schemeClr val="tx1"/>
              </a:solidFill>
              <a:latin typeface="Tahoma" panose="020B0604030504040204" pitchFamily="34" charset="0"/>
            </a:endParaRPr>
          </a:p>
        </p:txBody>
      </p:sp>
      <p:sp>
        <p:nvSpPr>
          <p:cNvPr id="8" name="TextBox 7">
            <a:extLst>
              <a:ext uri="{FF2B5EF4-FFF2-40B4-BE49-F238E27FC236}">
                <a16:creationId xmlns:a16="http://schemas.microsoft.com/office/drawing/2014/main" id="{772AD9F9-30AC-49EB-8601-456D73CFBABA}"/>
              </a:ext>
            </a:extLst>
          </p:cNvPr>
          <p:cNvSpPr txBox="1"/>
          <p:nvPr/>
        </p:nvSpPr>
        <p:spPr>
          <a:xfrm>
            <a:off x="566738" y="1974755"/>
            <a:ext cx="6381362" cy="830997"/>
          </a:xfrm>
          <a:prstGeom prst="rect">
            <a:avLst/>
          </a:prstGeom>
          <a:noFill/>
        </p:spPr>
        <p:txBody>
          <a:bodyPr wrap="none">
            <a:spAutoFit/>
          </a:bodyPr>
          <a:lstStyle/>
          <a:p>
            <a:pPr eaLnBrk="1" hangingPunct="1">
              <a:defRPr/>
            </a:pPr>
            <a:r>
              <a:rPr lang="en-US" b="0" dirty="0">
                <a:solidFill>
                  <a:schemeClr val="bg2"/>
                </a:solidFill>
                <a:latin typeface="+mn-lt"/>
                <a:cs typeface="Arial" charset="0"/>
              </a:rPr>
              <a:t>Expression gene/protein is disease relevant tissue</a:t>
            </a:r>
          </a:p>
          <a:p>
            <a:pPr eaLnBrk="1" hangingPunct="1">
              <a:defRPr/>
            </a:pPr>
            <a:r>
              <a:rPr lang="en-US" b="0" dirty="0">
                <a:solidFill>
                  <a:schemeClr val="bg2"/>
                </a:solidFill>
                <a:latin typeface="+mn-lt"/>
                <a:cs typeface="Arial" charset="0"/>
              </a:rPr>
              <a:t>Is the gene responsive to disease process</a:t>
            </a:r>
          </a:p>
        </p:txBody>
      </p:sp>
      <p:sp>
        <p:nvSpPr>
          <p:cNvPr id="10" name="TextBox 9">
            <a:extLst>
              <a:ext uri="{FF2B5EF4-FFF2-40B4-BE49-F238E27FC236}">
                <a16:creationId xmlns:a16="http://schemas.microsoft.com/office/drawing/2014/main" id="{4452F27A-6023-4085-B16C-E1FEAABB9A23}"/>
              </a:ext>
            </a:extLst>
          </p:cNvPr>
          <p:cNvSpPr txBox="1"/>
          <p:nvPr/>
        </p:nvSpPr>
        <p:spPr>
          <a:xfrm>
            <a:off x="566738" y="1629162"/>
            <a:ext cx="941283" cy="461665"/>
          </a:xfrm>
          <a:prstGeom prst="rect">
            <a:avLst/>
          </a:prstGeom>
          <a:noFill/>
        </p:spPr>
        <p:txBody>
          <a:bodyPr wrap="none">
            <a:spAutoFit/>
          </a:bodyPr>
          <a:lstStyle/>
          <a:p>
            <a:pPr eaLnBrk="1" hangingPunct="1">
              <a:defRPr/>
            </a:pPr>
            <a:r>
              <a:rPr lang="en-US" dirty="0">
                <a:solidFill>
                  <a:schemeClr val="bg2"/>
                </a:solidFill>
                <a:latin typeface="+mn-lt"/>
                <a:cs typeface="Arial" charset="0"/>
              </a:rPr>
              <a:t>Gene:</a:t>
            </a:r>
            <a:endParaRPr lang="en-US" b="0" dirty="0">
              <a:solidFill>
                <a:schemeClr val="bg2"/>
              </a:solidFill>
              <a:latin typeface="+mn-lt"/>
              <a:cs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4">
            <a:extLst>
              <a:ext uri="{FF2B5EF4-FFF2-40B4-BE49-F238E27FC236}">
                <a16:creationId xmlns:a16="http://schemas.microsoft.com/office/drawing/2014/main" id="{D09EF671-3869-4F13-B44A-D8956275E025}"/>
              </a:ext>
            </a:extLst>
          </p:cNvPr>
          <p:cNvSpPr txBox="1">
            <a:spLocks noChangeArrowheads="1"/>
          </p:cNvSpPr>
          <p:nvPr/>
        </p:nvSpPr>
        <p:spPr bwMode="auto">
          <a:xfrm>
            <a:off x="249238" y="188913"/>
            <a:ext cx="86788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72000" anchor="b"/>
          <a:lstStyle>
            <a:lvl1pPr eaLnBrk="1" hangingPunct="1">
              <a:lnSpc>
                <a:spcPct val="96000"/>
              </a:lnSpc>
              <a:defRPr sz="2800" b="1" i="0">
                <a:latin typeface="+mj-lt"/>
                <a:ea typeface="+mj-ea"/>
                <a:cs typeface="+mj-cs"/>
              </a:defRPr>
            </a:lvl1pPr>
            <a:lvl2pPr eaLnBrk="1" hangingPunct="1">
              <a:lnSpc>
                <a:spcPct val="96000"/>
              </a:lnSpc>
              <a:defRPr sz="2600" i="1">
                <a:solidFill>
                  <a:schemeClr val="tx2"/>
                </a:solidFill>
              </a:defRPr>
            </a:lvl2pPr>
            <a:lvl3pPr eaLnBrk="1" hangingPunct="1">
              <a:lnSpc>
                <a:spcPct val="96000"/>
              </a:lnSpc>
              <a:defRPr sz="2600" i="1">
                <a:solidFill>
                  <a:schemeClr val="tx2"/>
                </a:solidFill>
              </a:defRPr>
            </a:lvl3pPr>
            <a:lvl4pPr eaLnBrk="1" hangingPunct="1">
              <a:lnSpc>
                <a:spcPct val="96000"/>
              </a:lnSpc>
              <a:defRPr sz="2600" i="1">
                <a:solidFill>
                  <a:schemeClr val="tx2"/>
                </a:solidFill>
              </a:defRPr>
            </a:lvl4pPr>
            <a:lvl5pPr eaLnBrk="1" hangingPunct="1">
              <a:lnSpc>
                <a:spcPct val="96000"/>
              </a:lnSpc>
              <a:defRPr sz="2600" i="1">
                <a:solidFill>
                  <a:schemeClr val="tx2"/>
                </a:solidFill>
              </a:defRPr>
            </a:lvl5pPr>
            <a:lvl6pPr marL="457200" fontAlgn="base">
              <a:lnSpc>
                <a:spcPct val="96000"/>
              </a:lnSpc>
              <a:spcBef>
                <a:spcPct val="0"/>
              </a:spcBef>
              <a:spcAft>
                <a:spcPct val="0"/>
              </a:spcAft>
              <a:defRPr sz="2600" i="1">
                <a:solidFill>
                  <a:schemeClr val="tx2"/>
                </a:solidFill>
              </a:defRPr>
            </a:lvl6pPr>
            <a:lvl7pPr marL="914400" fontAlgn="base">
              <a:lnSpc>
                <a:spcPct val="96000"/>
              </a:lnSpc>
              <a:spcBef>
                <a:spcPct val="0"/>
              </a:spcBef>
              <a:spcAft>
                <a:spcPct val="0"/>
              </a:spcAft>
              <a:defRPr sz="2600" i="1">
                <a:solidFill>
                  <a:schemeClr val="tx2"/>
                </a:solidFill>
              </a:defRPr>
            </a:lvl7pPr>
            <a:lvl8pPr marL="1371600" fontAlgn="base">
              <a:lnSpc>
                <a:spcPct val="96000"/>
              </a:lnSpc>
              <a:spcBef>
                <a:spcPct val="0"/>
              </a:spcBef>
              <a:spcAft>
                <a:spcPct val="0"/>
              </a:spcAft>
              <a:defRPr sz="2600" i="1">
                <a:solidFill>
                  <a:schemeClr val="tx2"/>
                </a:solidFill>
              </a:defRPr>
            </a:lvl8pPr>
            <a:lvl9pPr marL="1828800" fontAlgn="base">
              <a:lnSpc>
                <a:spcPct val="96000"/>
              </a:lnSpc>
              <a:spcBef>
                <a:spcPct val="0"/>
              </a:spcBef>
              <a:spcAft>
                <a:spcPct val="0"/>
              </a:spcAft>
              <a:defRPr sz="2600" i="1">
                <a:solidFill>
                  <a:schemeClr val="tx2"/>
                </a:solidFill>
              </a:defRPr>
            </a:lvl9pPr>
          </a:lstStyle>
          <a:p>
            <a:pPr>
              <a:defRPr/>
            </a:pPr>
            <a:r>
              <a:rPr lang="en-US" altLang="en-US" dirty="0"/>
              <a:t>DIO2 expression in articular cartilage</a:t>
            </a:r>
          </a:p>
        </p:txBody>
      </p:sp>
      <p:sp>
        <p:nvSpPr>
          <p:cNvPr id="47" name="Rounded Rectangle 46">
            <a:extLst>
              <a:ext uri="{FF2B5EF4-FFF2-40B4-BE49-F238E27FC236}">
                <a16:creationId xmlns:a16="http://schemas.microsoft.com/office/drawing/2014/main" id="{5D86F2B9-B3F5-4B45-B5FF-73ECA6075551}"/>
              </a:ext>
            </a:extLst>
          </p:cNvPr>
          <p:cNvSpPr/>
          <p:nvPr/>
        </p:nvSpPr>
        <p:spPr>
          <a:xfrm>
            <a:off x="854075" y="1371600"/>
            <a:ext cx="3552825" cy="1289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i="1" dirty="0">
                <a:solidFill>
                  <a:srgbClr val="FFFFFF"/>
                </a:solidFill>
                <a:cs typeface="Calibri" pitchFamily="34" charset="0"/>
              </a:rPr>
              <a:t>DIO2 mRNA </a:t>
            </a:r>
            <a:r>
              <a:rPr lang="en-US" sz="1800" dirty="0">
                <a:solidFill>
                  <a:srgbClr val="FFFFFF"/>
                </a:solidFill>
                <a:cs typeface="Calibri" pitchFamily="34" charset="0"/>
              </a:rPr>
              <a:t>expression high in OA cartilage compared to healthy</a:t>
            </a:r>
          </a:p>
          <a:p>
            <a:pPr algn="ctr" eaLnBrk="1" hangingPunct="1">
              <a:defRPr/>
            </a:pPr>
            <a:r>
              <a:rPr lang="en-US" sz="1200" dirty="0" err="1">
                <a:solidFill>
                  <a:srgbClr val="FFFFFF"/>
                </a:solidFill>
                <a:cs typeface="Calibri" pitchFamily="34" charset="0"/>
              </a:rPr>
              <a:t>Ijiri</a:t>
            </a:r>
            <a:r>
              <a:rPr lang="en-US" sz="1200" dirty="0">
                <a:solidFill>
                  <a:srgbClr val="FFFFFF"/>
                </a:solidFill>
                <a:cs typeface="Calibri" pitchFamily="34" charset="0"/>
              </a:rPr>
              <a:t> et al. 2010</a:t>
            </a:r>
            <a:endParaRPr lang="en-GB" sz="1200" dirty="0">
              <a:solidFill>
                <a:srgbClr val="FFFFFF"/>
              </a:solidFill>
              <a:cs typeface="Calibri" pitchFamily="34" charset="0"/>
            </a:endParaRPr>
          </a:p>
        </p:txBody>
      </p:sp>
      <p:sp>
        <p:nvSpPr>
          <p:cNvPr id="102404" name="TextBox 48">
            <a:extLst>
              <a:ext uri="{FF2B5EF4-FFF2-40B4-BE49-F238E27FC236}">
                <a16:creationId xmlns:a16="http://schemas.microsoft.com/office/drawing/2014/main" id="{69635B17-0BC5-42BE-8326-2B6407C5CFDF}"/>
              </a:ext>
            </a:extLst>
          </p:cNvPr>
          <p:cNvSpPr txBox="1">
            <a:spLocks noChangeArrowheads="1"/>
          </p:cNvSpPr>
          <p:nvPr/>
        </p:nvSpPr>
        <p:spPr bwMode="auto">
          <a:xfrm>
            <a:off x="130175" y="1892300"/>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b="0">
                <a:solidFill>
                  <a:srgbClr val="000066"/>
                </a:solidFill>
                <a:latin typeface="Arial" panose="020B0604020202020204" pitchFamily="34" charset="0"/>
              </a:rPr>
              <a:t>2010</a:t>
            </a:r>
            <a:endParaRPr lang="en-GB" altLang="en-US" sz="1800" b="0">
              <a:solidFill>
                <a:srgbClr val="000066"/>
              </a:solidFill>
              <a:latin typeface="Arial" panose="020B0604020202020204" pitchFamily="34" charset="0"/>
            </a:endParaRPr>
          </a:p>
        </p:txBody>
      </p:sp>
      <p:cxnSp>
        <p:nvCxnSpPr>
          <p:cNvPr id="3" name="Straight Arrow Connector 2">
            <a:extLst>
              <a:ext uri="{FF2B5EF4-FFF2-40B4-BE49-F238E27FC236}">
                <a16:creationId xmlns:a16="http://schemas.microsoft.com/office/drawing/2014/main" id="{6FF7F1FC-53C1-40E0-B31D-F443BE4FC022}"/>
              </a:ext>
            </a:extLst>
          </p:cNvPr>
          <p:cNvCxnSpPr/>
          <p:nvPr/>
        </p:nvCxnSpPr>
        <p:spPr>
          <a:xfrm>
            <a:off x="1668463" y="4764088"/>
            <a:ext cx="144462" cy="0"/>
          </a:xfrm>
          <a:prstGeom prst="straightConnector1">
            <a:avLst/>
          </a:prstGeom>
          <a:ln>
            <a:solidFill>
              <a:srgbClr val="FFFFFF"/>
            </a:solidFill>
            <a:tailEnd type="arrow"/>
          </a:ln>
        </p:spPr>
        <p:style>
          <a:lnRef idx="1">
            <a:schemeClr val="accent1"/>
          </a:lnRef>
          <a:fillRef idx="0">
            <a:schemeClr val="accent1"/>
          </a:fillRef>
          <a:effectRef idx="0">
            <a:schemeClr val="accent1"/>
          </a:effectRef>
          <a:fontRef idx="minor">
            <a:schemeClr val="tx1"/>
          </a:fontRef>
        </p:style>
      </p:cxnSp>
      <p:pic>
        <p:nvPicPr>
          <p:cNvPr id="102406" name="Picture 2">
            <a:extLst>
              <a:ext uri="{FF2B5EF4-FFF2-40B4-BE49-F238E27FC236}">
                <a16:creationId xmlns:a16="http://schemas.microsoft.com/office/drawing/2014/main" id="{1AACF2AA-9870-4A05-97E1-188D1B552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75" y="1095375"/>
            <a:ext cx="2728913" cy="196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4">
            <a:extLst>
              <a:ext uri="{FF2B5EF4-FFF2-40B4-BE49-F238E27FC236}">
                <a16:creationId xmlns:a16="http://schemas.microsoft.com/office/drawing/2014/main" id="{573B79A9-4949-4931-9530-EF41F5D65C6C}"/>
              </a:ext>
            </a:extLst>
          </p:cNvPr>
          <p:cNvSpPr txBox="1">
            <a:spLocks noChangeArrowheads="1"/>
          </p:cNvSpPr>
          <p:nvPr/>
        </p:nvSpPr>
        <p:spPr bwMode="auto">
          <a:xfrm>
            <a:off x="249238" y="188913"/>
            <a:ext cx="86788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72000" anchor="b"/>
          <a:lstStyle>
            <a:lvl1pPr eaLnBrk="1" hangingPunct="1">
              <a:lnSpc>
                <a:spcPct val="96000"/>
              </a:lnSpc>
              <a:defRPr sz="2800" b="1" i="0">
                <a:latin typeface="+mj-lt"/>
                <a:ea typeface="+mj-ea"/>
                <a:cs typeface="+mj-cs"/>
              </a:defRPr>
            </a:lvl1pPr>
            <a:lvl2pPr eaLnBrk="1" hangingPunct="1">
              <a:lnSpc>
                <a:spcPct val="96000"/>
              </a:lnSpc>
              <a:defRPr sz="2600" i="1">
                <a:solidFill>
                  <a:schemeClr val="tx2"/>
                </a:solidFill>
              </a:defRPr>
            </a:lvl2pPr>
            <a:lvl3pPr eaLnBrk="1" hangingPunct="1">
              <a:lnSpc>
                <a:spcPct val="96000"/>
              </a:lnSpc>
              <a:defRPr sz="2600" i="1">
                <a:solidFill>
                  <a:schemeClr val="tx2"/>
                </a:solidFill>
              </a:defRPr>
            </a:lvl3pPr>
            <a:lvl4pPr eaLnBrk="1" hangingPunct="1">
              <a:lnSpc>
                <a:spcPct val="96000"/>
              </a:lnSpc>
              <a:defRPr sz="2600" i="1">
                <a:solidFill>
                  <a:schemeClr val="tx2"/>
                </a:solidFill>
              </a:defRPr>
            </a:lvl4pPr>
            <a:lvl5pPr eaLnBrk="1" hangingPunct="1">
              <a:lnSpc>
                <a:spcPct val="96000"/>
              </a:lnSpc>
              <a:defRPr sz="2600" i="1">
                <a:solidFill>
                  <a:schemeClr val="tx2"/>
                </a:solidFill>
              </a:defRPr>
            </a:lvl5pPr>
            <a:lvl6pPr marL="457200" fontAlgn="base">
              <a:lnSpc>
                <a:spcPct val="96000"/>
              </a:lnSpc>
              <a:spcBef>
                <a:spcPct val="0"/>
              </a:spcBef>
              <a:spcAft>
                <a:spcPct val="0"/>
              </a:spcAft>
              <a:defRPr sz="2600" i="1">
                <a:solidFill>
                  <a:schemeClr val="tx2"/>
                </a:solidFill>
              </a:defRPr>
            </a:lvl6pPr>
            <a:lvl7pPr marL="914400" fontAlgn="base">
              <a:lnSpc>
                <a:spcPct val="96000"/>
              </a:lnSpc>
              <a:spcBef>
                <a:spcPct val="0"/>
              </a:spcBef>
              <a:spcAft>
                <a:spcPct val="0"/>
              </a:spcAft>
              <a:defRPr sz="2600" i="1">
                <a:solidFill>
                  <a:schemeClr val="tx2"/>
                </a:solidFill>
              </a:defRPr>
            </a:lvl7pPr>
            <a:lvl8pPr marL="1371600" fontAlgn="base">
              <a:lnSpc>
                <a:spcPct val="96000"/>
              </a:lnSpc>
              <a:spcBef>
                <a:spcPct val="0"/>
              </a:spcBef>
              <a:spcAft>
                <a:spcPct val="0"/>
              </a:spcAft>
              <a:defRPr sz="2600" i="1">
                <a:solidFill>
                  <a:schemeClr val="tx2"/>
                </a:solidFill>
              </a:defRPr>
            </a:lvl8pPr>
            <a:lvl9pPr marL="1828800" fontAlgn="base">
              <a:lnSpc>
                <a:spcPct val="96000"/>
              </a:lnSpc>
              <a:spcBef>
                <a:spcPct val="0"/>
              </a:spcBef>
              <a:spcAft>
                <a:spcPct val="0"/>
              </a:spcAft>
              <a:defRPr sz="2600" i="1">
                <a:solidFill>
                  <a:schemeClr val="tx2"/>
                </a:solidFill>
              </a:defRPr>
            </a:lvl9pPr>
          </a:lstStyle>
          <a:p>
            <a:pPr>
              <a:defRPr/>
            </a:pPr>
            <a:r>
              <a:rPr lang="en-US" altLang="en-US" dirty="0"/>
              <a:t>DIO2 protein expression in articular cartilage</a:t>
            </a:r>
          </a:p>
        </p:txBody>
      </p:sp>
      <p:sp>
        <p:nvSpPr>
          <p:cNvPr id="45" name="Rounded Rectangle 44">
            <a:extLst>
              <a:ext uri="{FF2B5EF4-FFF2-40B4-BE49-F238E27FC236}">
                <a16:creationId xmlns:a16="http://schemas.microsoft.com/office/drawing/2014/main" id="{B93D4DF7-CE87-4F08-9529-DBDB2099173E}"/>
              </a:ext>
            </a:extLst>
          </p:cNvPr>
          <p:cNvSpPr/>
          <p:nvPr/>
        </p:nvSpPr>
        <p:spPr>
          <a:xfrm>
            <a:off x="831850" y="3014663"/>
            <a:ext cx="3575050" cy="989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dirty="0">
                <a:solidFill>
                  <a:srgbClr val="FFFFFF"/>
                </a:solidFill>
                <a:cs typeface="Calibri" pitchFamily="34" charset="0"/>
              </a:rPr>
              <a:t>DIO2 protein expression up regulated in OA affected cartilage</a:t>
            </a:r>
          </a:p>
          <a:p>
            <a:pPr algn="ctr" eaLnBrk="1" hangingPunct="1">
              <a:defRPr/>
            </a:pPr>
            <a:r>
              <a:rPr lang="en-GB" sz="1200" dirty="0">
                <a:solidFill>
                  <a:srgbClr val="FFFFFF"/>
                </a:solidFill>
                <a:cs typeface="Calibri" pitchFamily="34" charset="0"/>
              </a:rPr>
              <a:t>Bos et al. 2012</a:t>
            </a:r>
          </a:p>
        </p:txBody>
      </p:sp>
      <p:sp>
        <p:nvSpPr>
          <p:cNvPr id="47" name="Rounded Rectangle 46">
            <a:extLst>
              <a:ext uri="{FF2B5EF4-FFF2-40B4-BE49-F238E27FC236}">
                <a16:creationId xmlns:a16="http://schemas.microsoft.com/office/drawing/2014/main" id="{C4A1F774-649A-4BB5-8A7C-4FA4B4B341D0}"/>
              </a:ext>
            </a:extLst>
          </p:cNvPr>
          <p:cNvSpPr/>
          <p:nvPr/>
        </p:nvSpPr>
        <p:spPr>
          <a:xfrm>
            <a:off x="854075" y="1371600"/>
            <a:ext cx="3552825" cy="1289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i="1" dirty="0">
                <a:solidFill>
                  <a:srgbClr val="FFFFFF"/>
                </a:solidFill>
                <a:cs typeface="Calibri" pitchFamily="34" charset="0"/>
              </a:rPr>
              <a:t>DIO2 mRNA </a:t>
            </a:r>
            <a:r>
              <a:rPr lang="en-US" sz="1800" dirty="0">
                <a:solidFill>
                  <a:srgbClr val="FFFFFF"/>
                </a:solidFill>
                <a:cs typeface="Calibri" pitchFamily="34" charset="0"/>
              </a:rPr>
              <a:t>expression high in OA cartilage compared to healthy</a:t>
            </a:r>
          </a:p>
          <a:p>
            <a:pPr algn="ctr" eaLnBrk="1" hangingPunct="1">
              <a:defRPr/>
            </a:pPr>
            <a:r>
              <a:rPr lang="en-US" sz="1200" dirty="0" err="1">
                <a:solidFill>
                  <a:srgbClr val="FFFFFF"/>
                </a:solidFill>
                <a:cs typeface="Calibri" pitchFamily="34" charset="0"/>
              </a:rPr>
              <a:t>Ijiri</a:t>
            </a:r>
            <a:r>
              <a:rPr lang="en-US" sz="1200" dirty="0">
                <a:solidFill>
                  <a:srgbClr val="FFFFFF"/>
                </a:solidFill>
                <a:cs typeface="Calibri" pitchFamily="34" charset="0"/>
              </a:rPr>
              <a:t> et al. 2010</a:t>
            </a:r>
            <a:endParaRPr lang="en-GB" sz="1200" dirty="0">
              <a:solidFill>
                <a:srgbClr val="FFFFFF"/>
              </a:solidFill>
              <a:cs typeface="Calibri" pitchFamily="34" charset="0"/>
            </a:endParaRPr>
          </a:p>
        </p:txBody>
      </p:sp>
      <p:sp>
        <p:nvSpPr>
          <p:cNvPr id="104453" name="TextBox 48">
            <a:extLst>
              <a:ext uri="{FF2B5EF4-FFF2-40B4-BE49-F238E27FC236}">
                <a16:creationId xmlns:a16="http://schemas.microsoft.com/office/drawing/2014/main" id="{3F75A9C8-BAEB-419E-A739-9E2D887C4460}"/>
              </a:ext>
            </a:extLst>
          </p:cNvPr>
          <p:cNvSpPr txBox="1">
            <a:spLocks noChangeArrowheads="1"/>
          </p:cNvSpPr>
          <p:nvPr/>
        </p:nvSpPr>
        <p:spPr bwMode="auto">
          <a:xfrm>
            <a:off x="130175" y="1892300"/>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b="0">
                <a:solidFill>
                  <a:srgbClr val="000066"/>
                </a:solidFill>
                <a:latin typeface="Arial" panose="020B0604020202020204" pitchFamily="34" charset="0"/>
              </a:rPr>
              <a:t>2010</a:t>
            </a:r>
            <a:endParaRPr lang="en-GB" altLang="en-US" sz="1800" b="0">
              <a:solidFill>
                <a:srgbClr val="000066"/>
              </a:solidFill>
              <a:latin typeface="Arial" panose="020B0604020202020204" pitchFamily="34" charset="0"/>
            </a:endParaRPr>
          </a:p>
        </p:txBody>
      </p:sp>
      <p:sp>
        <p:nvSpPr>
          <p:cNvPr id="104454" name="TextBox 49">
            <a:extLst>
              <a:ext uri="{FF2B5EF4-FFF2-40B4-BE49-F238E27FC236}">
                <a16:creationId xmlns:a16="http://schemas.microsoft.com/office/drawing/2014/main" id="{970C742F-2F5B-40FB-A102-AAFD1397D875}"/>
              </a:ext>
            </a:extLst>
          </p:cNvPr>
          <p:cNvSpPr txBox="1">
            <a:spLocks noChangeArrowheads="1"/>
          </p:cNvSpPr>
          <p:nvPr/>
        </p:nvSpPr>
        <p:spPr bwMode="auto">
          <a:xfrm>
            <a:off x="134938" y="3324225"/>
            <a:ext cx="696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b="0">
                <a:solidFill>
                  <a:srgbClr val="000066"/>
                </a:solidFill>
                <a:latin typeface="Arial" panose="020B0604020202020204" pitchFamily="34" charset="0"/>
              </a:rPr>
              <a:t>2012</a:t>
            </a:r>
            <a:endParaRPr lang="en-GB" altLang="en-US" sz="1800" b="0">
              <a:solidFill>
                <a:srgbClr val="000066"/>
              </a:solidFill>
              <a:latin typeface="Arial" panose="020B0604020202020204" pitchFamily="34" charset="0"/>
            </a:endParaRPr>
          </a:p>
        </p:txBody>
      </p:sp>
      <p:cxnSp>
        <p:nvCxnSpPr>
          <p:cNvPr id="3" name="Straight Arrow Connector 2">
            <a:extLst>
              <a:ext uri="{FF2B5EF4-FFF2-40B4-BE49-F238E27FC236}">
                <a16:creationId xmlns:a16="http://schemas.microsoft.com/office/drawing/2014/main" id="{ABC9FC7E-B28C-4682-A878-7FE427EBCEAA}"/>
              </a:ext>
            </a:extLst>
          </p:cNvPr>
          <p:cNvCxnSpPr/>
          <p:nvPr/>
        </p:nvCxnSpPr>
        <p:spPr>
          <a:xfrm>
            <a:off x="1668463" y="4764088"/>
            <a:ext cx="144462" cy="0"/>
          </a:xfrm>
          <a:prstGeom prst="straightConnector1">
            <a:avLst/>
          </a:prstGeom>
          <a:ln>
            <a:solidFill>
              <a:srgbClr val="FFFFFF"/>
            </a:solidFill>
            <a:tailEnd type="arrow"/>
          </a:ln>
        </p:spPr>
        <p:style>
          <a:lnRef idx="1">
            <a:schemeClr val="accent1"/>
          </a:lnRef>
          <a:fillRef idx="0">
            <a:schemeClr val="accent1"/>
          </a:fillRef>
          <a:effectRef idx="0">
            <a:schemeClr val="accent1"/>
          </a:effectRef>
          <a:fontRef idx="minor">
            <a:schemeClr val="tx1"/>
          </a:fontRef>
        </p:style>
      </p:cxnSp>
      <p:pic>
        <p:nvPicPr>
          <p:cNvPr id="43079" name="Picture 71">
            <a:extLst>
              <a:ext uri="{FF2B5EF4-FFF2-40B4-BE49-F238E27FC236}">
                <a16:creationId xmlns:a16="http://schemas.microsoft.com/office/drawing/2014/main" id="{5076D431-22D9-4990-9986-6E520BD8809D}"/>
              </a:ext>
            </a:extLst>
          </p:cNvPr>
          <p:cNvPicPr>
            <a:picLocks noChangeAspect="1" noChangeArrowheads="1"/>
          </p:cNvPicPr>
          <p:nvPr/>
        </p:nvPicPr>
        <p:blipFill>
          <a:blip r:embed="rId3" cstate="print"/>
          <a:srcRect l="76663"/>
          <a:stretch>
            <a:fillRect/>
          </a:stretch>
        </p:blipFill>
        <p:spPr bwMode="auto">
          <a:xfrm>
            <a:off x="7977424" y="780607"/>
            <a:ext cx="950676" cy="5087235"/>
          </a:xfrm>
          <a:prstGeom prst="roundRect">
            <a:avLst>
              <a:gd name="adj" fmla="val 1062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4457" name="Picture 2">
            <a:extLst>
              <a:ext uri="{FF2B5EF4-FFF2-40B4-BE49-F238E27FC236}">
                <a16:creationId xmlns:a16="http://schemas.microsoft.com/office/drawing/2014/main" id="{D03AD501-38A9-4D34-96DC-B69798050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75" y="1095375"/>
            <a:ext cx="2728913" cy="196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057A5E-9E10-4DCD-8610-1D3F47F01DB9}"/>
              </a:ext>
            </a:extLst>
          </p:cNvPr>
          <p:cNvSpPr>
            <a:spLocks noGrp="1"/>
          </p:cNvSpPr>
          <p:nvPr>
            <p:ph idx="1"/>
          </p:nvPr>
        </p:nvSpPr>
        <p:spPr>
          <a:xfrm>
            <a:off x="535410" y="1682543"/>
            <a:ext cx="8291512" cy="2142125"/>
          </a:xfrm>
        </p:spPr>
        <p:txBody>
          <a:bodyPr wrap="square">
            <a:spAutoFit/>
          </a:bodyPr>
          <a:lstStyle/>
          <a:p>
            <a:pPr marL="457200" indent="-457200">
              <a:buFont typeface="+mj-lt"/>
              <a:buAutoNum type="arabicPeriod" startAt="3"/>
            </a:pPr>
            <a:r>
              <a:rPr lang="en-US" sz="2400" b="1" kern="1200" dirty="0">
                <a:solidFill>
                  <a:schemeClr val="accent6"/>
                </a:solidFill>
                <a:latin typeface="Tahoma" panose="020B0604030504040204" pitchFamily="34" charset="0"/>
                <a:cs typeface="Arial" panose="020B0604020202020204" pitchFamily="34" charset="0"/>
              </a:rPr>
              <a:t>Determined expression levels of nearby genes as a function of genotype at each locus (</a:t>
            </a:r>
            <a:r>
              <a:rPr lang="en-US" sz="2400" b="1" kern="1200" dirty="0" err="1">
                <a:solidFill>
                  <a:schemeClr val="accent6"/>
                </a:solidFill>
                <a:latin typeface="Tahoma" panose="020B0604030504040204" pitchFamily="34" charset="0"/>
                <a:cs typeface="Arial" panose="020B0604020202020204" pitchFamily="34" charset="0"/>
              </a:rPr>
              <a:t>eQTL</a:t>
            </a:r>
            <a:r>
              <a:rPr lang="en-US" sz="2400" b="1" kern="1200" dirty="0">
                <a:solidFill>
                  <a:schemeClr val="accent6"/>
                </a:solidFill>
                <a:latin typeface="Tahoma" panose="020B0604030504040204" pitchFamily="34" charset="0"/>
                <a:cs typeface="Arial" panose="020B0604020202020204" pitchFamily="34" charset="0"/>
              </a:rPr>
              <a:t>). </a:t>
            </a:r>
          </a:p>
          <a:p>
            <a:pPr marL="457200" indent="-457200">
              <a:buFont typeface="+mj-lt"/>
              <a:buAutoNum type="arabicPeriod" startAt="3"/>
            </a:pPr>
            <a:endParaRPr lang="en-US" sz="2400" b="1" kern="1200" dirty="0">
              <a:solidFill>
                <a:schemeClr val="accent6"/>
              </a:solidFill>
              <a:latin typeface="Tahoma" panose="020B0604030504040204" pitchFamily="34" charset="0"/>
              <a:cs typeface="Arial" panose="020B0604020202020204" pitchFamily="34" charset="0"/>
            </a:endParaRPr>
          </a:p>
          <a:p>
            <a:pPr marL="457200" indent="-457200">
              <a:buFont typeface="+mj-lt"/>
              <a:buAutoNum type="arabicPeriod" startAt="3"/>
            </a:pPr>
            <a:endParaRPr lang="en-US" sz="2400" b="1" kern="1200" dirty="0">
              <a:solidFill>
                <a:schemeClr val="accent6"/>
              </a:solidFill>
              <a:latin typeface="Tahoma" panose="020B0604030504040204" pitchFamily="34" charset="0"/>
              <a:cs typeface="Arial" panose="020B0604020202020204" pitchFamily="34" charset="0"/>
            </a:endParaRPr>
          </a:p>
          <a:p>
            <a:r>
              <a:rPr lang="en-US" kern="1200" dirty="0">
                <a:solidFill>
                  <a:schemeClr val="accent6"/>
                </a:solidFill>
                <a:latin typeface="Tahoma" panose="020B0604030504040204" pitchFamily="34" charset="0"/>
                <a:cs typeface="Arial" panose="020B0604020202020204" pitchFamily="34" charset="0"/>
              </a:rPr>
              <a:t>..in disease relevant tissue!</a:t>
            </a:r>
          </a:p>
        </p:txBody>
      </p:sp>
      <p:sp>
        <p:nvSpPr>
          <p:cNvPr id="4" name="Date Placeholder 3">
            <a:extLst>
              <a:ext uri="{FF2B5EF4-FFF2-40B4-BE49-F238E27FC236}">
                <a16:creationId xmlns:a16="http://schemas.microsoft.com/office/drawing/2014/main" id="{0E6283F1-1E68-4975-A44F-8766B84ED0A4}"/>
              </a:ext>
            </a:extLst>
          </p:cNvPr>
          <p:cNvSpPr>
            <a:spLocks noGrp="1"/>
          </p:cNvSpPr>
          <p:nvPr>
            <p:ph type="dt" sz="half" idx="10"/>
          </p:nvPr>
        </p:nvSpPr>
        <p:spPr/>
        <p:txBody>
          <a:bodyPr/>
          <a:lstStyle/>
          <a:p>
            <a:pPr>
              <a:defRPr/>
            </a:pPr>
            <a:fld id="{58802DF7-E825-4B3D-9A9F-0CEEBBFF5983}" type="datetime5">
              <a:rPr lang="en-US" smtClean="0"/>
              <a:pPr>
                <a:defRPr/>
              </a:pPr>
              <a:t>23-Oct-20</a:t>
            </a:fld>
            <a:endParaRPr lang="en-GB" dirty="0"/>
          </a:p>
        </p:txBody>
      </p:sp>
      <p:sp>
        <p:nvSpPr>
          <p:cNvPr id="5" name="Slide Number Placeholder 4">
            <a:extLst>
              <a:ext uri="{FF2B5EF4-FFF2-40B4-BE49-F238E27FC236}">
                <a16:creationId xmlns:a16="http://schemas.microsoft.com/office/drawing/2014/main" id="{D9764397-1BCC-48C0-BD3C-8BFC909D4652}"/>
              </a:ext>
            </a:extLst>
          </p:cNvPr>
          <p:cNvSpPr>
            <a:spLocks noGrp="1"/>
          </p:cNvSpPr>
          <p:nvPr>
            <p:ph type="sldNum" sz="quarter" idx="11"/>
          </p:nvPr>
        </p:nvSpPr>
        <p:spPr/>
        <p:txBody>
          <a:bodyPr/>
          <a:lstStyle/>
          <a:p>
            <a:pPr>
              <a:defRPr/>
            </a:pPr>
            <a:fld id="{11E6D98E-4ACF-4478-B30F-C20EC7594DE9}" type="slidenum">
              <a:rPr lang="en-GB" altLang="nl-NL" smtClean="0"/>
              <a:pPr>
                <a:defRPr/>
              </a:pPr>
              <a:t>34</a:t>
            </a:fld>
            <a:endParaRPr lang="en-GB" altLang="nl-NL"/>
          </a:p>
        </p:txBody>
      </p:sp>
      <p:sp>
        <p:nvSpPr>
          <p:cNvPr id="6" name="Footer Placeholder 5">
            <a:extLst>
              <a:ext uri="{FF2B5EF4-FFF2-40B4-BE49-F238E27FC236}">
                <a16:creationId xmlns:a16="http://schemas.microsoft.com/office/drawing/2014/main" id="{A7D8DE2C-C4D1-4138-B222-EA89D34B032E}"/>
              </a:ext>
            </a:extLst>
          </p:cNvPr>
          <p:cNvSpPr>
            <a:spLocks noGrp="1"/>
          </p:cNvSpPr>
          <p:nvPr>
            <p:ph type="ftr" sz="quarter" idx="12"/>
          </p:nvPr>
        </p:nvSpPr>
        <p:spPr/>
        <p:txBody>
          <a:bodyPr/>
          <a:lstStyle/>
          <a:p>
            <a:pPr>
              <a:defRPr/>
            </a:pPr>
            <a:r>
              <a:rPr lang="en-GB"/>
              <a:t>Insert &gt; Header &amp; footer</a:t>
            </a:r>
          </a:p>
        </p:txBody>
      </p:sp>
      <p:pic>
        <p:nvPicPr>
          <p:cNvPr id="8" name="Picture 7">
            <a:extLst>
              <a:ext uri="{FF2B5EF4-FFF2-40B4-BE49-F238E27FC236}">
                <a16:creationId xmlns:a16="http://schemas.microsoft.com/office/drawing/2014/main" id="{AB6BF33F-A760-4F3E-A408-72F340C8A4C4}"/>
              </a:ext>
            </a:extLst>
          </p:cNvPr>
          <p:cNvPicPr>
            <a:picLocks noChangeAspect="1"/>
          </p:cNvPicPr>
          <p:nvPr/>
        </p:nvPicPr>
        <p:blipFill rotWithShape="1">
          <a:blip r:embed="rId2"/>
          <a:srcRect t="15290" r="31026" b="48574"/>
          <a:stretch/>
        </p:blipFill>
        <p:spPr>
          <a:xfrm>
            <a:off x="2888664" y="4653136"/>
            <a:ext cx="5952570" cy="1701852"/>
          </a:xfrm>
          <a:prstGeom prst="rect">
            <a:avLst/>
          </a:prstGeom>
        </p:spPr>
      </p:pic>
      <p:sp>
        <p:nvSpPr>
          <p:cNvPr id="9" name="TextBox 4">
            <a:extLst>
              <a:ext uri="{FF2B5EF4-FFF2-40B4-BE49-F238E27FC236}">
                <a16:creationId xmlns:a16="http://schemas.microsoft.com/office/drawing/2014/main" id="{681F61E3-5B15-40B8-8CA2-CCE37CA9DA0C}"/>
              </a:ext>
            </a:extLst>
          </p:cNvPr>
          <p:cNvSpPr txBox="1">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nl-NL" sz="2400" dirty="0">
                <a:solidFill>
                  <a:schemeClr val="tx1"/>
                </a:solidFill>
                <a:latin typeface="Tahoma" panose="020B0604030504040204" pitchFamily="34" charset="0"/>
              </a:rPr>
              <a:t>What would be your next question?</a:t>
            </a:r>
            <a:endParaRPr lang="en-GB" altLang="nl-NL" sz="2400" dirty="0">
              <a:solidFill>
                <a:schemeClr val="tx1"/>
              </a:solidFill>
              <a:latin typeface="Tahoma" panose="020B0604030504040204" pitchFamily="34" charset="0"/>
            </a:endParaRPr>
          </a:p>
        </p:txBody>
      </p:sp>
    </p:spTree>
    <p:extLst>
      <p:ext uri="{BB962C8B-B14F-4D97-AF65-F5344CB8AC3E}">
        <p14:creationId xmlns:p14="http://schemas.microsoft.com/office/powerpoint/2010/main" val="2726830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3">
            <a:extLst>
              <a:ext uri="{FF2B5EF4-FFF2-40B4-BE49-F238E27FC236}">
                <a16:creationId xmlns:a16="http://schemas.microsoft.com/office/drawing/2014/main" id="{16C64884-5721-4CC4-85BB-AD71EE848F3F}"/>
              </a:ext>
            </a:extLst>
          </p:cNvPr>
          <p:cNvSpPr>
            <a:spLocks noGrp="1" noChangeArrowheads="1"/>
          </p:cNvSpPr>
          <p:nvPr>
            <p:ph type="body" sz="half" idx="4294967295"/>
          </p:nvPr>
        </p:nvSpPr>
        <p:spPr>
          <a:xfrm>
            <a:off x="323528" y="1027757"/>
            <a:ext cx="4608513" cy="4114800"/>
          </a:xfrm>
        </p:spPr>
        <p:txBody>
          <a:bodyPr/>
          <a:lstStyle/>
          <a:p>
            <a:pPr>
              <a:lnSpc>
                <a:spcPct val="100000"/>
              </a:lnSpc>
              <a:buClr>
                <a:srgbClr val="000066"/>
              </a:buClr>
              <a:defRPr/>
            </a:pPr>
            <a:r>
              <a:rPr lang="en-US" sz="2300" dirty="0">
                <a:solidFill>
                  <a:schemeClr val="tx2"/>
                </a:solidFill>
              </a:rPr>
              <a:t>Test functional relevance of susceptibility SNPs</a:t>
            </a:r>
            <a:r>
              <a:rPr lang="nl-NL" sz="2300" dirty="0">
                <a:solidFill>
                  <a:schemeClr val="tx2"/>
                </a:solidFill>
              </a:rPr>
              <a:t>:</a:t>
            </a:r>
          </a:p>
          <a:p>
            <a:pPr marL="342900" indent="-342900">
              <a:lnSpc>
                <a:spcPct val="130000"/>
              </a:lnSpc>
              <a:buClr>
                <a:srgbClr val="000066"/>
              </a:buClr>
              <a:buFont typeface="Arial" panose="020B0604020202020204" pitchFamily="34" charset="0"/>
              <a:buChar char="•"/>
              <a:defRPr/>
            </a:pPr>
            <a:r>
              <a:rPr lang="nl-NL" sz="2300" dirty="0" err="1">
                <a:solidFill>
                  <a:schemeClr val="accent6"/>
                </a:solidFill>
              </a:rPr>
              <a:t>SNPs</a:t>
            </a:r>
            <a:r>
              <a:rPr lang="nl-NL" sz="2300" dirty="0">
                <a:solidFill>
                  <a:schemeClr val="accent6"/>
                </a:solidFill>
              </a:rPr>
              <a:t> in </a:t>
            </a:r>
            <a:r>
              <a:rPr lang="nl-NL" sz="2300" dirty="0" err="1">
                <a:solidFill>
                  <a:schemeClr val="accent6"/>
                </a:solidFill>
              </a:rPr>
              <a:t>regulatory</a:t>
            </a:r>
            <a:r>
              <a:rPr lang="nl-NL" sz="2300" dirty="0">
                <a:solidFill>
                  <a:schemeClr val="accent6"/>
                </a:solidFill>
              </a:rPr>
              <a:t> </a:t>
            </a:r>
            <a:r>
              <a:rPr lang="nl-NL" sz="2300" dirty="0" err="1">
                <a:solidFill>
                  <a:schemeClr val="accent6"/>
                </a:solidFill>
              </a:rPr>
              <a:t>elements</a:t>
            </a:r>
            <a:endParaRPr lang="nl-NL" sz="2300" dirty="0">
              <a:solidFill>
                <a:schemeClr val="accent6"/>
              </a:solidFill>
            </a:endParaRPr>
          </a:p>
          <a:p>
            <a:pPr marL="342900" indent="-342900">
              <a:lnSpc>
                <a:spcPct val="130000"/>
              </a:lnSpc>
              <a:buClr>
                <a:srgbClr val="000066"/>
              </a:buClr>
              <a:buFont typeface="Arial" panose="020B0604020202020204" pitchFamily="34" charset="0"/>
              <a:buChar char="•"/>
              <a:defRPr/>
            </a:pPr>
            <a:r>
              <a:rPr lang="nl-NL" sz="2300" dirty="0" err="1">
                <a:solidFill>
                  <a:schemeClr val="accent6"/>
                </a:solidFill>
              </a:rPr>
              <a:t>Differences</a:t>
            </a:r>
            <a:r>
              <a:rPr lang="nl-NL" sz="2300" dirty="0">
                <a:solidFill>
                  <a:schemeClr val="accent6"/>
                </a:solidFill>
              </a:rPr>
              <a:t> in RNA </a:t>
            </a:r>
            <a:r>
              <a:rPr lang="nl-NL" sz="2300" dirty="0" err="1">
                <a:solidFill>
                  <a:schemeClr val="accent6"/>
                </a:solidFill>
              </a:rPr>
              <a:t>stability</a:t>
            </a:r>
            <a:endParaRPr lang="nl-NL" sz="2300" dirty="0">
              <a:solidFill>
                <a:schemeClr val="accent6"/>
              </a:solidFill>
            </a:endParaRPr>
          </a:p>
          <a:p>
            <a:pPr marL="342900" indent="-342900">
              <a:lnSpc>
                <a:spcPct val="130000"/>
              </a:lnSpc>
              <a:buClr>
                <a:srgbClr val="000066"/>
              </a:buClr>
              <a:buFont typeface="Arial" panose="020B0604020202020204" pitchFamily="34" charset="0"/>
              <a:buChar char="•"/>
              <a:defRPr/>
            </a:pPr>
            <a:r>
              <a:rPr lang="nl-NL" sz="2300" dirty="0" err="1">
                <a:solidFill>
                  <a:schemeClr val="accent6"/>
                </a:solidFill>
              </a:rPr>
              <a:t>Epigenetic</a:t>
            </a:r>
            <a:r>
              <a:rPr lang="nl-NL" sz="2300" dirty="0">
                <a:solidFill>
                  <a:schemeClr val="accent6"/>
                </a:solidFill>
              </a:rPr>
              <a:t> </a:t>
            </a:r>
            <a:r>
              <a:rPr lang="nl-NL" sz="2300" dirty="0" err="1">
                <a:solidFill>
                  <a:schemeClr val="accent6"/>
                </a:solidFill>
              </a:rPr>
              <a:t>mechanisms</a:t>
            </a:r>
            <a:endParaRPr lang="nl-NL" sz="2300" dirty="0">
              <a:solidFill>
                <a:schemeClr val="accent6"/>
              </a:solidFill>
            </a:endParaRPr>
          </a:p>
          <a:p>
            <a:pPr marL="342900" indent="-342900">
              <a:lnSpc>
                <a:spcPct val="130000"/>
              </a:lnSpc>
              <a:buClr>
                <a:srgbClr val="000066"/>
              </a:buClr>
              <a:buFont typeface="Arial" panose="020B0604020202020204" pitchFamily="34" charset="0"/>
              <a:buChar char="•"/>
              <a:defRPr/>
            </a:pPr>
            <a:r>
              <a:rPr lang="nl-NL" sz="2300" dirty="0">
                <a:solidFill>
                  <a:schemeClr val="accent6"/>
                </a:solidFill>
              </a:rPr>
              <a:t>Tissues</a:t>
            </a:r>
          </a:p>
          <a:p>
            <a:pPr>
              <a:lnSpc>
                <a:spcPct val="130000"/>
              </a:lnSpc>
              <a:buClr>
                <a:srgbClr val="000066"/>
              </a:buClr>
              <a:defRPr/>
            </a:pPr>
            <a:endParaRPr lang="nl-NL" sz="2300" dirty="0"/>
          </a:p>
          <a:p>
            <a:pPr>
              <a:lnSpc>
                <a:spcPct val="130000"/>
              </a:lnSpc>
              <a:buClr>
                <a:srgbClr val="000066"/>
              </a:buClr>
              <a:defRPr/>
            </a:pPr>
            <a:endParaRPr lang="nl-NL" sz="2300" dirty="0"/>
          </a:p>
        </p:txBody>
      </p:sp>
      <p:sp>
        <p:nvSpPr>
          <p:cNvPr id="106499" name="Text Box 5">
            <a:extLst>
              <a:ext uri="{FF2B5EF4-FFF2-40B4-BE49-F238E27FC236}">
                <a16:creationId xmlns:a16="http://schemas.microsoft.com/office/drawing/2014/main" id="{6E8F4D47-2E83-42F0-9B4A-E63E63510A09}"/>
              </a:ext>
            </a:extLst>
          </p:cNvPr>
          <p:cNvSpPr txBox="1">
            <a:spLocks noChangeArrowheads="1"/>
          </p:cNvSpPr>
          <p:nvPr/>
        </p:nvSpPr>
        <p:spPr bwMode="auto">
          <a:xfrm>
            <a:off x="2268538" y="5781675"/>
            <a:ext cx="6767512" cy="6985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spcBef>
                <a:spcPct val="20000"/>
              </a:spcBef>
              <a:buFont typeface="Monotype Sorts"/>
              <a:buNone/>
            </a:pPr>
            <a:r>
              <a:rPr lang="en-US" altLang="nl-NL">
                <a:solidFill>
                  <a:srgbClr val="000066"/>
                </a:solidFill>
                <a:latin typeface="Tahoma" panose="020B0604030504040204" pitchFamily="34" charset="0"/>
              </a:rPr>
              <a:t>Subtle changes in expression regularly underlie complex diseases.</a:t>
            </a:r>
            <a:endParaRPr lang="en-US" altLang="nl-NL" b="0">
              <a:solidFill>
                <a:schemeClr val="bg1"/>
              </a:solidFill>
              <a:latin typeface="Tahoma" panose="020B0604030504040204" pitchFamily="34" charset="0"/>
            </a:endParaRPr>
          </a:p>
        </p:txBody>
      </p:sp>
      <p:sp>
        <p:nvSpPr>
          <p:cNvPr id="8" name="Title 1">
            <a:extLst>
              <a:ext uri="{FF2B5EF4-FFF2-40B4-BE49-F238E27FC236}">
                <a16:creationId xmlns:a16="http://schemas.microsoft.com/office/drawing/2014/main" id="{26975092-135B-4DB6-B71A-ACDC2F79CBA1}"/>
              </a:ext>
            </a:extLst>
          </p:cNvPr>
          <p:cNvSpPr>
            <a:spLocks noGrp="1"/>
          </p:cNvSpPr>
          <p:nvPr>
            <p:ph type="title" idx="4294967295"/>
          </p:nvPr>
        </p:nvSpPr>
        <p:spPr>
          <a:xfrm>
            <a:off x="112713" y="-242888"/>
            <a:ext cx="7772400" cy="1143001"/>
          </a:xfrm>
        </p:spPr>
        <p:txBody>
          <a:bodyPr/>
          <a:lstStyle/>
          <a:p>
            <a:pPr>
              <a:defRPr/>
            </a:pPr>
            <a:r>
              <a:rPr lang="en-US" dirty="0"/>
              <a:t>Does the SNP affect expression of positional gene?</a:t>
            </a:r>
            <a:br>
              <a:rPr lang="en-US" dirty="0"/>
            </a:br>
            <a:endParaRPr lang="en-GB" dirty="0"/>
          </a:p>
        </p:txBody>
      </p:sp>
      <p:pic>
        <p:nvPicPr>
          <p:cNvPr id="2" name="Picture 1">
            <a:extLst>
              <a:ext uri="{FF2B5EF4-FFF2-40B4-BE49-F238E27FC236}">
                <a16:creationId xmlns:a16="http://schemas.microsoft.com/office/drawing/2014/main" id="{15E4C7C4-2F01-4F08-8405-E005ACCE41D6}"/>
              </a:ext>
            </a:extLst>
          </p:cNvPr>
          <p:cNvPicPr>
            <a:picLocks noChangeAspect="1"/>
          </p:cNvPicPr>
          <p:nvPr/>
        </p:nvPicPr>
        <p:blipFill>
          <a:blip r:embed="rId3"/>
          <a:stretch>
            <a:fillRect/>
          </a:stretch>
        </p:blipFill>
        <p:spPr>
          <a:xfrm>
            <a:off x="3730456" y="2709230"/>
            <a:ext cx="5162024" cy="3104046"/>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7" name="Rectangle 2">
            <a:extLst>
              <a:ext uri="{FF2B5EF4-FFF2-40B4-BE49-F238E27FC236}">
                <a16:creationId xmlns:a16="http://schemas.microsoft.com/office/drawing/2014/main" id="{30D6B228-31D7-4842-B07B-2A9B8D44943F}"/>
              </a:ext>
            </a:extLst>
          </p:cNvPr>
          <p:cNvSpPr>
            <a:spLocks noGrp="1" noChangeArrowheads="1"/>
          </p:cNvSpPr>
          <p:nvPr>
            <p:ph type="title"/>
          </p:nvPr>
        </p:nvSpPr>
        <p:spPr>
          <a:xfrm>
            <a:off x="600075" y="34925"/>
            <a:ext cx="7345363" cy="792163"/>
          </a:xfrm>
        </p:spPr>
        <p:txBody>
          <a:bodyPr/>
          <a:lstStyle/>
          <a:p>
            <a:pPr>
              <a:buClr>
                <a:srgbClr val="CC3300"/>
              </a:buClr>
              <a:defRPr/>
            </a:pPr>
            <a:r>
              <a:rPr lang="en-US" sz="2800" dirty="0">
                <a:solidFill>
                  <a:schemeClr val="bg1"/>
                </a:solidFill>
              </a:rPr>
              <a:t>Differential allelic expression </a:t>
            </a:r>
            <a:br>
              <a:rPr lang="en-US" sz="2800" dirty="0">
                <a:solidFill>
                  <a:schemeClr val="bg1"/>
                </a:solidFill>
              </a:rPr>
            </a:br>
            <a:r>
              <a:rPr lang="en-US" dirty="0">
                <a:solidFill>
                  <a:schemeClr val="bg1"/>
                </a:solidFill>
              </a:rPr>
              <a:t>Genetic variation at </a:t>
            </a:r>
            <a:r>
              <a:rPr lang="en-US" i="1" dirty="0">
                <a:solidFill>
                  <a:schemeClr val="bg1"/>
                </a:solidFill>
              </a:rPr>
              <a:t>cis</a:t>
            </a:r>
            <a:r>
              <a:rPr lang="en-US" dirty="0">
                <a:solidFill>
                  <a:schemeClr val="bg1"/>
                </a:solidFill>
              </a:rPr>
              <a:t>-acting regulator elements</a:t>
            </a:r>
          </a:p>
        </p:txBody>
      </p:sp>
      <p:sp>
        <p:nvSpPr>
          <p:cNvPr id="108547" name="Oval 4">
            <a:extLst>
              <a:ext uri="{FF2B5EF4-FFF2-40B4-BE49-F238E27FC236}">
                <a16:creationId xmlns:a16="http://schemas.microsoft.com/office/drawing/2014/main" id="{E6099998-214D-4603-A953-4DCC23719D23}"/>
              </a:ext>
            </a:extLst>
          </p:cNvPr>
          <p:cNvSpPr>
            <a:spLocks noChangeArrowheads="1"/>
          </p:cNvSpPr>
          <p:nvPr/>
        </p:nvSpPr>
        <p:spPr bwMode="auto">
          <a:xfrm>
            <a:off x="539750" y="1341438"/>
            <a:ext cx="7345363" cy="4392612"/>
          </a:xfrm>
          <a:prstGeom prst="ellipse">
            <a:avLst/>
          </a:prstGeom>
          <a:noFill/>
          <a:ln w="28575">
            <a:solidFill>
              <a:srgbClr val="000066"/>
            </a:solidFill>
            <a:prstDash val="sysDot"/>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endParaRPr lang="en-US" altLang="nl-NL" sz="3200" b="0">
              <a:solidFill>
                <a:schemeClr val="bg1"/>
              </a:solidFill>
              <a:latin typeface="Tahoma" panose="020B0604030504040204" pitchFamily="34" charset="0"/>
            </a:endParaRPr>
          </a:p>
        </p:txBody>
      </p:sp>
      <p:sp>
        <p:nvSpPr>
          <p:cNvPr id="108548" name="Line 5">
            <a:extLst>
              <a:ext uri="{FF2B5EF4-FFF2-40B4-BE49-F238E27FC236}">
                <a16:creationId xmlns:a16="http://schemas.microsoft.com/office/drawing/2014/main" id="{EEAC2A16-A28D-4EFF-B44B-2147B19359D9}"/>
              </a:ext>
            </a:extLst>
          </p:cNvPr>
          <p:cNvSpPr>
            <a:spLocks noChangeShapeType="1"/>
          </p:cNvSpPr>
          <p:nvPr/>
        </p:nvSpPr>
        <p:spPr bwMode="auto">
          <a:xfrm flipV="1">
            <a:off x="2363788" y="2708275"/>
            <a:ext cx="3576637" cy="46038"/>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0488" tIns="44450" rIns="90488" bIns="44450" anchor="b"/>
          <a:lstStyle/>
          <a:p>
            <a:endParaRPr lang="nl-NL"/>
          </a:p>
        </p:txBody>
      </p:sp>
      <p:sp>
        <p:nvSpPr>
          <p:cNvPr id="108549" name="Text Box 6">
            <a:extLst>
              <a:ext uri="{FF2B5EF4-FFF2-40B4-BE49-F238E27FC236}">
                <a16:creationId xmlns:a16="http://schemas.microsoft.com/office/drawing/2014/main" id="{D2C7FDA5-6E7C-4836-96DE-47DFE6CB7139}"/>
              </a:ext>
            </a:extLst>
          </p:cNvPr>
          <p:cNvSpPr txBox="1">
            <a:spLocks noChangeArrowheads="1"/>
          </p:cNvSpPr>
          <p:nvPr/>
        </p:nvSpPr>
        <p:spPr bwMode="auto">
          <a:xfrm>
            <a:off x="2349500" y="2693988"/>
            <a:ext cx="423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en-US" altLang="nl-NL" sz="1600" b="0">
                <a:solidFill>
                  <a:schemeClr val="bg2"/>
                </a:solidFill>
                <a:latin typeface="Tahoma" panose="020B0604030504040204" pitchFamily="34" charset="0"/>
              </a:rPr>
              <a:t>RE</a:t>
            </a:r>
          </a:p>
        </p:txBody>
      </p:sp>
      <p:sp>
        <p:nvSpPr>
          <p:cNvPr id="108550" name="Text Box 7">
            <a:extLst>
              <a:ext uri="{FF2B5EF4-FFF2-40B4-BE49-F238E27FC236}">
                <a16:creationId xmlns:a16="http://schemas.microsoft.com/office/drawing/2014/main" id="{79688D4E-1B8F-4C47-80FB-E07E44442D47}"/>
              </a:ext>
            </a:extLst>
          </p:cNvPr>
          <p:cNvSpPr txBox="1">
            <a:spLocks noChangeArrowheads="1"/>
          </p:cNvSpPr>
          <p:nvPr/>
        </p:nvSpPr>
        <p:spPr bwMode="auto">
          <a:xfrm>
            <a:off x="6588125" y="2708275"/>
            <a:ext cx="114458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en-US" altLang="nl-NL" sz="1800">
                <a:solidFill>
                  <a:srgbClr val="000066"/>
                </a:solidFill>
                <a:latin typeface="Tahoma" panose="020B0604030504040204" pitchFamily="34" charset="0"/>
              </a:rPr>
              <a:t>Nucleus</a:t>
            </a:r>
          </a:p>
        </p:txBody>
      </p:sp>
      <p:sp>
        <p:nvSpPr>
          <p:cNvPr id="108551" name="Freeform 8">
            <a:extLst>
              <a:ext uri="{FF2B5EF4-FFF2-40B4-BE49-F238E27FC236}">
                <a16:creationId xmlns:a16="http://schemas.microsoft.com/office/drawing/2014/main" id="{BAEADA7D-BF01-41D6-8D7E-197DA3C216F7}"/>
              </a:ext>
            </a:extLst>
          </p:cNvPr>
          <p:cNvSpPr>
            <a:spLocks/>
          </p:cNvSpPr>
          <p:nvPr/>
        </p:nvSpPr>
        <p:spPr bwMode="auto">
          <a:xfrm>
            <a:off x="4379913" y="1824038"/>
            <a:ext cx="1030287" cy="231775"/>
          </a:xfrm>
          <a:custGeom>
            <a:avLst/>
            <a:gdLst>
              <a:gd name="T0" fmla="*/ 0 w 1020"/>
              <a:gd name="T1" fmla="*/ 2147483646 h 222"/>
              <a:gd name="T2" fmla="*/ 2147483646 w 1020"/>
              <a:gd name="T3" fmla="*/ 2147483646 h 222"/>
              <a:gd name="T4" fmla="*/ 2147483646 w 1020"/>
              <a:gd name="T5" fmla="*/ 2147483646 h 222"/>
              <a:gd name="T6" fmla="*/ 2147483646 w 1020"/>
              <a:gd name="T7" fmla="*/ 2147483646 h 222"/>
              <a:gd name="T8" fmla="*/ 2147483646 w 1020"/>
              <a:gd name="T9" fmla="*/ 2147483646 h 222"/>
              <a:gd name="T10" fmla="*/ 2147483646 w 1020"/>
              <a:gd name="T11" fmla="*/ 2147483646 h 222"/>
              <a:gd name="T12" fmla="*/ 2147483646 w 1020"/>
              <a:gd name="T13" fmla="*/ 2147483646 h 222"/>
              <a:gd name="T14" fmla="*/ 2147483646 w 1020"/>
              <a:gd name="T15" fmla="*/ 2147483646 h 222"/>
              <a:gd name="T16" fmla="*/ 2147483646 w 1020"/>
              <a:gd name="T17" fmla="*/ 2147483646 h 222"/>
              <a:gd name="T18" fmla="*/ 2147483646 w 1020"/>
              <a:gd name="T19" fmla="*/ 0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20"/>
              <a:gd name="T31" fmla="*/ 0 h 222"/>
              <a:gd name="T32" fmla="*/ 1020 w 1020"/>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20" h="222">
                <a:moveTo>
                  <a:pt x="0" y="222"/>
                </a:moveTo>
                <a:cubicBezTo>
                  <a:pt x="10" y="183"/>
                  <a:pt x="47" y="162"/>
                  <a:pt x="78" y="138"/>
                </a:cubicBezTo>
                <a:cubicBezTo>
                  <a:pt x="166" y="70"/>
                  <a:pt x="273" y="22"/>
                  <a:pt x="384" y="12"/>
                </a:cubicBezTo>
                <a:cubicBezTo>
                  <a:pt x="410" y="14"/>
                  <a:pt x="437" y="10"/>
                  <a:pt x="462" y="18"/>
                </a:cubicBezTo>
                <a:cubicBezTo>
                  <a:pt x="470" y="21"/>
                  <a:pt x="468" y="36"/>
                  <a:pt x="474" y="42"/>
                </a:cubicBezTo>
                <a:cubicBezTo>
                  <a:pt x="478" y="46"/>
                  <a:pt x="486" y="46"/>
                  <a:pt x="492" y="48"/>
                </a:cubicBezTo>
                <a:cubicBezTo>
                  <a:pt x="643" y="42"/>
                  <a:pt x="730" y="41"/>
                  <a:pt x="858" y="24"/>
                </a:cubicBezTo>
                <a:cubicBezTo>
                  <a:pt x="876" y="22"/>
                  <a:pt x="894" y="20"/>
                  <a:pt x="912" y="18"/>
                </a:cubicBezTo>
                <a:cubicBezTo>
                  <a:pt x="940" y="14"/>
                  <a:pt x="968" y="10"/>
                  <a:pt x="996" y="6"/>
                </a:cubicBezTo>
                <a:cubicBezTo>
                  <a:pt x="1004" y="5"/>
                  <a:pt x="1020" y="0"/>
                  <a:pt x="1020" y="0"/>
                </a:cubicBezTo>
              </a:path>
            </a:pathLst>
          </a:cu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nl-NL"/>
          </a:p>
        </p:txBody>
      </p:sp>
      <p:sp>
        <p:nvSpPr>
          <p:cNvPr id="108552" name="Freeform 9">
            <a:extLst>
              <a:ext uri="{FF2B5EF4-FFF2-40B4-BE49-F238E27FC236}">
                <a16:creationId xmlns:a16="http://schemas.microsoft.com/office/drawing/2014/main" id="{FDB5A0AF-25C5-4521-9AC7-BE8CFD111A6E}"/>
              </a:ext>
            </a:extLst>
          </p:cNvPr>
          <p:cNvSpPr>
            <a:spLocks/>
          </p:cNvSpPr>
          <p:nvPr/>
        </p:nvSpPr>
        <p:spPr bwMode="auto">
          <a:xfrm>
            <a:off x="3875088" y="1917700"/>
            <a:ext cx="1146175" cy="385763"/>
          </a:xfrm>
          <a:custGeom>
            <a:avLst/>
            <a:gdLst>
              <a:gd name="T0" fmla="*/ 0 w 1134"/>
              <a:gd name="T1" fmla="*/ 2147483646 h 370"/>
              <a:gd name="T2" fmla="*/ 2147483646 w 1134"/>
              <a:gd name="T3" fmla="*/ 2147483646 h 370"/>
              <a:gd name="T4" fmla="*/ 2147483646 w 1134"/>
              <a:gd name="T5" fmla="*/ 2147483646 h 370"/>
              <a:gd name="T6" fmla="*/ 2147483646 w 1134"/>
              <a:gd name="T7" fmla="*/ 2147483646 h 370"/>
              <a:gd name="T8" fmla="*/ 2147483646 w 1134"/>
              <a:gd name="T9" fmla="*/ 2147483646 h 370"/>
              <a:gd name="T10" fmla="*/ 2147483646 w 1134"/>
              <a:gd name="T11" fmla="*/ 2147483646 h 370"/>
              <a:gd name="T12" fmla="*/ 0 60000 65536"/>
              <a:gd name="T13" fmla="*/ 0 60000 65536"/>
              <a:gd name="T14" fmla="*/ 0 60000 65536"/>
              <a:gd name="T15" fmla="*/ 0 60000 65536"/>
              <a:gd name="T16" fmla="*/ 0 60000 65536"/>
              <a:gd name="T17" fmla="*/ 0 60000 65536"/>
              <a:gd name="T18" fmla="*/ 0 w 1134"/>
              <a:gd name="T19" fmla="*/ 0 h 370"/>
              <a:gd name="T20" fmla="*/ 1134 w 1134"/>
              <a:gd name="T21" fmla="*/ 370 h 370"/>
            </a:gdLst>
            <a:ahLst/>
            <a:cxnLst>
              <a:cxn ang="T12">
                <a:pos x="T0" y="T1"/>
              </a:cxn>
              <a:cxn ang="T13">
                <a:pos x="T2" y="T3"/>
              </a:cxn>
              <a:cxn ang="T14">
                <a:pos x="T4" y="T5"/>
              </a:cxn>
              <a:cxn ang="T15">
                <a:pos x="T6" y="T7"/>
              </a:cxn>
              <a:cxn ang="T16">
                <a:pos x="T8" y="T9"/>
              </a:cxn>
              <a:cxn ang="T17">
                <a:pos x="T10" y="T11"/>
              </a:cxn>
            </a:cxnLst>
            <a:rect l="T18" t="T19" r="T20" b="T21"/>
            <a:pathLst>
              <a:path w="1134" h="370">
                <a:moveTo>
                  <a:pt x="0" y="370"/>
                </a:moveTo>
                <a:cubicBezTo>
                  <a:pt x="170" y="362"/>
                  <a:pt x="340" y="354"/>
                  <a:pt x="453" y="324"/>
                </a:cubicBezTo>
                <a:cubicBezTo>
                  <a:pt x="566" y="294"/>
                  <a:pt x="620" y="233"/>
                  <a:pt x="680" y="188"/>
                </a:cubicBezTo>
                <a:cubicBezTo>
                  <a:pt x="740" y="143"/>
                  <a:pt x="763" y="82"/>
                  <a:pt x="816" y="52"/>
                </a:cubicBezTo>
                <a:cubicBezTo>
                  <a:pt x="869" y="22"/>
                  <a:pt x="945" y="0"/>
                  <a:pt x="998" y="7"/>
                </a:cubicBezTo>
                <a:cubicBezTo>
                  <a:pt x="1051" y="14"/>
                  <a:pt x="1096" y="37"/>
                  <a:pt x="1134" y="97"/>
                </a:cubicBezTo>
              </a:path>
            </a:pathLst>
          </a:cu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nl-NL"/>
          </a:p>
        </p:txBody>
      </p:sp>
      <p:sp>
        <p:nvSpPr>
          <p:cNvPr id="108553" name="Freeform 10">
            <a:extLst>
              <a:ext uri="{FF2B5EF4-FFF2-40B4-BE49-F238E27FC236}">
                <a16:creationId xmlns:a16="http://schemas.microsoft.com/office/drawing/2014/main" id="{4D33FC4B-C308-4CCC-B143-77CCDB1F4406}"/>
              </a:ext>
            </a:extLst>
          </p:cNvPr>
          <p:cNvSpPr>
            <a:spLocks/>
          </p:cNvSpPr>
          <p:nvPr/>
        </p:nvSpPr>
        <p:spPr bwMode="auto">
          <a:xfrm>
            <a:off x="4149725" y="1635125"/>
            <a:ext cx="1030288" cy="231775"/>
          </a:xfrm>
          <a:custGeom>
            <a:avLst/>
            <a:gdLst>
              <a:gd name="T0" fmla="*/ 0 w 1020"/>
              <a:gd name="T1" fmla="*/ 2147483646 h 222"/>
              <a:gd name="T2" fmla="*/ 2147483646 w 1020"/>
              <a:gd name="T3" fmla="*/ 2147483646 h 222"/>
              <a:gd name="T4" fmla="*/ 2147483646 w 1020"/>
              <a:gd name="T5" fmla="*/ 2147483646 h 222"/>
              <a:gd name="T6" fmla="*/ 2147483646 w 1020"/>
              <a:gd name="T7" fmla="*/ 2147483646 h 222"/>
              <a:gd name="T8" fmla="*/ 2147483646 w 1020"/>
              <a:gd name="T9" fmla="*/ 2147483646 h 222"/>
              <a:gd name="T10" fmla="*/ 2147483646 w 1020"/>
              <a:gd name="T11" fmla="*/ 2147483646 h 222"/>
              <a:gd name="T12" fmla="*/ 2147483646 w 1020"/>
              <a:gd name="T13" fmla="*/ 2147483646 h 222"/>
              <a:gd name="T14" fmla="*/ 2147483646 w 1020"/>
              <a:gd name="T15" fmla="*/ 2147483646 h 222"/>
              <a:gd name="T16" fmla="*/ 2147483646 w 1020"/>
              <a:gd name="T17" fmla="*/ 2147483646 h 222"/>
              <a:gd name="T18" fmla="*/ 2147483646 w 1020"/>
              <a:gd name="T19" fmla="*/ 0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20"/>
              <a:gd name="T31" fmla="*/ 0 h 222"/>
              <a:gd name="T32" fmla="*/ 1020 w 1020"/>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20" h="222">
                <a:moveTo>
                  <a:pt x="0" y="222"/>
                </a:moveTo>
                <a:cubicBezTo>
                  <a:pt x="10" y="183"/>
                  <a:pt x="47" y="162"/>
                  <a:pt x="78" y="138"/>
                </a:cubicBezTo>
                <a:cubicBezTo>
                  <a:pt x="166" y="70"/>
                  <a:pt x="273" y="22"/>
                  <a:pt x="384" y="12"/>
                </a:cubicBezTo>
                <a:cubicBezTo>
                  <a:pt x="410" y="14"/>
                  <a:pt x="437" y="10"/>
                  <a:pt x="462" y="18"/>
                </a:cubicBezTo>
                <a:cubicBezTo>
                  <a:pt x="470" y="21"/>
                  <a:pt x="468" y="36"/>
                  <a:pt x="474" y="42"/>
                </a:cubicBezTo>
                <a:cubicBezTo>
                  <a:pt x="478" y="46"/>
                  <a:pt x="486" y="46"/>
                  <a:pt x="492" y="48"/>
                </a:cubicBezTo>
                <a:cubicBezTo>
                  <a:pt x="643" y="42"/>
                  <a:pt x="730" y="41"/>
                  <a:pt x="858" y="24"/>
                </a:cubicBezTo>
                <a:cubicBezTo>
                  <a:pt x="876" y="22"/>
                  <a:pt x="894" y="20"/>
                  <a:pt x="912" y="18"/>
                </a:cubicBezTo>
                <a:cubicBezTo>
                  <a:pt x="940" y="14"/>
                  <a:pt x="968" y="10"/>
                  <a:pt x="996" y="6"/>
                </a:cubicBezTo>
                <a:cubicBezTo>
                  <a:pt x="1004" y="5"/>
                  <a:pt x="1020" y="0"/>
                  <a:pt x="1020" y="0"/>
                </a:cubicBezTo>
              </a:path>
            </a:pathLst>
          </a:cu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nl-NL"/>
          </a:p>
        </p:txBody>
      </p:sp>
      <p:sp>
        <p:nvSpPr>
          <p:cNvPr id="108554" name="Freeform 11">
            <a:extLst>
              <a:ext uri="{FF2B5EF4-FFF2-40B4-BE49-F238E27FC236}">
                <a16:creationId xmlns:a16="http://schemas.microsoft.com/office/drawing/2014/main" id="{AF11ED98-9A3E-42EA-B1E3-7D0C5DBD07C2}"/>
              </a:ext>
            </a:extLst>
          </p:cNvPr>
          <p:cNvSpPr>
            <a:spLocks/>
          </p:cNvSpPr>
          <p:nvPr/>
        </p:nvSpPr>
        <p:spPr bwMode="auto">
          <a:xfrm>
            <a:off x="4562475" y="2154238"/>
            <a:ext cx="1030288" cy="265112"/>
          </a:xfrm>
          <a:custGeom>
            <a:avLst/>
            <a:gdLst>
              <a:gd name="T0" fmla="*/ 0 w 1020"/>
              <a:gd name="T1" fmla="*/ 2147483646 h 254"/>
              <a:gd name="T2" fmla="*/ 2147483646 w 1020"/>
              <a:gd name="T3" fmla="*/ 2147483646 h 254"/>
              <a:gd name="T4" fmla="*/ 2147483646 w 1020"/>
              <a:gd name="T5" fmla="*/ 2147483646 h 254"/>
              <a:gd name="T6" fmla="*/ 2147483646 w 1020"/>
              <a:gd name="T7" fmla="*/ 2147483646 h 254"/>
              <a:gd name="T8" fmla="*/ 2147483646 w 1020"/>
              <a:gd name="T9" fmla="*/ 0 h 254"/>
              <a:gd name="T10" fmla="*/ 0 60000 65536"/>
              <a:gd name="T11" fmla="*/ 0 60000 65536"/>
              <a:gd name="T12" fmla="*/ 0 60000 65536"/>
              <a:gd name="T13" fmla="*/ 0 60000 65536"/>
              <a:gd name="T14" fmla="*/ 0 60000 65536"/>
              <a:gd name="T15" fmla="*/ 0 w 1020"/>
              <a:gd name="T16" fmla="*/ 0 h 254"/>
              <a:gd name="T17" fmla="*/ 1020 w 1020"/>
              <a:gd name="T18" fmla="*/ 254 h 254"/>
            </a:gdLst>
            <a:ahLst/>
            <a:cxnLst>
              <a:cxn ang="T10">
                <a:pos x="T0" y="T1"/>
              </a:cxn>
              <a:cxn ang="T11">
                <a:pos x="T2" y="T3"/>
              </a:cxn>
              <a:cxn ang="T12">
                <a:pos x="T4" y="T5"/>
              </a:cxn>
              <a:cxn ang="T13">
                <a:pos x="T6" y="T7"/>
              </a:cxn>
              <a:cxn ang="T14">
                <a:pos x="T8" y="T9"/>
              </a:cxn>
            </a:cxnLst>
            <a:rect l="T15" t="T16" r="T17" b="T18"/>
            <a:pathLst>
              <a:path w="1020" h="254">
                <a:moveTo>
                  <a:pt x="0" y="198"/>
                </a:moveTo>
                <a:cubicBezTo>
                  <a:pt x="289" y="140"/>
                  <a:pt x="589" y="254"/>
                  <a:pt x="864" y="144"/>
                </a:cubicBezTo>
                <a:cubicBezTo>
                  <a:pt x="909" y="126"/>
                  <a:pt x="939" y="68"/>
                  <a:pt x="978" y="42"/>
                </a:cubicBezTo>
                <a:cubicBezTo>
                  <a:pt x="986" y="30"/>
                  <a:pt x="988" y="11"/>
                  <a:pt x="1002" y="6"/>
                </a:cubicBezTo>
                <a:cubicBezTo>
                  <a:pt x="1008" y="4"/>
                  <a:pt x="1020" y="0"/>
                  <a:pt x="1020" y="0"/>
                </a:cubicBezTo>
              </a:path>
            </a:pathLst>
          </a:cu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nl-NL"/>
          </a:p>
        </p:txBody>
      </p:sp>
      <p:sp>
        <p:nvSpPr>
          <p:cNvPr id="108555" name="Oval 12">
            <a:extLst>
              <a:ext uri="{FF2B5EF4-FFF2-40B4-BE49-F238E27FC236}">
                <a16:creationId xmlns:a16="http://schemas.microsoft.com/office/drawing/2014/main" id="{E136381B-CB80-4A97-8077-04DD0B551944}"/>
              </a:ext>
            </a:extLst>
          </p:cNvPr>
          <p:cNvSpPr>
            <a:spLocks noChangeArrowheads="1"/>
          </p:cNvSpPr>
          <p:nvPr/>
        </p:nvSpPr>
        <p:spPr bwMode="auto">
          <a:xfrm>
            <a:off x="2500313" y="2476500"/>
            <a:ext cx="182562" cy="261938"/>
          </a:xfrm>
          <a:prstGeom prst="ellipse">
            <a:avLst/>
          </a:prstGeom>
          <a:solidFill>
            <a:srgbClr val="000099"/>
          </a:solidFill>
          <a:ln w="12700">
            <a:solidFill>
              <a:schemeClr val="tx1"/>
            </a:solidFill>
            <a:round/>
            <a:headEnd/>
            <a:tailEnd/>
          </a:ln>
        </p:spPr>
        <p:txBody>
          <a:bodyPr wrap="none" lIns="90488" tIns="44450" rIns="90488" bIns="44450" anchor="ct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US" altLang="nl-NL" sz="2400">
              <a:solidFill>
                <a:schemeClr val="bg1"/>
              </a:solidFill>
              <a:latin typeface="Tahoma" panose="020B0604030504040204" pitchFamily="34" charset="0"/>
            </a:endParaRPr>
          </a:p>
        </p:txBody>
      </p:sp>
      <p:sp>
        <p:nvSpPr>
          <p:cNvPr id="108556" name="Oval 13">
            <a:extLst>
              <a:ext uri="{FF2B5EF4-FFF2-40B4-BE49-F238E27FC236}">
                <a16:creationId xmlns:a16="http://schemas.microsoft.com/office/drawing/2014/main" id="{1F277CE6-2A78-4D9C-9193-F6582B9CBA59}"/>
              </a:ext>
            </a:extLst>
          </p:cNvPr>
          <p:cNvSpPr>
            <a:spLocks noChangeArrowheads="1"/>
          </p:cNvSpPr>
          <p:nvPr/>
        </p:nvSpPr>
        <p:spPr bwMode="auto">
          <a:xfrm>
            <a:off x="2339975" y="2476500"/>
            <a:ext cx="182563" cy="261938"/>
          </a:xfrm>
          <a:prstGeom prst="ellipse">
            <a:avLst/>
          </a:prstGeom>
          <a:solidFill>
            <a:schemeClr val="bg1"/>
          </a:solidFill>
          <a:ln w="12700">
            <a:solidFill>
              <a:srgbClr val="000099"/>
            </a:solidFill>
            <a:round/>
            <a:headEnd/>
            <a:tailEnd/>
          </a:ln>
        </p:spPr>
        <p:txBody>
          <a:bodyPr wrap="none" lIns="90488" tIns="44450" rIns="90488" bIns="44450" anchor="ct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US" altLang="nl-NL" sz="2400">
              <a:solidFill>
                <a:schemeClr val="bg1"/>
              </a:solidFill>
              <a:latin typeface="Tahoma" panose="020B0604030504040204" pitchFamily="34" charset="0"/>
            </a:endParaRPr>
          </a:p>
        </p:txBody>
      </p:sp>
      <p:sp>
        <p:nvSpPr>
          <p:cNvPr id="108557" name="AutoShape 14">
            <a:extLst>
              <a:ext uri="{FF2B5EF4-FFF2-40B4-BE49-F238E27FC236}">
                <a16:creationId xmlns:a16="http://schemas.microsoft.com/office/drawing/2014/main" id="{85C75D74-E162-475D-8186-58B891D17F8A}"/>
              </a:ext>
            </a:extLst>
          </p:cNvPr>
          <p:cNvSpPr>
            <a:spLocks noChangeArrowheads="1"/>
          </p:cNvSpPr>
          <p:nvPr/>
        </p:nvSpPr>
        <p:spPr bwMode="auto">
          <a:xfrm>
            <a:off x="2827338" y="2416175"/>
            <a:ext cx="549275" cy="330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99"/>
          </a:solidFill>
          <a:ln w="12700">
            <a:solidFill>
              <a:schemeClr val="tx1"/>
            </a:solidFill>
            <a:miter lim="800000"/>
            <a:headEnd/>
            <a:tailEnd/>
          </a:ln>
        </p:spPr>
        <p:txBody>
          <a:bodyPr wrap="none" lIns="90488" tIns="44450" rIns="90488" bIns="44450" anchor="ctr"/>
          <a:lstStyle/>
          <a:p>
            <a:endParaRPr lang="nl-NL"/>
          </a:p>
        </p:txBody>
      </p:sp>
      <p:sp>
        <p:nvSpPr>
          <p:cNvPr id="108558" name="Freeform 15">
            <a:extLst>
              <a:ext uri="{FF2B5EF4-FFF2-40B4-BE49-F238E27FC236}">
                <a16:creationId xmlns:a16="http://schemas.microsoft.com/office/drawing/2014/main" id="{3929AB8C-D896-44A8-8A4E-6A4C5D60FCC6}"/>
              </a:ext>
            </a:extLst>
          </p:cNvPr>
          <p:cNvSpPr>
            <a:spLocks/>
          </p:cNvSpPr>
          <p:nvPr/>
        </p:nvSpPr>
        <p:spPr bwMode="auto">
          <a:xfrm>
            <a:off x="3503613" y="2024063"/>
            <a:ext cx="769937" cy="44450"/>
          </a:xfrm>
          <a:custGeom>
            <a:avLst/>
            <a:gdLst>
              <a:gd name="T0" fmla="*/ 0 w 762"/>
              <a:gd name="T1" fmla="*/ 2147483646 h 43"/>
              <a:gd name="T2" fmla="*/ 2147483646 w 762"/>
              <a:gd name="T3" fmla="*/ 2147483646 h 43"/>
              <a:gd name="T4" fmla="*/ 2147483646 w 762"/>
              <a:gd name="T5" fmla="*/ 2147483646 h 43"/>
              <a:gd name="T6" fmla="*/ 0 60000 65536"/>
              <a:gd name="T7" fmla="*/ 0 60000 65536"/>
              <a:gd name="T8" fmla="*/ 0 60000 65536"/>
              <a:gd name="T9" fmla="*/ 0 w 762"/>
              <a:gd name="T10" fmla="*/ 0 h 43"/>
              <a:gd name="T11" fmla="*/ 762 w 762"/>
              <a:gd name="T12" fmla="*/ 43 h 43"/>
            </a:gdLst>
            <a:ahLst/>
            <a:cxnLst>
              <a:cxn ang="T6">
                <a:pos x="T0" y="T1"/>
              </a:cxn>
              <a:cxn ang="T7">
                <a:pos x="T2" y="T3"/>
              </a:cxn>
              <a:cxn ang="T8">
                <a:pos x="T4" y="T5"/>
              </a:cxn>
            </a:cxnLst>
            <a:rect l="T9" t="T10" r="T11" b="T12"/>
            <a:pathLst>
              <a:path w="762" h="43">
                <a:moveTo>
                  <a:pt x="0" y="7"/>
                </a:moveTo>
                <a:cubicBezTo>
                  <a:pt x="155" y="1"/>
                  <a:pt x="307" y="0"/>
                  <a:pt x="462" y="13"/>
                </a:cubicBezTo>
                <a:cubicBezTo>
                  <a:pt x="584" y="40"/>
                  <a:pt x="627" y="43"/>
                  <a:pt x="762" y="43"/>
                </a:cubicBezTo>
              </a:path>
            </a:pathLst>
          </a:cu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nl-NL"/>
          </a:p>
        </p:txBody>
      </p:sp>
      <p:sp>
        <p:nvSpPr>
          <p:cNvPr id="108559" name="Freeform 16">
            <a:extLst>
              <a:ext uri="{FF2B5EF4-FFF2-40B4-BE49-F238E27FC236}">
                <a16:creationId xmlns:a16="http://schemas.microsoft.com/office/drawing/2014/main" id="{F15E5169-9813-4D1D-9D16-EF0E2BEDCA16}"/>
              </a:ext>
            </a:extLst>
          </p:cNvPr>
          <p:cNvSpPr>
            <a:spLocks/>
          </p:cNvSpPr>
          <p:nvPr/>
        </p:nvSpPr>
        <p:spPr bwMode="auto">
          <a:xfrm>
            <a:off x="4691063" y="2036763"/>
            <a:ext cx="1006475" cy="131762"/>
          </a:xfrm>
          <a:custGeom>
            <a:avLst/>
            <a:gdLst>
              <a:gd name="T0" fmla="*/ 0 w 996"/>
              <a:gd name="T1" fmla="*/ 2147483646 h 127"/>
              <a:gd name="T2" fmla="*/ 2147483646 w 996"/>
              <a:gd name="T3" fmla="*/ 2147483646 h 127"/>
              <a:gd name="T4" fmla="*/ 2147483646 w 996"/>
              <a:gd name="T5" fmla="*/ 2147483646 h 127"/>
              <a:gd name="T6" fmla="*/ 2147483646 w 996"/>
              <a:gd name="T7" fmla="*/ 2147483646 h 127"/>
              <a:gd name="T8" fmla="*/ 2147483646 w 996"/>
              <a:gd name="T9" fmla="*/ 2147483646 h 127"/>
              <a:gd name="T10" fmla="*/ 2147483646 w 996"/>
              <a:gd name="T11" fmla="*/ 0 h 127"/>
              <a:gd name="T12" fmla="*/ 0 60000 65536"/>
              <a:gd name="T13" fmla="*/ 0 60000 65536"/>
              <a:gd name="T14" fmla="*/ 0 60000 65536"/>
              <a:gd name="T15" fmla="*/ 0 60000 65536"/>
              <a:gd name="T16" fmla="*/ 0 60000 65536"/>
              <a:gd name="T17" fmla="*/ 0 60000 65536"/>
              <a:gd name="T18" fmla="*/ 0 w 996"/>
              <a:gd name="T19" fmla="*/ 0 h 127"/>
              <a:gd name="T20" fmla="*/ 996 w 996"/>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996" h="127">
                <a:moveTo>
                  <a:pt x="0" y="126"/>
                </a:moveTo>
                <a:cubicBezTo>
                  <a:pt x="120" y="124"/>
                  <a:pt x="240" y="127"/>
                  <a:pt x="360" y="120"/>
                </a:cubicBezTo>
                <a:cubicBezTo>
                  <a:pt x="418" y="117"/>
                  <a:pt x="472" y="87"/>
                  <a:pt x="528" y="72"/>
                </a:cubicBezTo>
                <a:cubicBezTo>
                  <a:pt x="620" y="48"/>
                  <a:pt x="715" y="20"/>
                  <a:pt x="810" y="6"/>
                </a:cubicBezTo>
                <a:cubicBezTo>
                  <a:pt x="866" y="11"/>
                  <a:pt x="911" y="19"/>
                  <a:pt x="966" y="12"/>
                </a:cubicBezTo>
                <a:cubicBezTo>
                  <a:pt x="988" y="5"/>
                  <a:pt x="978" y="9"/>
                  <a:pt x="996" y="0"/>
                </a:cubicBezTo>
              </a:path>
            </a:pathLst>
          </a:cu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nl-NL"/>
          </a:p>
        </p:txBody>
      </p:sp>
      <p:sp>
        <p:nvSpPr>
          <p:cNvPr id="108560" name="Line 17">
            <a:extLst>
              <a:ext uri="{FF2B5EF4-FFF2-40B4-BE49-F238E27FC236}">
                <a16:creationId xmlns:a16="http://schemas.microsoft.com/office/drawing/2014/main" id="{FFDC2D42-B1A1-4369-9BC3-FEFD01CAA399}"/>
              </a:ext>
            </a:extLst>
          </p:cNvPr>
          <p:cNvSpPr>
            <a:spLocks noChangeShapeType="1"/>
          </p:cNvSpPr>
          <p:nvPr/>
        </p:nvSpPr>
        <p:spPr bwMode="auto">
          <a:xfrm flipV="1">
            <a:off x="2435225" y="4437063"/>
            <a:ext cx="3576638" cy="39687"/>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0488" tIns="44450" rIns="90488" bIns="44450" anchor="b"/>
          <a:lstStyle/>
          <a:p>
            <a:endParaRPr lang="nl-NL"/>
          </a:p>
        </p:txBody>
      </p:sp>
      <p:sp>
        <p:nvSpPr>
          <p:cNvPr id="108561" name="Text Box 18">
            <a:extLst>
              <a:ext uri="{FF2B5EF4-FFF2-40B4-BE49-F238E27FC236}">
                <a16:creationId xmlns:a16="http://schemas.microsoft.com/office/drawing/2014/main" id="{03CFBF3C-52E2-4626-BE3B-F0533E4DDDF6}"/>
              </a:ext>
            </a:extLst>
          </p:cNvPr>
          <p:cNvSpPr txBox="1">
            <a:spLocks noChangeArrowheads="1"/>
          </p:cNvSpPr>
          <p:nvPr/>
        </p:nvSpPr>
        <p:spPr bwMode="auto">
          <a:xfrm>
            <a:off x="2420938" y="4416425"/>
            <a:ext cx="423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en-US" altLang="nl-NL" sz="1600" b="0">
                <a:solidFill>
                  <a:schemeClr val="bg2"/>
                </a:solidFill>
                <a:latin typeface="Tahoma" panose="020B0604030504040204" pitchFamily="34" charset="0"/>
              </a:rPr>
              <a:t>RE</a:t>
            </a:r>
          </a:p>
        </p:txBody>
      </p:sp>
      <p:sp>
        <p:nvSpPr>
          <p:cNvPr id="108562" name="Text Box 19">
            <a:extLst>
              <a:ext uri="{FF2B5EF4-FFF2-40B4-BE49-F238E27FC236}">
                <a16:creationId xmlns:a16="http://schemas.microsoft.com/office/drawing/2014/main" id="{97631A32-E1EF-42CE-BB07-A5BE353DC097}"/>
              </a:ext>
            </a:extLst>
          </p:cNvPr>
          <p:cNvSpPr txBox="1">
            <a:spLocks noChangeArrowheads="1"/>
          </p:cNvSpPr>
          <p:nvPr/>
        </p:nvSpPr>
        <p:spPr bwMode="auto">
          <a:xfrm>
            <a:off x="4038600" y="4495800"/>
            <a:ext cx="114458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en-US" altLang="nl-NL" sz="1800">
                <a:solidFill>
                  <a:srgbClr val="000066"/>
                </a:solidFill>
                <a:latin typeface="Tahoma" panose="020B0604030504040204" pitchFamily="34" charset="0"/>
              </a:rPr>
              <a:t>Nucleus</a:t>
            </a:r>
          </a:p>
        </p:txBody>
      </p:sp>
      <p:sp>
        <p:nvSpPr>
          <p:cNvPr id="108563" name="Text Box 20">
            <a:extLst>
              <a:ext uri="{FF2B5EF4-FFF2-40B4-BE49-F238E27FC236}">
                <a16:creationId xmlns:a16="http://schemas.microsoft.com/office/drawing/2014/main" id="{5617AA0B-B396-485A-8D19-EEAD06B77451}"/>
              </a:ext>
            </a:extLst>
          </p:cNvPr>
          <p:cNvSpPr txBox="1">
            <a:spLocks noChangeArrowheads="1"/>
          </p:cNvSpPr>
          <p:nvPr/>
        </p:nvSpPr>
        <p:spPr bwMode="auto">
          <a:xfrm>
            <a:off x="3351213" y="5054600"/>
            <a:ext cx="35258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pPr>
            <a:r>
              <a:rPr lang="en-US" altLang="nl-NL" sz="1600" b="0">
                <a:solidFill>
                  <a:srgbClr val="000066"/>
                </a:solidFill>
                <a:latin typeface="Tahoma" panose="020B0604030504040204" pitchFamily="34" charset="0"/>
              </a:rPr>
              <a:t>Variation in cis acting element</a:t>
            </a:r>
          </a:p>
        </p:txBody>
      </p:sp>
      <p:cxnSp>
        <p:nvCxnSpPr>
          <p:cNvPr id="108564" name="AutoShape 21">
            <a:extLst>
              <a:ext uri="{FF2B5EF4-FFF2-40B4-BE49-F238E27FC236}">
                <a16:creationId xmlns:a16="http://schemas.microsoft.com/office/drawing/2014/main" id="{ED09EF94-3C57-450A-9992-194E08ACC3C6}"/>
              </a:ext>
            </a:extLst>
          </p:cNvPr>
          <p:cNvCxnSpPr>
            <a:cxnSpLocks noChangeShapeType="1"/>
            <a:stCxn id="108561" idx="3"/>
            <a:endCxn id="108563" idx="1"/>
          </p:cNvCxnSpPr>
          <p:nvPr/>
        </p:nvCxnSpPr>
        <p:spPr bwMode="auto">
          <a:xfrm>
            <a:off x="2844800" y="4584700"/>
            <a:ext cx="506413" cy="636588"/>
          </a:xfrm>
          <a:prstGeom prst="curvedConnector3">
            <a:avLst>
              <a:gd name="adj1" fmla="val 50000"/>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108565" name="Freeform 22">
            <a:extLst>
              <a:ext uri="{FF2B5EF4-FFF2-40B4-BE49-F238E27FC236}">
                <a16:creationId xmlns:a16="http://schemas.microsoft.com/office/drawing/2014/main" id="{5C946301-6DEB-4ADD-AF98-80054B22ECAE}"/>
              </a:ext>
            </a:extLst>
          </p:cNvPr>
          <p:cNvSpPr>
            <a:spLocks/>
          </p:cNvSpPr>
          <p:nvPr/>
        </p:nvSpPr>
        <p:spPr bwMode="auto">
          <a:xfrm>
            <a:off x="4451350" y="3546475"/>
            <a:ext cx="1030288" cy="231775"/>
          </a:xfrm>
          <a:custGeom>
            <a:avLst/>
            <a:gdLst>
              <a:gd name="T0" fmla="*/ 0 w 1020"/>
              <a:gd name="T1" fmla="*/ 2147483646 h 222"/>
              <a:gd name="T2" fmla="*/ 2147483646 w 1020"/>
              <a:gd name="T3" fmla="*/ 2147483646 h 222"/>
              <a:gd name="T4" fmla="*/ 2147483646 w 1020"/>
              <a:gd name="T5" fmla="*/ 2147483646 h 222"/>
              <a:gd name="T6" fmla="*/ 2147483646 w 1020"/>
              <a:gd name="T7" fmla="*/ 2147483646 h 222"/>
              <a:gd name="T8" fmla="*/ 2147483646 w 1020"/>
              <a:gd name="T9" fmla="*/ 2147483646 h 222"/>
              <a:gd name="T10" fmla="*/ 2147483646 w 1020"/>
              <a:gd name="T11" fmla="*/ 2147483646 h 222"/>
              <a:gd name="T12" fmla="*/ 2147483646 w 1020"/>
              <a:gd name="T13" fmla="*/ 2147483646 h 222"/>
              <a:gd name="T14" fmla="*/ 2147483646 w 1020"/>
              <a:gd name="T15" fmla="*/ 2147483646 h 222"/>
              <a:gd name="T16" fmla="*/ 2147483646 w 1020"/>
              <a:gd name="T17" fmla="*/ 2147483646 h 222"/>
              <a:gd name="T18" fmla="*/ 2147483646 w 1020"/>
              <a:gd name="T19" fmla="*/ 0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20"/>
              <a:gd name="T31" fmla="*/ 0 h 222"/>
              <a:gd name="T32" fmla="*/ 1020 w 1020"/>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20" h="222">
                <a:moveTo>
                  <a:pt x="0" y="222"/>
                </a:moveTo>
                <a:cubicBezTo>
                  <a:pt x="10" y="183"/>
                  <a:pt x="47" y="162"/>
                  <a:pt x="78" y="138"/>
                </a:cubicBezTo>
                <a:cubicBezTo>
                  <a:pt x="166" y="70"/>
                  <a:pt x="273" y="22"/>
                  <a:pt x="384" y="12"/>
                </a:cubicBezTo>
                <a:cubicBezTo>
                  <a:pt x="410" y="14"/>
                  <a:pt x="437" y="10"/>
                  <a:pt x="462" y="18"/>
                </a:cubicBezTo>
                <a:cubicBezTo>
                  <a:pt x="470" y="21"/>
                  <a:pt x="468" y="36"/>
                  <a:pt x="474" y="42"/>
                </a:cubicBezTo>
                <a:cubicBezTo>
                  <a:pt x="478" y="46"/>
                  <a:pt x="486" y="46"/>
                  <a:pt x="492" y="48"/>
                </a:cubicBezTo>
                <a:cubicBezTo>
                  <a:pt x="643" y="42"/>
                  <a:pt x="730" y="41"/>
                  <a:pt x="858" y="24"/>
                </a:cubicBezTo>
                <a:cubicBezTo>
                  <a:pt x="876" y="22"/>
                  <a:pt x="894" y="20"/>
                  <a:pt x="912" y="18"/>
                </a:cubicBezTo>
                <a:cubicBezTo>
                  <a:pt x="940" y="14"/>
                  <a:pt x="968" y="10"/>
                  <a:pt x="996" y="6"/>
                </a:cubicBezTo>
                <a:cubicBezTo>
                  <a:pt x="1004" y="5"/>
                  <a:pt x="1020" y="0"/>
                  <a:pt x="1020" y="0"/>
                </a:cubicBez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nl-NL"/>
          </a:p>
        </p:txBody>
      </p:sp>
      <p:sp>
        <p:nvSpPr>
          <p:cNvPr id="108566" name="Oval 23">
            <a:extLst>
              <a:ext uri="{FF2B5EF4-FFF2-40B4-BE49-F238E27FC236}">
                <a16:creationId xmlns:a16="http://schemas.microsoft.com/office/drawing/2014/main" id="{204F82B6-4C9E-4861-9B11-EDA3B08049F1}"/>
              </a:ext>
            </a:extLst>
          </p:cNvPr>
          <p:cNvSpPr>
            <a:spLocks noChangeArrowheads="1"/>
          </p:cNvSpPr>
          <p:nvPr/>
        </p:nvSpPr>
        <p:spPr bwMode="auto">
          <a:xfrm>
            <a:off x="2411413" y="4198938"/>
            <a:ext cx="182562" cy="261937"/>
          </a:xfrm>
          <a:prstGeom prst="ellipse">
            <a:avLst/>
          </a:prstGeom>
          <a:solidFill>
            <a:schemeClr val="bg1"/>
          </a:solidFill>
          <a:ln w="12700">
            <a:solidFill>
              <a:srgbClr val="000099"/>
            </a:solidFill>
            <a:round/>
            <a:headEnd/>
            <a:tailEnd/>
          </a:ln>
        </p:spPr>
        <p:txBody>
          <a:bodyPr wrap="none" lIns="90488" tIns="44450" rIns="90488" bIns="44450" anchor="ct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US" altLang="nl-NL" sz="2400">
              <a:solidFill>
                <a:schemeClr val="bg1"/>
              </a:solidFill>
              <a:latin typeface="Tahoma" panose="020B0604030504040204" pitchFamily="34" charset="0"/>
            </a:endParaRPr>
          </a:p>
        </p:txBody>
      </p:sp>
      <p:sp>
        <p:nvSpPr>
          <p:cNvPr id="108567" name="AutoShape 24">
            <a:extLst>
              <a:ext uri="{FF2B5EF4-FFF2-40B4-BE49-F238E27FC236}">
                <a16:creationId xmlns:a16="http://schemas.microsoft.com/office/drawing/2014/main" id="{C81383FE-FDA7-47AD-B819-510690CFE7E2}"/>
              </a:ext>
            </a:extLst>
          </p:cNvPr>
          <p:cNvSpPr>
            <a:spLocks noChangeArrowheads="1"/>
          </p:cNvSpPr>
          <p:nvPr/>
        </p:nvSpPr>
        <p:spPr bwMode="auto">
          <a:xfrm>
            <a:off x="2898775" y="4138613"/>
            <a:ext cx="549275" cy="330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99"/>
          </a:solidFill>
          <a:ln w="12700">
            <a:solidFill>
              <a:schemeClr val="tx1"/>
            </a:solidFill>
            <a:miter lim="800000"/>
            <a:headEnd/>
            <a:tailEnd/>
          </a:ln>
        </p:spPr>
        <p:txBody>
          <a:bodyPr wrap="none" lIns="90488" tIns="44450" rIns="90488" bIns="44450" anchor="ctr"/>
          <a:lstStyle/>
          <a:p>
            <a:endParaRPr lang="nl-NL"/>
          </a:p>
        </p:txBody>
      </p:sp>
      <p:sp>
        <p:nvSpPr>
          <p:cNvPr id="108568" name="Freeform 25">
            <a:extLst>
              <a:ext uri="{FF2B5EF4-FFF2-40B4-BE49-F238E27FC236}">
                <a16:creationId xmlns:a16="http://schemas.microsoft.com/office/drawing/2014/main" id="{A9813BF7-1DE8-4F29-AC2B-BB67E7B8B0AB}"/>
              </a:ext>
            </a:extLst>
          </p:cNvPr>
          <p:cNvSpPr>
            <a:spLocks/>
          </p:cNvSpPr>
          <p:nvPr/>
        </p:nvSpPr>
        <p:spPr bwMode="auto">
          <a:xfrm>
            <a:off x="3575050" y="3746500"/>
            <a:ext cx="769938" cy="44450"/>
          </a:xfrm>
          <a:custGeom>
            <a:avLst/>
            <a:gdLst>
              <a:gd name="T0" fmla="*/ 0 w 762"/>
              <a:gd name="T1" fmla="*/ 2147483646 h 43"/>
              <a:gd name="T2" fmla="*/ 2147483646 w 762"/>
              <a:gd name="T3" fmla="*/ 2147483646 h 43"/>
              <a:gd name="T4" fmla="*/ 2147483646 w 762"/>
              <a:gd name="T5" fmla="*/ 2147483646 h 43"/>
              <a:gd name="T6" fmla="*/ 0 60000 65536"/>
              <a:gd name="T7" fmla="*/ 0 60000 65536"/>
              <a:gd name="T8" fmla="*/ 0 60000 65536"/>
              <a:gd name="T9" fmla="*/ 0 w 762"/>
              <a:gd name="T10" fmla="*/ 0 h 43"/>
              <a:gd name="T11" fmla="*/ 762 w 762"/>
              <a:gd name="T12" fmla="*/ 43 h 43"/>
            </a:gdLst>
            <a:ahLst/>
            <a:cxnLst>
              <a:cxn ang="T6">
                <a:pos x="T0" y="T1"/>
              </a:cxn>
              <a:cxn ang="T7">
                <a:pos x="T2" y="T3"/>
              </a:cxn>
              <a:cxn ang="T8">
                <a:pos x="T4" y="T5"/>
              </a:cxn>
            </a:cxnLst>
            <a:rect l="T9" t="T10" r="T11" b="T12"/>
            <a:pathLst>
              <a:path w="762" h="43">
                <a:moveTo>
                  <a:pt x="0" y="7"/>
                </a:moveTo>
                <a:cubicBezTo>
                  <a:pt x="155" y="1"/>
                  <a:pt x="307" y="0"/>
                  <a:pt x="462" y="13"/>
                </a:cubicBezTo>
                <a:cubicBezTo>
                  <a:pt x="584" y="40"/>
                  <a:pt x="627" y="43"/>
                  <a:pt x="762" y="43"/>
                </a:cubicBez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nl-NL"/>
          </a:p>
        </p:txBody>
      </p:sp>
      <p:sp>
        <p:nvSpPr>
          <p:cNvPr id="108569" name="Freeform 26">
            <a:extLst>
              <a:ext uri="{FF2B5EF4-FFF2-40B4-BE49-F238E27FC236}">
                <a16:creationId xmlns:a16="http://schemas.microsoft.com/office/drawing/2014/main" id="{D5EBBB7C-9E4D-42E9-9CE4-F63EDFF3C456}"/>
              </a:ext>
            </a:extLst>
          </p:cNvPr>
          <p:cNvSpPr>
            <a:spLocks/>
          </p:cNvSpPr>
          <p:nvPr/>
        </p:nvSpPr>
        <p:spPr bwMode="auto">
          <a:xfrm>
            <a:off x="4762500" y="3759200"/>
            <a:ext cx="1006475" cy="131763"/>
          </a:xfrm>
          <a:custGeom>
            <a:avLst/>
            <a:gdLst>
              <a:gd name="T0" fmla="*/ 0 w 996"/>
              <a:gd name="T1" fmla="*/ 2147483646 h 127"/>
              <a:gd name="T2" fmla="*/ 2147483646 w 996"/>
              <a:gd name="T3" fmla="*/ 2147483646 h 127"/>
              <a:gd name="T4" fmla="*/ 2147483646 w 996"/>
              <a:gd name="T5" fmla="*/ 2147483646 h 127"/>
              <a:gd name="T6" fmla="*/ 2147483646 w 996"/>
              <a:gd name="T7" fmla="*/ 2147483646 h 127"/>
              <a:gd name="T8" fmla="*/ 2147483646 w 996"/>
              <a:gd name="T9" fmla="*/ 2147483646 h 127"/>
              <a:gd name="T10" fmla="*/ 2147483646 w 996"/>
              <a:gd name="T11" fmla="*/ 0 h 127"/>
              <a:gd name="T12" fmla="*/ 0 60000 65536"/>
              <a:gd name="T13" fmla="*/ 0 60000 65536"/>
              <a:gd name="T14" fmla="*/ 0 60000 65536"/>
              <a:gd name="T15" fmla="*/ 0 60000 65536"/>
              <a:gd name="T16" fmla="*/ 0 60000 65536"/>
              <a:gd name="T17" fmla="*/ 0 60000 65536"/>
              <a:gd name="T18" fmla="*/ 0 w 996"/>
              <a:gd name="T19" fmla="*/ 0 h 127"/>
              <a:gd name="T20" fmla="*/ 996 w 996"/>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996" h="127">
                <a:moveTo>
                  <a:pt x="0" y="126"/>
                </a:moveTo>
                <a:cubicBezTo>
                  <a:pt x="120" y="124"/>
                  <a:pt x="240" y="127"/>
                  <a:pt x="360" y="120"/>
                </a:cubicBezTo>
                <a:cubicBezTo>
                  <a:pt x="418" y="117"/>
                  <a:pt x="472" y="87"/>
                  <a:pt x="528" y="72"/>
                </a:cubicBezTo>
                <a:cubicBezTo>
                  <a:pt x="620" y="48"/>
                  <a:pt x="715" y="20"/>
                  <a:pt x="810" y="6"/>
                </a:cubicBezTo>
                <a:cubicBezTo>
                  <a:pt x="866" y="11"/>
                  <a:pt x="911" y="19"/>
                  <a:pt x="966" y="12"/>
                </a:cubicBezTo>
                <a:cubicBezTo>
                  <a:pt x="988" y="5"/>
                  <a:pt x="978" y="9"/>
                  <a:pt x="996" y="0"/>
                </a:cubicBez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nl-NL"/>
          </a:p>
        </p:txBody>
      </p:sp>
      <p:sp>
        <p:nvSpPr>
          <p:cNvPr id="108570" name="Text Box 27">
            <a:extLst>
              <a:ext uri="{FF2B5EF4-FFF2-40B4-BE49-F238E27FC236}">
                <a16:creationId xmlns:a16="http://schemas.microsoft.com/office/drawing/2014/main" id="{1A3E541C-826F-4789-8899-776A5E119D38}"/>
              </a:ext>
            </a:extLst>
          </p:cNvPr>
          <p:cNvSpPr txBox="1">
            <a:spLocks noChangeArrowheads="1"/>
          </p:cNvSpPr>
          <p:nvPr/>
        </p:nvSpPr>
        <p:spPr bwMode="auto">
          <a:xfrm>
            <a:off x="971550" y="4221163"/>
            <a:ext cx="1223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pPr>
            <a:r>
              <a:rPr lang="en-US" altLang="nl-NL" sz="1600">
                <a:solidFill>
                  <a:srgbClr val="000066"/>
                </a:solidFill>
                <a:latin typeface="Tahoma" panose="020B0604030504040204" pitchFamily="34" charset="0"/>
              </a:rPr>
              <a:t>Paternal</a:t>
            </a:r>
          </a:p>
        </p:txBody>
      </p:sp>
      <p:sp>
        <p:nvSpPr>
          <p:cNvPr id="108571" name="Text Box 28">
            <a:extLst>
              <a:ext uri="{FF2B5EF4-FFF2-40B4-BE49-F238E27FC236}">
                <a16:creationId xmlns:a16="http://schemas.microsoft.com/office/drawing/2014/main" id="{4EBF9BC6-0321-4FA2-8CC1-C92E8CF78C96}"/>
              </a:ext>
            </a:extLst>
          </p:cNvPr>
          <p:cNvSpPr txBox="1">
            <a:spLocks noChangeArrowheads="1"/>
          </p:cNvSpPr>
          <p:nvPr/>
        </p:nvSpPr>
        <p:spPr bwMode="auto">
          <a:xfrm>
            <a:off x="971550" y="2565400"/>
            <a:ext cx="1223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pPr>
            <a:r>
              <a:rPr lang="en-US" altLang="nl-NL" sz="1600">
                <a:solidFill>
                  <a:srgbClr val="000066"/>
                </a:solidFill>
                <a:latin typeface="Tahoma" panose="020B0604030504040204" pitchFamily="34" charset="0"/>
              </a:rPr>
              <a:t>Maternal</a:t>
            </a:r>
          </a:p>
        </p:txBody>
      </p:sp>
      <p:sp>
        <p:nvSpPr>
          <p:cNvPr id="108572" name="Text Box 29">
            <a:extLst>
              <a:ext uri="{FF2B5EF4-FFF2-40B4-BE49-F238E27FC236}">
                <a16:creationId xmlns:a16="http://schemas.microsoft.com/office/drawing/2014/main" id="{611D976C-150F-4A12-8117-8B0AED7C91D9}"/>
              </a:ext>
            </a:extLst>
          </p:cNvPr>
          <p:cNvSpPr txBox="1">
            <a:spLocks noChangeArrowheads="1"/>
          </p:cNvSpPr>
          <p:nvPr/>
        </p:nvSpPr>
        <p:spPr bwMode="auto">
          <a:xfrm>
            <a:off x="3687763" y="2338388"/>
            <a:ext cx="354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nl-NL" altLang="nl-NL">
                <a:solidFill>
                  <a:schemeClr val="tx1"/>
                </a:solidFill>
                <a:latin typeface="Tahoma" panose="020B0604030504040204" pitchFamily="34" charset="0"/>
              </a:rPr>
              <a:t>C</a:t>
            </a:r>
          </a:p>
        </p:txBody>
      </p:sp>
      <p:sp>
        <p:nvSpPr>
          <p:cNvPr id="108573" name="Text Box 30">
            <a:extLst>
              <a:ext uri="{FF2B5EF4-FFF2-40B4-BE49-F238E27FC236}">
                <a16:creationId xmlns:a16="http://schemas.microsoft.com/office/drawing/2014/main" id="{F567CE70-4C57-4B77-B547-49B276093CBE}"/>
              </a:ext>
            </a:extLst>
          </p:cNvPr>
          <p:cNvSpPr txBox="1">
            <a:spLocks noChangeArrowheads="1"/>
          </p:cNvSpPr>
          <p:nvPr/>
        </p:nvSpPr>
        <p:spPr bwMode="auto">
          <a:xfrm>
            <a:off x="3687763" y="4100513"/>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nl-NL" altLang="nl-NL">
                <a:solidFill>
                  <a:schemeClr val="bg1"/>
                </a:solidFill>
                <a:latin typeface="Tahoma" panose="020B0604030504040204" pitchFamily="34" charset="0"/>
              </a:rPr>
              <a:t>T</a:t>
            </a:r>
          </a:p>
        </p:txBody>
      </p:sp>
      <p:sp>
        <p:nvSpPr>
          <p:cNvPr id="751646" name="Text Box 31">
            <a:extLst>
              <a:ext uri="{FF2B5EF4-FFF2-40B4-BE49-F238E27FC236}">
                <a16:creationId xmlns:a16="http://schemas.microsoft.com/office/drawing/2014/main" id="{193E825E-7738-4D80-AB23-85A72913C6F8}"/>
              </a:ext>
            </a:extLst>
          </p:cNvPr>
          <p:cNvSpPr txBox="1">
            <a:spLocks noChangeArrowheads="1"/>
          </p:cNvSpPr>
          <p:nvPr/>
        </p:nvSpPr>
        <p:spPr bwMode="auto">
          <a:xfrm>
            <a:off x="4365625" y="1939925"/>
            <a:ext cx="266700" cy="277813"/>
          </a:xfrm>
          <a:prstGeom prst="rect">
            <a:avLst/>
          </a:prstGeom>
          <a:noFill/>
          <a:ln w="28575">
            <a:noFill/>
            <a:miter lim="800000"/>
            <a:headEnd/>
            <a:tailEnd/>
          </a:ln>
        </p:spPr>
        <p:txBody>
          <a:bodyPr wrap="none">
            <a:spAutoFit/>
          </a:bodyPr>
          <a:lstStyle/>
          <a:p>
            <a:pPr eaLnBrk="1" hangingPunct="1">
              <a:defRPr/>
            </a:pPr>
            <a:r>
              <a:rPr lang="nl-NL" sz="1200">
                <a:solidFill>
                  <a:srgbClr val="CC0000"/>
                </a:solidFill>
                <a:latin typeface="+mn-lt"/>
                <a:cs typeface="Arial" charset="0"/>
              </a:rPr>
              <a:t>C</a:t>
            </a:r>
          </a:p>
        </p:txBody>
      </p:sp>
      <p:sp>
        <p:nvSpPr>
          <p:cNvPr id="751647" name="Text Box 32">
            <a:extLst>
              <a:ext uri="{FF2B5EF4-FFF2-40B4-BE49-F238E27FC236}">
                <a16:creationId xmlns:a16="http://schemas.microsoft.com/office/drawing/2014/main" id="{3EC4EBED-2AF0-461F-A41E-1EBFE8E4E0FC}"/>
              </a:ext>
            </a:extLst>
          </p:cNvPr>
          <p:cNvSpPr txBox="1">
            <a:spLocks noChangeArrowheads="1"/>
          </p:cNvSpPr>
          <p:nvPr/>
        </p:nvSpPr>
        <p:spPr bwMode="auto">
          <a:xfrm>
            <a:off x="3903663" y="3500438"/>
            <a:ext cx="285750" cy="339725"/>
          </a:xfrm>
          <a:prstGeom prst="rect">
            <a:avLst/>
          </a:prstGeom>
          <a:noFill/>
          <a:ln w="9525">
            <a:noFill/>
            <a:miter lim="800000"/>
            <a:headEnd/>
            <a:tailEnd/>
          </a:ln>
        </p:spPr>
        <p:txBody>
          <a:bodyPr wrap="none">
            <a:spAutoFit/>
          </a:bodyPr>
          <a:lstStyle/>
          <a:p>
            <a:pPr eaLnBrk="1" hangingPunct="1">
              <a:defRPr/>
            </a:pPr>
            <a:r>
              <a:rPr lang="nl-NL" sz="1600" dirty="0">
                <a:solidFill>
                  <a:schemeClr val="bg2"/>
                </a:solidFill>
                <a:latin typeface="+mn-lt"/>
                <a:cs typeface="Arial" charset="0"/>
              </a:rPr>
              <a:t>T</a:t>
            </a:r>
          </a:p>
        </p:txBody>
      </p:sp>
      <p:sp>
        <p:nvSpPr>
          <p:cNvPr id="751648" name="Text Box 33">
            <a:extLst>
              <a:ext uri="{FF2B5EF4-FFF2-40B4-BE49-F238E27FC236}">
                <a16:creationId xmlns:a16="http://schemas.microsoft.com/office/drawing/2014/main" id="{3173C0AF-4D66-40D9-99F6-E0C827232A4E}"/>
              </a:ext>
            </a:extLst>
          </p:cNvPr>
          <p:cNvSpPr txBox="1">
            <a:spLocks noChangeArrowheads="1"/>
          </p:cNvSpPr>
          <p:nvPr/>
        </p:nvSpPr>
        <p:spPr bwMode="auto">
          <a:xfrm>
            <a:off x="3727450" y="1795463"/>
            <a:ext cx="266700" cy="277812"/>
          </a:xfrm>
          <a:prstGeom prst="rect">
            <a:avLst/>
          </a:prstGeom>
          <a:noFill/>
          <a:ln w="28575">
            <a:noFill/>
            <a:miter lim="800000"/>
            <a:headEnd/>
            <a:tailEnd/>
          </a:ln>
        </p:spPr>
        <p:txBody>
          <a:bodyPr wrap="none">
            <a:spAutoFit/>
          </a:bodyPr>
          <a:lstStyle/>
          <a:p>
            <a:pPr eaLnBrk="1" hangingPunct="1">
              <a:defRPr/>
            </a:pPr>
            <a:r>
              <a:rPr lang="nl-NL" sz="1200">
                <a:solidFill>
                  <a:srgbClr val="CC0000"/>
                </a:solidFill>
                <a:latin typeface="+mn-lt"/>
                <a:cs typeface="Arial" charset="0"/>
              </a:rPr>
              <a:t>C</a:t>
            </a:r>
          </a:p>
        </p:txBody>
      </p:sp>
      <p:sp>
        <p:nvSpPr>
          <p:cNvPr id="751649" name="Text Box 34">
            <a:extLst>
              <a:ext uri="{FF2B5EF4-FFF2-40B4-BE49-F238E27FC236}">
                <a16:creationId xmlns:a16="http://schemas.microsoft.com/office/drawing/2014/main" id="{41D5E1D3-1020-44DB-B3E1-E1A79F78D86C}"/>
              </a:ext>
            </a:extLst>
          </p:cNvPr>
          <p:cNvSpPr txBox="1">
            <a:spLocks noChangeArrowheads="1"/>
          </p:cNvSpPr>
          <p:nvPr/>
        </p:nvSpPr>
        <p:spPr bwMode="auto">
          <a:xfrm>
            <a:off x="4448175" y="1341438"/>
            <a:ext cx="293688" cy="338137"/>
          </a:xfrm>
          <a:prstGeom prst="rect">
            <a:avLst/>
          </a:prstGeom>
          <a:noFill/>
          <a:ln w="9525">
            <a:noFill/>
            <a:miter lim="800000"/>
            <a:headEnd/>
            <a:tailEnd/>
          </a:ln>
        </p:spPr>
        <p:txBody>
          <a:bodyPr wrap="none">
            <a:spAutoFit/>
          </a:bodyPr>
          <a:lstStyle/>
          <a:p>
            <a:pPr eaLnBrk="1" hangingPunct="1">
              <a:defRPr/>
            </a:pPr>
            <a:r>
              <a:rPr lang="nl-NL" sz="1600">
                <a:solidFill>
                  <a:srgbClr val="CC0000"/>
                </a:solidFill>
                <a:latin typeface="+mn-lt"/>
                <a:cs typeface="Arial" charset="0"/>
              </a:rPr>
              <a:t>C</a:t>
            </a:r>
          </a:p>
        </p:txBody>
      </p:sp>
      <p:sp>
        <p:nvSpPr>
          <p:cNvPr id="751650" name="Text Box 35">
            <a:extLst>
              <a:ext uri="{FF2B5EF4-FFF2-40B4-BE49-F238E27FC236}">
                <a16:creationId xmlns:a16="http://schemas.microsoft.com/office/drawing/2014/main" id="{56E783F1-ADBE-4B5E-A5F0-8760690CFB3F}"/>
              </a:ext>
            </a:extLst>
          </p:cNvPr>
          <p:cNvSpPr txBox="1">
            <a:spLocks noChangeArrowheads="1"/>
          </p:cNvSpPr>
          <p:nvPr/>
        </p:nvSpPr>
        <p:spPr bwMode="auto">
          <a:xfrm>
            <a:off x="5003800" y="1920875"/>
            <a:ext cx="266700" cy="277813"/>
          </a:xfrm>
          <a:prstGeom prst="rect">
            <a:avLst/>
          </a:prstGeom>
          <a:noFill/>
          <a:ln w="28575">
            <a:noFill/>
            <a:miter lim="800000"/>
            <a:headEnd/>
            <a:tailEnd/>
          </a:ln>
        </p:spPr>
        <p:txBody>
          <a:bodyPr wrap="none">
            <a:spAutoFit/>
          </a:bodyPr>
          <a:lstStyle/>
          <a:p>
            <a:pPr eaLnBrk="1" hangingPunct="1">
              <a:defRPr/>
            </a:pPr>
            <a:r>
              <a:rPr lang="nl-NL" sz="1200">
                <a:solidFill>
                  <a:srgbClr val="CC0000"/>
                </a:solidFill>
                <a:latin typeface="+mn-lt"/>
                <a:cs typeface="Arial" charset="0"/>
              </a:rPr>
              <a:t>C</a:t>
            </a:r>
          </a:p>
        </p:txBody>
      </p:sp>
      <p:sp>
        <p:nvSpPr>
          <p:cNvPr id="108579" name="Text Box 36">
            <a:extLst>
              <a:ext uri="{FF2B5EF4-FFF2-40B4-BE49-F238E27FC236}">
                <a16:creationId xmlns:a16="http://schemas.microsoft.com/office/drawing/2014/main" id="{8C596CB6-092C-4D0E-BF97-58D30098F214}"/>
              </a:ext>
            </a:extLst>
          </p:cNvPr>
          <p:cNvSpPr txBox="1">
            <a:spLocks noChangeArrowheads="1"/>
          </p:cNvSpPr>
          <p:nvPr/>
        </p:nvSpPr>
        <p:spPr bwMode="auto">
          <a:xfrm>
            <a:off x="4716463" y="3271838"/>
            <a:ext cx="28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nl-NL" altLang="nl-NL" sz="1600">
                <a:solidFill>
                  <a:schemeClr val="bg2"/>
                </a:solidFill>
              </a:rPr>
              <a:t>T</a:t>
            </a:r>
          </a:p>
        </p:txBody>
      </p:sp>
      <p:sp>
        <p:nvSpPr>
          <p:cNvPr id="751652" name="Text Box 37">
            <a:extLst>
              <a:ext uri="{FF2B5EF4-FFF2-40B4-BE49-F238E27FC236}">
                <a16:creationId xmlns:a16="http://schemas.microsoft.com/office/drawing/2014/main" id="{7AEC4289-4DF0-46ED-8FED-A2DA1787B84C}"/>
              </a:ext>
            </a:extLst>
          </p:cNvPr>
          <p:cNvSpPr txBox="1">
            <a:spLocks noChangeArrowheads="1"/>
          </p:cNvSpPr>
          <p:nvPr/>
        </p:nvSpPr>
        <p:spPr bwMode="auto">
          <a:xfrm>
            <a:off x="5003800" y="2143125"/>
            <a:ext cx="266700" cy="277813"/>
          </a:xfrm>
          <a:prstGeom prst="rect">
            <a:avLst/>
          </a:prstGeom>
          <a:noFill/>
          <a:ln w="28575">
            <a:noFill/>
            <a:miter lim="800000"/>
            <a:headEnd/>
            <a:tailEnd/>
          </a:ln>
        </p:spPr>
        <p:txBody>
          <a:bodyPr wrap="none">
            <a:spAutoFit/>
          </a:bodyPr>
          <a:lstStyle/>
          <a:p>
            <a:pPr eaLnBrk="1" hangingPunct="1">
              <a:defRPr/>
            </a:pPr>
            <a:r>
              <a:rPr lang="nl-NL" sz="1200">
                <a:solidFill>
                  <a:srgbClr val="CC0000"/>
                </a:solidFill>
                <a:latin typeface="+mn-lt"/>
                <a:cs typeface="Arial" charset="0"/>
              </a:rPr>
              <a:t>C</a:t>
            </a:r>
          </a:p>
        </p:txBody>
      </p:sp>
      <p:sp>
        <p:nvSpPr>
          <p:cNvPr id="751653" name="Text Box 38">
            <a:extLst>
              <a:ext uri="{FF2B5EF4-FFF2-40B4-BE49-F238E27FC236}">
                <a16:creationId xmlns:a16="http://schemas.microsoft.com/office/drawing/2014/main" id="{8223FB70-4B60-4F8C-BDBB-8C1DBF66AA1E}"/>
              </a:ext>
            </a:extLst>
          </p:cNvPr>
          <p:cNvSpPr txBox="1">
            <a:spLocks noChangeArrowheads="1"/>
          </p:cNvSpPr>
          <p:nvPr/>
        </p:nvSpPr>
        <p:spPr bwMode="auto">
          <a:xfrm>
            <a:off x="5310188" y="3824288"/>
            <a:ext cx="285750" cy="339725"/>
          </a:xfrm>
          <a:prstGeom prst="rect">
            <a:avLst/>
          </a:prstGeom>
          <a:noFill/>
          <a:ln w="9525">
            <a:noFill/>
            <a:miter lim="800000"/>
            <a:headEnd/>
            <a:tailEnd/>
          </a:ln>
        </p:spPr>
        <p:txBody>
          <a:bodyPr wrap="none">
            <a:spAutoFit/>
          </a:bodyPr>
          <a:lstStyle/>
          <a:p>
            <a:pPr eaLnBrk="1" hangingPunct="1">
              <a:defRPr/>
            </a:pPr>
            <a:r>
              <a:rPr lang="nl-NL" sz="1600" dirty="0">
                <a:solidFill>
                  <a:schemeClr val="bg2"/>
                </a:solidFill>
                <a:latin typeface="+mn-lt"/>
                <a:cs typeface="Arial" charset="0"/>
              </a:rPr>
              <a:t>T</a:t>
            </a:r>
          </a:p>
        </p:txBody>
      </p:sp>
      <p:sp>
        <p:nvSpPr>
          <p:cNvPr id="751654" name="Text Box 39">
            <a:extLst>
              <a:ext uri="{FF2B5EF4-FFF2-40B4-BE49-F238E27FC236}">
                <a16:creationId xmlns:a16="http://schemas.microsoft.com/office/drawing/2014/main" id="{7A27D2A4-474B-4379-A289-AD1F25B10C35}"/>
              </a:ext>
            </a:extLst>
          </p:cNvPr>
          <p:cNvSpPr txBox="1">
            <a:spLocks noChangeArrowheads="1"/>
          </p:cNvSpPr>
          <p:nvPr/>
        </p:nvSpPr>
        <p:spPr bwMode="auto">
          <a:xfrm>
            <a:off x="4676775" y="1608138"/>
            <a:ext cx="266700" cy="277812"/>
          </a:xfrm>
          <a:prstGeom prst="rect">
            <a:avLst/>
          </a:prstGeom>
          <a:noFill/>
          <a:ln w="28575">
            <a:noFill/>
            <a:miter lim="800000"/>
            <a:headEnd/>
            <a:tailEnd/>
          </a:ln>
        </p:spPr>
        <p:txBody>
          <a:bodyPr wrap="none">
            <a:spAutoFit/>
          </a:bodyPr>
          <a:lstStyle/>
          <a:p>
            <a:pPr eaLnBrk="1" hangingPunct="1">
              <a:defRPr/>
            </a:pPr>
            <a:r>
              <a:rPr lang="nl-NL" sz="1200">
                <a:solidFill>
                  <a:srgbClr val="CC0000"/>
                </a:solidFill>
                <a:latin typeface="+mn-lt"/>
                <a:cs typeface="Arial" charset="0"/>
              </a:rPr>
              <a:t>C</a:t>
            </a:r>
          </a:p>
        </p:txBody>
      </p:sp>
      <p:sp>
        <p:nvSpPr>
          <p:cNvPr id="108583" name="Text Box 40">
            <a:extLst>
              <a:ext uri="{FF2B5EF4-FFF2-40B4-BE49-F238E27FC236}">
                <a16:creationId xmlns:a16="http://schemas.microsoft.com/office/drawing/2014/main" id="{A84EC7AA-21F0-41A6-A172-C875044E8F2D}"/>
              </a:ext>
            </a:extLst>
          </p:cNvPr>
          <p:cNvSpPr txBox="1">
            <a:spLocks noChangeArrowheads="1"/>
          </p:cNvSpPr>
          <p:nvPr/>
        </p:nvSpPr>
        <p:spPr bwMode="auto">
          <a:xfrm>
            <a:off x="2987675" y="2997200"/>
            <a:ext cx="35258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pPr>
            <a:r>
              <a:rPr lang="en-US" altLang="nl-NL" sz="1600" b="0">
                <a:solidFill>
                  <a:srgbClr val="000066"/>
                </a:solidFill>
                <a:latin typeface="Tahoma" panose="020B0604030504040204" pitchFamily="34" charset="0"/>
              </a:rPr>
              <a:t>Responsive element</a:t>
            </a:r>
          </a:p>
        </p:txBody>
      </p:sp>
      <p:cxnSp>
        <p:nvCxnSpPr>
          <p:cNvPr id="108584" name="AutoShape 41">
            <a:extLst>
              <a:ext uri="{FF2B5EF4-FFF2-40B4-BE49-F238E27FC236}">
                <a16:creationId xmlns:a16="http://schemas.microsoft.com/office/drawing/2014/main" id="{B4FDD6E6-9495-49AF-B74B-F27C1545D840}"/>
              </a:ext>
            </a:extLst>
          </p:cNvPr>
          <p:cNvCxnSpPr>
            <a:cxnSpLocks noChangeShapeType="1"/>
            <a:endCxn id="108583" idx="1"/>
          </p:cNvCxnSpPr>
          <p:nvPr/>
        </p:nvCxnSpPr>
        <p:spPr bwMode="auto">
          <a:xfrm rot="16200000" flipH="1">
            <a:off x="2688431" y="2864644"/>
            <a:ext cx="166688" cy="431800"/>
          </a:xfrm>
          <a:prstGeom prst="curvedConnector2">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108585" name="Text Box 5">
            <a:extLst>
              <a:ext uri="{FF2B5EF4-FFF2-40B4-BE49-F238E27FC236}">
                <a16:creationId xmlns:a16="http://schemas.microsoft.com/office/drawing/2014/main" id="{8F588785-509D-4950-9DD9-7B25FCAB2677}"/>
              </a:ext>
            </a:extLst>
          </p:cNvPr>
          <p:cNvSpPr txBox="1">
            <a:spLocks noChangeArrowheads="1"/>
          </p:cNvSpPr>
          <p:nvPr/>
        </p:nvSpPr>
        <p:spPr bwMode="auto">
          <a:xfrm>
            <a:off x="3348038" y="6081713"/>
            <a:ext cx="5688012" cy="3937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spcBef>
                <a:spcPct val="20000"/>
              </a:spcBef>
              <a:buFont typeface="Monotype Sorts"/>
              <a:buNone/>
            </a:pPr>
            <a:r>
              <a:rPr lang="en-US" altLang="nl-NL">
                <a:solidFill>
                  <a:srgbClr val="000066"/>
                </a:solidFill>
                <a:latin typeface="Tahoma" panose="020B0604030504040204" pitchFamily="34" charset="0"/>
              </a:rPr>
              <a:t>	Measurable with coding SNPs</a:t>
            </a:r>
            <a:endParaRPr lang="en-US" altLang="nl-NL" b="0">
              <a:solidFill>
                <a:schemeClr val="bg1"/>
              </a:solidFill>
              <a:latin typeface="Tahoma" panose="020B0604030504040204" pitchFamily="34" charset="0"/>
            </a:endParaRPr>
          </a:p>
        </p:txBody>
      </p:sp>
      <p:sp>
        <p:nvSpPr>
          <p:cNvPr id="108586" name="Line 6">
            <a:extLst>
              <a:ext uri="{FF2B5EF4-FFF2-40B4-BE49-F238E27FC236}">
                <a16:creationId xmlns:a16="http://schemas.microsoft.com/office/drawing/2014/main" id="{5E66BA30-3963-4390-8DEB-8D6414554782}"/>
              </a:ext>
            </a:extLst>
          </p:cNvPr>
          <p:cNvSpPr>
            <a:spLocks noChangeShapeType="1"/>
          </p:cNvSpPr>
          <p:nvPr/>
        </p:nvSpPr>
        <p:spPr bwMode="auto">
          <a:xfrm>
            <a:off x="3635375" y="6237288"/>
            <a:ext cx="4318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108587" name="Oval 12">
            <a:extLst>
              <a:ext uri="{FF2B5EF4-FFF2-40B4-BE49-F238E27FC236}">
                <a16:creationId xmlns:a16="http://schemas.microsoft.com/office/drawing/2014/main" id="{60B4CDA6-6CE5-4B23-8249-85F06E0479D9}"/>
              </a:ext>
            </a:extLst>
          </p:cNvPr>
          <p:cNvSpPr>
            <a:spLocks noChangeArrowheads="1"/>
          </p:cNvSpPr>
          <p:nvPr/>
        </p:nvSpPr>
        <p:spPr bwMode="auto">
          <a:xfrm>
            <a:off x="2565400" y="4068763"/>
            <a:ext cx="182563" cy="261937"/>
          </a:xfrm>
          <a:prstGeom prst="ellipse">
            <a:avLst/>
          </a:prstGeom>
          <a:solidFill>
            <a:srgbClr val="000099"/>
          </a:solidFill>
          <a:ln w="12700">
            <a:solidFill>
              <a:schemeClr val="tx1"/>
            </a:solidFill>
            <a:round/>
            <a:headEnd/>
            <a:tailEnd/>
          </a:ln>
        </p:spPr>
        <p:txBody>
          <a:bodyPr wrap="none" lIns="90488" tIns="44450" rIns="90488" bIns="44450" anchor="ct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US" altLang="nl-NL" sz="2400">
              <a:solidFill>
                <a:schemeClr val="bg1"/>
              </a:solidFill>
              <a:latin typeface="Tahoma" panose="020B0604030504040204" pitchFamily="34" charset="0"/>
            </a:endParaRPr>
          </a:p>
        </p:txBody>
      </p:sp>
      <p:sp>
        <p:nvSpPr>
          <p:cNvPr id="108588" name="Rectangle 1">
            <a:extLst>
              <a:ext uri="{FF2B5EF4-FFF2-40B4-BE49-F238E27FC236}">
                <a16:creationId xmlns:a16="http://schemas.microsoft.com/office/drawing/2014/main" id="{7CFC3783-6456-4A10-BCD7-6487F6ED3FD5}"/>
              </a:ext>
            </a:extLst>
          </p:cNvPr>
          <p:cNvSpPr>
            <a:spLocks noChangeArrowheads="1"/>
          </p:cNvSpPr>
          <p:nvPr/>
        </p:nvSpPr>
        <p:spPr bwMode="auto">
          <a:xfrm>
            <a:off x="231775" y="6199188"/>
            <a:ext cx="23479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en-GB" altLang="nl-NL" sz="1200" b="0" i="1">
                <a:solidFill>
                  <a:schemeClr val="tx2"/>
                </a:solidFill>
                <a:latin typeface="Tahoma" panose="020B0604030504040204" pitchFamily="34" charset="0"/>
              </a:rPr>
              <a:t>Bos et al. Ann Rheum Dis. 2012</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89" name="Rectangle 2">
            <a:extLst>
              <a:ext uri="{FF2B5EF4-FFF2-40B4-BE49-F238E27FC236}">
                <a16:creationId xmlns:a16="http://schemas.microsoft.com/office/drawing/2014/main" id="{70E73B57-2C03-4C0A-9935-D2F2B5DB0508}"/>
              </a:ext>
            </a:extLst>
          </p:cNvPr>
          <p:cNvSpPr>
            <a:spLocks noChangeArrowheads="1"/>
          </p:cNvSpPr>
          <p:nvPr/>
        </p:nvSpPr>
        <p:spPr bwMode="auto">
          <a:xfrm>
            <a:off x="395288" y="0"/>
            <a:ext cx="7772400" cy="1143000"/>
          </a:xfrm>
          <a:prstGeom prst="rect">
            <a:avLst/>
          </a:prstGeom>
          <a:noFill/>
          <a:ln w="9525">
            <a:noFill/>
            <a:miter lim="800000"/>
            <a:headEnd/>
            <a:tailEnd/>
          </a:ln>
        </p:spPr>
        <p:txBody>
          <a:bodyPr anchor="ctr"/>
          <a:lstStyle/>
          <a:p>
            <a:pPr>
              <a:buClr>
                <a:srgbClr val="CC3300"/>
              </a:buClr>
              <a:defRPr/>
            </a:pPr>
            <a:r>
              <a:rPr lang="en-US" sz="3200" dirty="0">
                <a:solidFill>
                  <a:schemeClr val="tx1"/>
                </a:solidFill>
                <a:latin typeface="+mn-lt"/>
                <a:cs typeface="Arial" charset="0"/>
              </a:rPr>
              <a:t>Differential allelic expression DIO2</a:t>
            </a:r>
          </a:p>
        </p:txBody>
      </p:sp>
      <p:sp>
        <p:nvSpPr>
          <p:cNvPr id="754691" name="Text Box 5">
            <a:extLst>
              <a:ext uri="{FF2B5EF4-FFF2-40B4-BE49-F238E27FC236}">
                <a16:creationId xmlns:a16="http://schemas.microsoft.com/office/drawing/2014/main" id="{834067BA-5FFA-45E7-813A-86677F21B698}"/>
              </a:ext>
            </a:extLst>
          </p:cNvPr>
          <p:cNvSpPr txBox="1">
            <a:spLocks noChangeArrowheads="1"/>
          </p:cNvSpPr>
          <p:nvPr/>
        </p:nvSpPr>
        <p:spPr bwMode="auto">
          <a:xfrm>
            <a:off x="1908175" y="5805488"/>
            <a:ext cx="6767513" cy="698500"/>
          </a:xfrm>
          <a:prstGeom prst="rect">
            <a:avLst/>
          </a:prstGeom>
          <a:solidFill>
            <a:schemeClr val="bg1"/>
          </a:solidFill>
          <a:ln w="12700">
            <a:noFill/>
            <a:miter lim="800000"/>
            <a:headEnd/>
            <a:tailEnd/>
          </a:ln>
        </p:spPr>
        <p:txBody>
          <a:bodyPr lIns="90488" tIns="44450" rIns="90488" bIns="44450" anchor="b">
            <a:spAutoFit/>
          </a:bodyPr>
          <a:lstStyle/>
          <a:p>
            <a:pPr>
              <a:spcBef>
                <a:spcPct val="20000"/>
              </a:spcBef>
              <a:buFont typeface="Monotype Sorts"/>
              <a:buNone/>
              <a:defRPr/>
            </a:pPr>
            <a:r>
              <a:rPr lang="en-US" sz="2000" b="0" dirty="0">
                <a:solidFill>
                  <a:srgbClr val="000066"/>
                </a:solidFill>
                <a:latin typeface="+mn-lt"/>
                <a:cs typeface="Arial" charset="0"/>
              </a:rPr>
              <a:t>	Significant increased expression of the DIO2 	susceptibility allele in OA cartilage</a:t>
            </a:r>
            <a:endParaRPr lang="en-US" sz="2000" b="0" dirty="0">
              <a:latin typeface="+mn-lt"/>
              <a:cs typeface="Arial" charset="0"/>
            </a:endParaRPr>
          </a:p>
        </p:txBody>
      </p:sp>
      <p:sp>
        <p:nvSpPr>
          <p:cNvPr id="110596" name="Line 6">
            <a:extLst>
              <a:ext uri="{FF2B5EF4-FFF2-40B4-BE49-F238E27FC236}">
                <a16:creationId xmlns:a16="http://schemas.microsoft.com/office/drawing/2014/main" id="{E9D91278-C96D-4FAE-B21F-DA62487D2E73}"/>
              </a:ext>
            </a:extLst>
          </p:cNvPr>
          <p:cNvSpPr>
            <a:spLocks noChangeShapeType="1"/>
          </p:cNvSpPr>
          <p:nvPr/>
        </p:nvSpPr>
        <p:spPr bwMode="auto">
          <a:xfrm>
            <a:off x="2124075" y="6016625"/>
            <a:ext cx="4318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pic>
        <p:nvPicPr>
          <p:cNvPr id="110597" name="Picture 33" descr="untitled">
            <a:extLst>
              <a:ext uri="{FF2B5EF4-FFF2-40B4-BE49-F238E27FC236}">
                <a16:creationId xmlns:a16="http://schemas.microsoft.com/office/drawing/2014/main" id="{AE46E821-02CA-43F4-B344-0FFCB4EBA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827213"/>
            <a:ext cx="3995738" cy="275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Picture 7">
            <a:extLst>
              <a:ext uri="{FF2B5EF4-FFF2-40B4-BE49-F238E27FC236}">
                <a16:creationId xmlns:a16="http://schemas.microsoft.com/office/drawing/2014/main" id="{3389148B-B902-4246-8500-9B41B8254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638" y="2132013"/>
            <a:ext cx="38417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E1314-C98B-41AA-AA72-8CD31C5595ED}"/>
              </a:ext>
            </a:extLst>
          </p:cNvPr>
          <p:cNvSpPr>
            <a:spLocks noGrp="1"/>
          </p:cNvSpPr>
          <p:nvPr>
            <p:ph type="dt" sz="quarter" idx="10"/>
          </p:nvPr>
        </p:nvSpPr>
        <p:spPr/>
        <p:txBody>
          <a:bodyPr/>
          <a:lstStyle/>
          <a:p>
            <a:pPr>
              <a:defRPr/>
            </a:pPr>
            <a:fld id="{B56D05B5-D364-4AEF-B082-C09BD56261D7}" type="datetime5">
              <a:rPr lang="en-US"/>
              <a:pPr>
                <a:defRPr/>
              </a:pPr>
              <a:t>23-Oct-20</a:t>
            </a:fld>
            <a:endParaRPr lang="en-GB" dirty="0"/>
          </a:p>
        </p:txBody>
      </p:sp>
      <p:sp>
        <p:nvSpPr>
          <p:cNvPr id="5" name="Slide Number Placeholder 4">
            <a:extLst>
              <a:ext uri="{FF2B5EF4-FFF2-40B4-BE49-F238E27FC236}">
                <a16:creationId xmlns:a16="http://schemas.microsoft.com/office/drawing/2014/main" id="{2FA7F6F6-A278-460C-AB01-B613D4E63DD7}"/>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53AE1F8C-B150-4B06-B47B-2DD21AC7C713}" type="slidenum">
              <a:rPr lang="en-GB" altLang="nl-NL" sz="1200" smtClean="0">
                <a:solidFill>
                  <a:srgbClr val="FFFFFF"/>
                </a:solidFill>
                <a:latin typeface="Calibri" panose="020F0502020204030204" pitchFamily="34" charset="0"/>
              </a:rPr>
              <a:pPr eaLnBrk="1" hangingPunct="1">
                <a:defRPr/>
              </a:pPr>
              <a:t>38</a:t>
            </a:fld>
            <a:endParaRPr lang="en-GB" altLang="nl-NL" sz="1200">
              <a:solidFill>
                <a:srgbClr val="FFFFFF"/>
              </a:solidFill>
              <a:latin typeface="Calibri" panose="020F0502020204030204" pitchFamily="34" charset="0"/>
            </a:endParaRPr>
          </a:p>
        </p:txBody>
      </p:sp>
      <p:sp>
        <p:nvSpPr>
          <p:cNvPr id="7" name="Text Box 4">
            <a:extLst>
              <a:ext uri="{FF2B5EF4-FFF2-40B4-BE49-F238E27FC236}">
                <a16:creationId xmlns:a16="http://schemas.microsoft.com/office/drawing/2014/main" id="{FDAB7BBE-653A-4CCA-AEE4-89CDA533F7FA}"/>
              </a:ext>
            </a:extLst>
          </p:cNvPr>
          <p:cNvSpPr txBox="1">
            <a:spLocks noChangeArrowheads="1"/>
          </p:cNvSpPr>
          <p:nvPr/>
        </p:nvSpPr>
        <p:spPr bwMode="auto">
          <a:xfrm>
            <a:off x="485775" y="158750"/>
            <a:ext cx="7559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a:buClr>
                <a:srgbClr val="CC3300"/>
              </a:buClr>
              <a:defRPr/>
            </a:pPr>
            <a:r>
              <a:rPr lang="en-US" altLang="en-US" sz="3200" i="1" dirty="0">
                <a:latin typeface="+mn-lt"/>
              </a:rPr>
              <a:t>DIO2</a:t>
            </a:r>
            <a:r>
              <a:rPr lang="en-US" altLang="en-US" sz="3200" dirty="0">
                <a:latin typeface="+mn-lt"/>
              </a:rPr>
              <a:t> in articular cartilage</a:t>
            </a:r>
          </a:p>
        </p:txBody>
      </p:sp>
      <p:pic>
        <p:nvPicPr>
          <p:cNvPr id="8" name="Picture 71">
            <a:extLst>
              <a:ext uri="{FF2B5EF4-FFF2-40B4-BE49-F238E27FC236}">
                <a16:creationId xmlns:a16="http://schemas.microsoft.com/office/drawing/2014/main" id="{0BB8A54C-29CB-4A25-A021-4C324C7AD9E4}"/>
              </a:ext>
            </a:extLst>
          </p:cNvPr>
          <p:cNvPicPr>
            <a:picLocks noChangeAspect="1" noChangeArrowheads="1"/>
          </p:cNvPicPr>
          <p:nvPr/>
        </p:nvPicPr>
        <p:blipFill>
          <a:blip r:embed="rId2" cstate="print"/>
          <a:srcRect l="76663"/>
          <a:stretch>
            <a:fillRect/>
          </a:stretch>
        </p:blipFill>
        <p:spPr bwMode="auto">
          <a:xfrm>
            <a:off x="7900023" y="743090"/>
            <a:ext cx="950676" cy="5087235"/>
          </a:xfrm>
          <a:prstGeom prst="roundRect">
            <a:avLst>
              <a:gd name="adj" fmla="val 1062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ounded Rectangle 8">
            <a:extLst>
              <a:ext uri="{FF2B5EF4-FFF2-40B4-BE49-F238E27FC236}">
                <a16:creationId xmlns:a16="http://schemas.microsoft.com/office/drawing/2014/main" id="{C4378F92-4A7F-4FD3-9E86-FD1236E99FB4}"/>
              </a:ext>
            </a:extLst>
          </p:cNvPr>
          <p:cNvSpPr/>
          <p:nvPr/>
        </p:nvSpPr>
        <p:spPr>
          <a:xfrm>
            <a:off x="854075" y="2806700"/>
            <a:ext cx="2493963" cy="1439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b="0" dirty="0">
                <a:solidFill>
                  <a:srgbClr val="FFFFFF"/>
                </a:solidFill>
                <a:cs typeface="Calibri" pitchFamily="34" charset="0"/>
              </a:rPr>
              <a:t>Allelic imbalance &amp; protein up regulation</a:t>
            </a:r>
          </a:p>
          <a:p>
            <a:pPr algn="ctr" eaLnBrk="1" hangingPunct="1">
              <a:defRPr/>
            </a:pPr>
            <a:r>
              <a:rPr lang="en-GB" sz="1200" b="0" dirty="0" err="1">
                <a:solidFill>
                  <a:srgbClr val="FFFFFF"/>
                </a:solidFill>
                <a:cs typeface="Calibri" pitchFamily="34" charset="0"/>
              </a:rPr>
              <a:t>Bos</a:t>
            </a:r>
            <a:r>
              <a:rPr lang="en-GB" sz="1200" b="0" dirty="0">
                <a:solidFill>
                  <a:srgbClr val="FFFFFF"/>
                </a:solidFill>
                <a:cs typeface="Calibri" pitchFamily="34" charset="0"/>
              </a:rPr>
              <a:t> et al. 2012</a:t>
            </a:r>
          </a:p>
          <a:p>
            <a:pPr algn="ctr" eaLnBrk="1" hangingPunct="1">
              <a:defRPr/>
            </a:pPr>
            <a:endParaRPr lang="en-GB" sz="1800" b="0" dirty="0">
              <a:solidFill>
                <a:srgbClr val="FFFFFF"/>
              </a:solidFill>
              <a:cs typeface="Calibri" pitchFamily="34" charset="0"/>
            </a:endParaRPr>
          </a:p>
        </p:txBody>
      </p:sp>
      <p:sp>
        <p:nvSpPr>
          <p:cNvPr id="10" name="Rounded Rectangle 9">
            <a:extLst>
              <a:ext uri="{FF2B5EF4-FFF2-40B4-BE49-F238E27FC236}">
                <a16:creationId xmlns:a16="http://schemas.microsoft.com/office/drawing/2014/main" id="{89CC7BE0-0A79-4C77-8431-2ED50A472550}"/>
              </a:ext>
            </a:extLst>
          </p:cNvPr>
          <p:cNvSpPr/>
          <p:nvPr/>
        </p:nvSpPr>
        <p:spPr>
          <a:xfrm>
            <a:off x="854075" y="1412875"/>
            <a:ext cx="2493963" cy="1247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b="0" i="1" dirty="0">
                <a:solidFill>
                  <a:srgbClr val="FFFFFF"/>
                </a:solidFill>
                <a:cs typeface="Calibri" pitchFamily="34" charset="0"/>
              </a:rPr>
              <a:t>DIO2 mRNA </a:t>
            </a:r>
            <a:r>
              <a:rPr lang="en-US" sz="1800" b="0" dirty="0">
                <a:solidFill>
                  <a:srgbClr val="FFFFFF"/>
                </a:solidFill>
                <a:cs typeface="Calibri" pitchFamily="34" charset="0"/>
              </a:rPr>
              <a:t>expression absent in healthy and high in OA cartilage</a:t>
            </a:r>
          </a:p>
          <a:p>
            <a:pPr algn="ctr" eaLnBrk="1" hangingPunct="1">
              <a:defRPr/>
            </a:pPr>
            <a:r>
              <a:rPr lang="en-US" sz="1200" b="0" dirty="0" err="1">
                <a:solidFill>
                  <a:srgbClr val="FFFFFF"/>
                </a:solidFill>
                <a:cs typeface="Calibri" pitchFamily="34" charset="0"/>
              </a:rPr>
              <a:t>Ijiri</a:t>
            </a:r>
            <a:r>
              <a:rPr lang="en-US" sz="1200" b="0" dirty="0">
                <a:solidFill>
                  <a:srgbClr val="FFFFFF"/>
                </a:solidFill>
                <a:cs typeface="Calibri" pitchFamily="34" charset="0"/>
              </a:rPr>
              <a:t> et al. 2010</a:t>
            </a:r>
            <a:endParaRPr lang="en-GB" sz="1200" b="0" dirty="0">
              <a:solidFill>
                <a:srgbClr val="FFFFFF"/>
              </a:solidFill>
              <a:cs typeface="Calibri" pitchFamily="34" charset="0"/>
            </a:endParaRPr>
          </a:p>
          <a:p>
            <a:pPr algn="ctr" eaLnBrk="1" hangingPunct="1">
              <a:defRPr/>
            </a:pPr>
            <a:endParaRPr lang="en-GB" sz="1800" b="0" i="1" dirty="0">
              <a:solidFill>
                <a:srgbClr val="FFFFFF"/>
              </a:solidFill>
              <a:cs typeface="Calibri" pitchFamily="34" charset="0"/>
            </a:endParaRPr>
          </a:p>
        </p:txBody>
      </p:sp>
      <p:sp>
        <p:nvSpPr>
          <p:cNvPr id="111624" name="TextBox 48">
            <a:extLst>
              <a:ext uri="{FF2B5EF4-FFF2-40B4-BE49-F238E27FC236}">
                <a16:creationId xmlns:a16="http://schemas.microsoft.com/office/drawing/2014/main" id="{90339353-7E09-41E2-8BBC-BB0F57444263}"/>
              </a:ext>
            </a:extLst>
          </p:cNvPr>
          <p:cNvSpPr txBox="1">
            <a:spLocks noChangeArrowheads="1"/>
          </p:cNvSpPr>
          <p:nvPr/>
        </p:nvSpPr>
        <p:spPr bwMode="auto">
          <a:xfrm>
            <a:off x="130175" y="1892300"/>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b="0">
                <a:solidFill>
                  <a:srgbClr val="000066"/>
                </a:solidFill>
                <a:latin typeface="Arial" panose="020B0604020202020204" pitchFamily="34" charset="0"/>
              </a:rPr>
              <a:t>2010</a:t>
            </a:r>
            <a:endParaRPr lang="en-GB" altLang="en-US" sz="1800" b="0">
              <a:solidFill>
                <a:srgbClr val="000066"/>
              </a:solidFill>
              <a:latin typeface="Arial" panose="020B0604020202020204" pitchFamily="34" charset="0"/>
            </a:endParaRPr>
          </a:p>
        </p:txBody>
      </p:sp>
      <p:sp>
        <p:nvSpPr>
          <p:cNvPr id="111625" name="TextBox 49">
            <a:extLst>
              <a:ext uri="{FF2B5EF4-FFF2-40B4-BE49-F238E27FC236}">
                <a16:creationId xmlns:a16="http://schemas.microsoft.com/office/drawing/2014/main" id="{420F1BFB-BDD2-471E-B52C-6FA3138E04BE}"/>
              </a:ext>
            </a:extLst>
          </p:cNvPr>
          <p:cNvSpPr txBox="1">
            <a:spLocks noChangeArrowheads="1"/>
          </p:cNvSpPr>
          <p:nvPr/>
        </p:nvSpPr>
        <p:spPr bwMode="auto">
          <a:xfrm>
            <a:off x="134938" y="3324225"/>
            <a:ext cx="696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b="0">
                <a:solidFill>
                  <a:srgbClr val="000066"/>
                </a:solidFill>
                <a:latin typeface="Arial" panose="020B0604020202020204" pitchFamily="34" charset="0"/>
              </a:rPr>
              <a:t>2012</a:t>
            </a:r>
            <a:endParaRPr lang="en-GB" altLang="en-US" sz="1800" b="0">
              <a:solidFill>
                <a:srgbClr val="000066"/>
              </a:solidFill>
              <a:latin typeface="Arial" panose="020B0604020202020204" pitchFamily="34" charset="0"/>
            </a:endParaRPr>
          </a:p>
        </p:txBody>
      </p:sp>
      <p:pic>
        <p:nvPicPr>
          <p:cNvPr id="111626" name="Picture 3">
            <a:extLst>
              <a:ext uri="{FF2B5EF4-FFF2-40B4-BE49-F238E27FC236}">
                <a16:creationId xmlns:a16="http://schemas.microsoft.com/office/drawing/2014/main" id="{AEC16D4C-7280-40CB-BEA5-90310F882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660525"/>
            <a:ext cx="2735263" cy="28241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 name="Rounded Rectangle 13">
            <a:extLst>
              <a:ext uri="{FF2B5EF4-FFF2-40B4-BE49-F238E27FC236}">
                <a16:creationId xmlns:a16="http://schemas.microsoft.com/office/drawing/2014/main" id="{B4370853-7218-4311-A931-596C52E56AA9}"/>
              </a:ext>
            </a:extLst>
          </p:cNvPr>
          <p:cNvSpPr/>
          <p:nvPr/>
        </p:nvSpPr>
        <p:spPr bwMode="auto">
          <a:xfrm>
            <a:off x="886442" y="5536888"/>
            <a:ext cx="6759754" cy="648072"/>
          </a:xfrm>
          <a:prstGeom prst="roundRect">
            <a:avLst/>
          </a:prstGeom>
          <a:solidFill>
            <a:schemeClr val="accent1">
              <a:alpha val="68000"/>
            </a:schemeClr>
          </a:solidFill>
          <a:ln/>
          <a:effectLst/>
        </p:spPr>
        <p:style>
          <a:lnRef idx="0">
            <a:schemeClr val="accent3"/>
          </a:lnRef>
          <a:fillRef idx="3">
            <a:schemeClr val="accent3"/>
          </a:fillRef>
          <a:effectRef idx="3">
            <a:schemeClr val="accent3"/>
          </a:effectRef>
          <a:fontRef idx="minor">
            <a:schemeClr val="lt1"/>
          </a:fontRef>
        </p:style>
        <p:txBody>
          <a:bodyPr anchor="ctr"/>
          <a:lstStyle/>
          <a:p>
            <a:pPr marL="225425" indent="-225425" eaLnBrk="1" fontAlgn="auto" hangingPunct="1">
              <a:spcBef>
                <a:spcPts val="0"/>
              </a:spcBef>
              <a:spcAft>
                <a:spcPts val="0"/>
              </a:spcAft>
              <a:buFont typeface="Arial" panose="020B0604020202020204" pitchFamily="34" charset="0"/>
              <a:buChar char="•"/>
              <a:defRPr/>
            </a:pPr>
            <a:r>
              <a:rPr lang="en-US" sz="2000" dirty="0">
                <a:solidFill>
                  <a:srgbClr val="FFFFFF"/>
                </a:solidFill>
              </a:rPr>
              <a:t>Potential relevance DIO2 in OA pathology</a:t>
            </a:r>
          </a:p>
          <a:p>
            <a:pPr marL="225425" indent="-225425" eaLnBrk="1" fontAlgn="auto" hangingPunct="1">
              <a:spcBef>
                <a:spcPts val="0"/>
              </a:spcBef>
              <a:spcAft>
                <a:spcPts val="0"/>
              </a:spcAft>
              <a:buFont typeface="Arial" panose="020B0604020202020204" pitchFamily="34" charset="0"/>
              <a:buChar char="•"/>
              <a:defRPr/>
            </a:pPr>
            <a:r>
              <a:rPr lang="en-US" sz="2000" dirty="0">
                <a:solidFill>
                  <a:srgbClr val="FFFFFF"/>
                </a:solidFill>
              </a:rPr>
              <a:t>Cis-eQTL function &amp; direction of effect of risk allele</a:t>
            </a:r>
            <a:endParaRPr lang="en-GB" sz="2000" dirty="0">
              <a:solidFill>
                <a:srgbClr val="FFFFFF"/>
              </a:solidFill>
            </a:endParaRPr>
          </a:p>
        </p:txBody>
      </p:sp>
      <p:cxnSp>
        <p:nvCxnSpPr>
          <p:cNvPr id="15" name="Straight Arrow Connector 14">
            <a:extLst>
              <a:ext uri="{FF2B5EF4-FFF2-40B4-BE49-F238E27FC236}">
                <a16:creationId xmlns:a16="http://schemas.microsoft.com/office/drawing/2014/main" id="{1CC5B350-A602-4D9A-933C-3329006C1631}"/>
              </a:ext>
            </a:extLst>
          </p:cNvPr>
          <p:cNvCxnSpPr/>
          <p:nvPr/>
        </p:nvCxnSpPr>
        <p:spPr>
          <a:xfrm>
            <a:off x="1668463" y="4764088"/>
            <a:ext cx="144462" cy="0"/>
          </a:xfrm>
          <a:prstGeom prst="straightConnector1">
            <a:avLst/>
          </a:prstGeom>
          <a:ln>
            <a:solidFill>
              <a:srgbClr val="FFFF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057A5E-9E10-4DCD-8610-1D3F47F01DB9}"/>
              </a:ext>
            </a:extLst>
          </p:cNvPr>
          <p:cNvSpPr>
            <a:spLocks noGrp="1"/>
          </p:cNvSpPr>
          <p:nvPr>
            <p:ph idx="1"/>
          </p:nvPr>
        </p:nvSpPr>
        <p:spPr>
          <a:xfrm>
            <a:off x="426244" y="1434291"/>
            <a:ext cx="8291512" cy="2102435"/>
          </a:xfrm>
        </p:spPr>
        <p:txBody>
          <a:bodyPr wrap="square">
            <a:spAutoFit/>
          </a:bodyPr>
          <a:lstStyle/>
          <a:p>
            <a:pPr marL="457200" indent="-457200">
              <a:buFont typeface="+mj-lt"/>
              <a:buAutoNum type="arabicPeriod" startAt="4"/>
            </a:pPr>
            <a:r>
              <a:rPr lang="en-US" sz="2400" b="1" kern="1200" dirty="0">
                <a:solidFill>
                  <a:schemeClr val="accent6"/>
                </a:solidFill>
                <a:latin typeface="Tahoma" panose="020B0604030504040204" pitchFamily="34" charset="0"/>
                <a:cs typeface="Arial" panose="020B0604020202020204" pitchFamily="34" charset="0"/>
              </a:rPr>
              <a:t>Characterized gene regulatory regions by multiple techniques </a:t>
            </a:r>
          </a:p>
          <a:p>
            <a:endParaRPr lang="en-US" sz="2400" b="1" kern="1200" dirty="0">
              <a:solidFill>
                <a:schemeClr val="accent6"/>
              </a:solidFill>
              <a:latin typeface="Tahoma" panose="020B0604030504040204" pitchFamily="34" charset="0"/>
              <a:cs typeface="Arial" panose="020B0604020202020204" pitchFamily="34" charset="0"/>
            </a:endParaRPr>
          </a:p>
          <a:p>
            <a:pPr marL="457200" indent="-457200">
              <a:buFont typeface="+mj-lt"/>
              <a:buAutoNum type="arabicPeriod" startAt="7"/>
            </a:pPr>
            <a:endParaRPr lang="en-US" sz="2400" b="1" kern="1200" dirty="0">
              <a:solidFill>
                <a:schemeClr val="accent6"/>
              </a:solidFill>
              <a:latin typeface="Tahoma" panose="020B0604030504040204" pitchFamily="34" charset="0"/>
              <a:cs typeface="Arial" panose="020B0604020202020204" pitchFamily="34" charset="0"/>
            </a:endParaRPr>
          </a:p>
          <a:p>
            <a:r>
              <a:rPr lang="en-US" kern="1200" dirty="0">
                <a:solidFill>
                  <a:schemeClr val="accent6"/>
                </a:solidFill>
                <a:latin typeface="Tahoma" panose="020B0604030504040204" pitchFamily="34" charset="0"/>
                <a:cs typeface="Arial" panose="020B0604020202020204" pitchFamily="34" charset="0"/>
              </a:rPr>
              <a:t>..in disease relevant tissue!</a:t>
            </a:r>
            <a:endParaRPr lang="nl-NL" kern="1200" dirty="0">
              <a:solidFill>
                <a:schemeClr val="accent6"/>
              </a:solidFill>
              <a:latin typeface="Tahoma" panose="020B060403050404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0E6283F1-1E68-4975-A44F-8766B84ED0A4}"/>
              </a:ext>
            </a:extLst>
          </p:cNvPr>
          <p:cNvSpPr>
            <a:spLocks noGrp="1"/>
          </p:cNvSpPr>
          <p:nvPr>
            <p:ph type="dt" sz="half" idx="10"/>
          </p:nvPr>
        </p:nvSpPr>
        <p:spPr/>
        <p:txBody>
          <a:bodyPr/>
          <a:lstStyle/>
          <a:p>
            <a:pPr>
              <a:defRPr/>
            </a:pPr>
            <a:fld id="{58802DF7-E825-4B3D-9A9F-0CEEBBFF5983}" type="datetime5">
              <a:rPr lang="en-US" smtClean="0"/>
              <a:pPr>
                <a:defRPr/>
              </a:pPr>
              <a:t>23-Oct-20</a:t>
            </a:fld>
            <a:endParaRPr lang="en-GB" dirty="0"/>
          </a:p>
        </p:txBody>
      </p:sp>
      <p:sp>
        <p:nvSpPr>
          <p:cNvPr id="5" name="Slide Number Placeholder 4">
            <a:extLst>
              <a:ext uri="{FF2B5EF4-FFF2-40B4-BE49-F238E27FC236}">
                <a16:creationId xmlns:a16="http://schemas.microsoft.com/office/drawing/2014/main" id="{D9764397-1BCC-48C0-BD3C-8BFC909D4652}"/>
              </a:ext>
            </a:extLst>
          </p:cNvPr>
          <p:cNvSpPr>
            <a:spLocks noGrp="1"/>
          </p:cNvSpPr>
          <p:nvPr>
            <p:ph type="sldNum" sz="quarter" idx="11"/>
          </p:nvPr>
        </p:nvSpPr>
        <p:spPr/>
        <p:txBody>
          <a:bodyPr/>
          <a:lstStyle/>
          <a:p>
            <a:pPr>
              <a:defRPr/>
            </a:pPr>
            <a:fld id="{11E6D98E-4ACF-4478-B30F-C20EC7594DE9}" type="slidenum">
              <a:rPr lang="en-GB" altLang="nl-NL" smtClean="0"/>
              <a:pPr>
                <a:defRPr/>
              </a:pPr>
              <a:t>39</a:t>
            </a:fld>
            <a:endParaRPr lang="en-GB" altLang="nl-NL"/>
          </a:p>
        </p:txBody>
      </p:sp>
      <p:sp>
        <p:nvSpPr>
          <p:cNvPr id="6" name="Footer Placeholder 5">
            <a:extLst>
              <a:ext uri="{FF2B5EF4-FFF2-40B4-BE49-F238E27FC236}">
                <a16:creationId xmlns:a16="http://schemas.microsoft.com/office/drawing/2014/main" id="{A7D8DE2C-C4D1-4138-B222-EA89D34B032E}"/>
              </a:ext>
            </a:extLst>
          </p:cNvPr>
          <p:cNvSpPr>
            <a:spLocks noGrp="1"/>
          </p:cNvSpPr>
          <p:nvPr>
            <p:ph type="ftr" sz="quarter" idx="12"/>
          </p:nvPr>
        </p:nvSpPr>
        <p:spPr/>
        <p:txBody>
          <a:bodyPr/>
          <a:lstStyle/>
          <a:p>
            <a:pPr>
              <a:defRPr/>
            </a:pPr>
            <a:r>
              <a:rPr lang="en-GB" dirty="0"/>
              <a:t>Insert &gt; Header &amp; footer</a:t>
            </a:r>
          </a:p>
        </p:txBody>
      </p:sp>
      <p:sp>
        <p:nvSpPr>
          <p:cNvPr id="7" name="Title 1">
            <a:extLst>
              <a:ext uri="{FF2B5EF4-FFF2-40B4-BE49-F238E27FC236}">
                <a16:creationId xmlns:a16="http://schemas.microsoft.com/office/drawing/2014/main" id="{B0A73C83-172B-4D69-A35F-EA4C0E8298DC}"/>
              </a:ext>
            </a:extLst>
          </p:cNvPr>
          <p:cNvSpPr>
            <a:spLocks noGrp="1"/>
          </p:cNvSpPr>
          <p:nvPr>
            <p:ph type="title"/>
          </p:nvPr>
        </p:nvSpPr>
        <p:spPr>
          <a:xfrm>
            <a:off x="566738" y="0"/>
            <a:ext cx="6524625" cy="854075"/>
          </a:xfrm>
        </p:spPr>
        <p:txBody>
          <a:bodyPr/>
          <a:lstStyle/>
          <a:p>
            <a:r>
              <a:rPr lang="en-US" dirty="0"/>
              <a:t>Which next step in the Freedman et al strategy?</a:t>
            </a:r>
            <a:endParaRPr lang="nl-NL" dirty="0"/>
          </a:p>
        </p:txBody>
      </p:sp>
      <p:pic>
        <p:nvPicPr>
          <p:cNvPr id="8" name="Picture 7">
            <a:extLst>
              <a:ext uri="{FF2B5EF4-FFF2-40B4-BE49-F238E27FC236}">
                <a16:creationId xmlns:a16="http://schemas.microsoft.com/office/drawing/2014/main" id="{158D477B-C3AB-44E5-8140-4CFFB7464D09}"/>
              </a:ext>
            </a:extLst>
          </p:cNvPr>
          <p:cNvPicPr>
            <a:picLocks noChangeAspect="1"/>
          </p:cNvPicPr>
          <p:nvPr/>
        </p:nvPicPr>
        <p:blipFill rotWithShape="1">
          <a:blip r:embed="rId2"/>
          <a:srcRect l="315" t="15290" r="49623" b="35783"/>
          <a:stretch/>
        </p:blipFill>
        <p:spPr>
          <a:xfrm>
            <a:off x="4189760" y="3890900"/>
            <a:ext cx="4320480" cy="2304256"/>
          </a:xfrm>
          <a:prstGeom prst="rect">
            <a:avLst/>
          </a:prstGeom>
        </p:spPr>
      </p:pic>
    </p:spTree>
    <p:extLst>
      <p:ext uri="{BB962C8B-B14F-4D97-AF65-F5344CB8AC3E}">
        <p14:creationId xmlns:p14="http://schemas.microsoft.com/office/powerpoint/2010/main" val="15457827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A72E-9DEE-41BD-A3A5-5C0A2E45E4FE}"/>
              </a:ext>
            </a:extLst>
          </p:cNvPr>
          <p:cNvSpPr>
            <a:spLocks noGrp="1"/>
          </p:cNvSpPr>
          <p:nvPr>
            <p:ph type="title"/>
          </p:nvPr>
        </p:nvSpPr>
        <p:spPr/>
        <p:txBody>
          <a:bodyPr/>
          <a:lstStyle/>
          <a:p>
            <a:r>
              <a:rPr lang="en-US" dirty="0"/>
              <a:t>Which step in the Freedman et al strategy?</a:t>
            </a:r>
            <a:endParaRPr lang="nl-NL" dirty="0"/>
          </a:p>
        </p:txBody>
      </p:sp>
      <p:sp>
        <p:nvSpPr>
          <p:cNvPr id="4" name="Date Placeholder 3">
            <a:extLst>
              <a:ext uri="{FF2B5EF4-FFF2-40B4-BE49-F238E27FC236}">
                <a16:creationId xmlns:a16="http://schemas.microsoft.com/office/drawing/2014/main" id="{1B7311CC-6670-4AAD-B308-4DEA97FD0E3C}"/>
              </a:ext>
            </a:extLst>
          </p:cNvPr>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AD5F00-4DD7-4D81-9328-B887CC3C826B}" type="datetime5">
              <a:rPr kumimoji="0" lang="en-US" sz="1200" b="1" i="0" u="none" strike="noStrike" kern="1200" cap="none" spc="0" normalizeH="0" baseline="0" noProof="0" smtClean="0">
                <a:ln>
                  <a:noFill/>
                </a:ln>
                <a:solidFill>
                  <a:srgbClr val="FFFFFF"/>
                </a:solidFill>
                <a:effectLst/>
                <a:uLnTx/>
                <a:uFillTx/>
                <a:latin typeface="Calibri"/>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23-Oct-20</a:t>
            </a:fld>
            <a:endParaRPr kumimoji="0" lang="en-GB" sz="1200" b="1" i="0" u="none" strike="noStrike" kern="1200" cap="none" spc="0" normalizeH="0" baseline="0" noProof="0" dirty="0">
              <a:ln>
                <a:noFill/>
              </a:ln>
              <a:solidFill>
                <a:srgbClr val="FFFFFF"/>
              </a:solidFill>
              <a:effectLst/>
              <a:uLnTx/>
              <a:uFillTx/>
              <a:latin typeface="Calibri"/>
              <a:ea typeface="+mn-ea"/>
              <a:cs typeface="Arial" charset="0"/>
            </a:endParaRPr>
          </a:p>
        </p:txBody>
      </p:sp>
      <p:sp>
        <p:nvSpPr>
          <p:cNvPr id="5" name="Slide Number Placeholder 4">
            <a:extLst>
              <a:ext uri="{FF2B5EF4-FFF2-40B4-BE49-F238E27FC236}">
                <a16:creationId xmlns:a16="http://schemas.microsoft.com/office/drawing/2014/main" id="{0A94CA29-BB78-430D-88AA-4F553053B0FD}"/>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A6CEBBD8-3E4B-4D7E-9D41-FEF9BC8CE24E}" type="slidenum">
              <a:rPr kumimoji="0" lang="en-GB" altLang="nl-NL" sz="1200" b="1" i="0" u="none" strike="noStrike" kern="1200" cap="none" spc="0" normalizeH="0" baseline="0" noProof="0" smtClean="0">
                <a:ln>
                  <a:noFill/>
                </a:ln>
                <a:solidFill>
                  <a:srgbClr val="FFFFFF"/>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a:t>
            </a:fld>
            <a:endParaRPr kumimoji="0" lang="en-GB" altLang="nl-NL" sz="1200" b="1" i="0" u="none" strike="noStrike" kern="120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6" name="Footer Placeholder 5">
            <a:extLst>
              <a:ext uri="{FF2B5EF4-FFF2-40B4-BE49-F238E27FC236}">
                <a16:creationId xmlns:a16="http://schemas.microsoft.com/office/drawing/2014/main" id="{8AA84657-6FE9-49A0-9AEF-39F2E2895435}"/>
              </a:ext>
            </a:extLst>
          </p:cNvPr>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Calibri"/>
                <a:ea typeface="+mn-ea"/>
                <a:cs typeface="Arial" charset="0"/>
              </a:rPr>
              <a:t>Insert &gt; Header &amp; footer</a:t>
            </a:r>
          </a:p>
        </p:txBody>
      </p:sp>
      <p:sp>
        <p:nvSpPr>
          <p:cNvPr id="8" name="Rectangle 7">
            <a:extLst>
              <a:ext uri="{FF2B5EF4-FFF2-40B4-BE49-F238E27FC236}">
                <a16:creationId xmlns:a16="http://schemas.microsoft.com/office/drawing/2014/main" id="{DD7FAB6C-F6E3-4E1C-A99B-B57155F42E9F}"/>
              </a:ext>
            </a:extLst>
          </p:cNvPr>
          <p:cNvSpPr/>
          <p:nvPr/>
        </p:nvSpPr>
        <p:spPr>
          <a:xfrm>
            <a:off x="899592" y="2459504"/>
            <a:ext cx="7344816" cy="83099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anose="020B0604030504040204" pitchFamily="34" charset="0"/>
                <a:ea typeface="+mn-ea"/>
                <a:cs typeface="Arial" panose="020B0604020202020204" pitchFamily="34" charset="0"/>
              </a:rPr>
              <a:t>1. </a:t>
            </a:r>
            <a:r>
              <a:rPr lang="en-US" dirty="0">
                <a:solidFill>
                  <a:srgbClr val="000000"/>
                </a:solidFill>
              </a:rPr>
              <a:t>Which type of study is powerful in identifying underlying disease mechanisms?</a:t>
            </a:r>
            <a:endParaRPr kumimoji="0" lang="en-US" sz="2400" b="1" i="0" u="none" strike="noStrike" kern="1200" cap="none" spc="0" normalizeH="0" baseline="0" noProof="0" dirty="0">
              <a:ln>
                <a:noFill/>
              </a:ln>
              <a:solidFill>
                <a:srgbClr val="000000"/>
              </a:solidFill>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5813082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DFA63B-14C8-48F0-9772-CDA3983671C0}"/>
              </a:ext>
            </a:extLst>
          </p:cNvPr>
          <p:cNvSpPr>
            <a:spLocks noGrp="1"/>
          </p:cNvSpPr>
          <p:nvPr>
            <p:ph type="dt" sz="quarter" idx="10"/>
          </p:nvPr>
        </p:nvSpPr>
        <p:spPr/>
        <p:txBody>
          <a:bodyPr/>
          <a:lstStyle/>
          <a:p>
            <a:pPr>
              <a:defRPr/>
            </a:pPr>
            <a:fld id="{FD869BD9-CC6B-46A9-8ABF-95060F621CE8}" type="datetime5">
              <a:rPr lang="en-US" smtClean="0"/>
              <a:pPr>
                <a:defRPr/>
              </a:pPr>
              <a:t>23-Oct-20</a:t>
            </a:fld>
            <a:endParaRPr lang="en-GB" dirty="0"/>
          </a:p>
        </p:txBody>
      </p:sp>
      <p:sp>
        <p:nvSpPr>
          <p:cNvPr id="5" name="Slide Number Placeholder 4">
            <a:extLst>
              <a:ext uri="{FF2B5EF4-FFF2-40B4-BE49-F238E27FC236}">
                <a16:creationId xmlns:a16="http://schemas.microsoft.com/office/drawing/2014/main" id="{DB7B2718-89A2-42F0-ABE7-96539322BF7C}"/>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2DEE86D9-AA2E-4729-A663-7ECDA8DDFD73}" type="slidenum">
              <a:rPr lang="en-GB" altLang="nl-NL" sz="1200" smtClean="0">
                <a:solidFill>
                  <a:srgbClr val="FFFFFF"/>
                </a:solidFill>
                <a:latin typeface="Calibri" panose="020F0502020204030204" pitchFamily="34" charset="0"/>
              </a:rPr>
              <a:pPr eaLnBrk="1" hangingPunct="1">
                <a:defRPr/>
              </a:pPr>
              <a:t>40</a:t>
            </a:fld>
            <a:endParaRPr lang="en-GB" altLang="nl-NL" sz="1200">
              <a:solidFill>
                <a:srgbClr val="FFFFFF"/>
              </a:solidFill>
              <a:latin typeface="Calibri" panose="020F0502020204030204" pitchFamily="34" charset="0"/>
            </a:endParaRPr>
          </a:p>
        </p:txBody>
      </p:sp>
      <p:sp>
        <p:nvSpPr>
          <p:cNvPr id="7" name="Rounded Rectangle 6">
            <a:extLst>
              <a:ext uri="{FF2B5EF4-FFF2-40B4-BE49-F238E27FC236}">
                <a16:creationId xmlns:a16="http://schemas.microsoft.com/office/drawing/2014/main" id="{9AABE277-FC04-4700-8301-3E05E2E8DEF5}"/>
              </a:ext>
            </a:extLst>
          </p:cNvPr>
          <p:cNvSpPr/>
          <p:nvPr/>
        </p:nvSpPr>
        <p:spPr bwMode="auto">
          <a:xfrm>
            <a:off x="1622425" y="1196975"/>
            <a:ext cx="5759450" cy="2087563"/>
          </a:xfrm>
          <a:prstGeom prst="roundRect">
            <a:avLst/>
          </a:prstGeom>
          <a:solidFill>
            <a:srgbClr val="CCEC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eaLnBrk="1" hangingPunct="1">
              <a:defRPr/>
            </a:pPr>
            <a:r>
              <a:rPr lang="en-US" sz="2000" dirty="0">
                <a:solidFill>
                  <a:srgbClr val="111166"/>
                </a:solidFill>
                <a:latin typeface="Calibri" panose="020F0502020204030204" pitchFamily="34" charset="0"/>
                <a:cs typeface="Arial" charset="0"/>
              </a:rPr>
              <a:t>Mechanisms to adapt to environmental changes such as mechanical stress, disease and age.</a:t>
            </a:r>
          </a:p>
          <a:p>
            <a:pPr marL="342900" indent="-342900" eaLnBrk="1" hangingPunct="1">
              <a:buFont typeface="Arial" panose="020B0604020202020204" pitchFamily="34" charset="0"/>
              <a:buChar char="•"/>
              <a:defRPr/>
            </a:pPr>
            <a:r>
              <a:rPr lang="en-US" sz="2000" dirty="0" err="1">
                <a:solidFill>
                  <a:srgbClr val="111166"/>
                </a:solidFill>
                <a:latin typeface="Calibri" panose="020F0502020204030204" pitchFamily="34" charset="0"/>
                <a:cs typeface="Arial" charset="0"/>
              </a:rPr>
              <a:t>miRNAs</a:t>
            </a:r>
            <a:endParaRPr lang="en-US" sz="2000" dirty="0">
              <a:solidFill>
                <a:srgbClr val="111166"/>
              </a:solidFill>
              <a:latin typeface="Calibri" panose="020F0502020204030204" pitchFamily="34" charset="0"/>
              <a:cs typeface="Arial" charset="0"/>
            </a:endParaRPr>
          </a:p>
          <a:p>
            <a:pPr marL="342900" indent="-342900" eaLnBrk="1" hangingPunct="1">
              <a:buFont typeface="Arial" panose="020B0604020202020204" pitchFamily="34" charset="0"/>
              <a:buChar char="•"/>
              <a:defRPr/>
            </a:pPr>
            <a:r>
              <a:rPr lang="en-US" sz="2000" dirty="0" err="1">
                <a:solidFill>
                  <a:srgbClr val="111166"/>
                </a:solidFill>
                <a:latin typeface="Calibri" panose="020F0502020204030204" pitchFamily="34" charset="0"/>
                <a:cs typeface="Arial" charset="0"/>
              </a:rPr>
              <a:t>Histon</a:t>
            </a:r>
            <a:r>
              <a:rPr lang="en-US" sz="2000" dirty="0">
                <a:solidFill>
                  <a:srgbClr val="111166"/>
                </a:solidFill>
                <a:latin typeface="Calibri" panose="020F0502020204030204" pitchFamily="34" charset="0"/>
                <a:cs typeface="Arial" charset="0"/>
              </a:rPr>
              <a:t> modifications</a:t>
            </a:r>
          </a:p>
          <a:p>
            <a:pPr marL="342900" indent="-342900" eaLnBrk="1" hangingPunct="1">
              <a:buFont typeface="Arial" panose="020B0604020202020204" pitchFamily="34" charset="0"/>
              <a:buChar char="•"/>
              <a:defRPr/>
            </a:pPr>
            <a:r>
              <a:rPr lang="en-US" sz="2000" dirty="0">
                <a:solidFill>
                  <a:srgbClr val="111166"/>
                </a:solidFill>
                <a:latin typeface="Calibri" panose="020F0502020204030204" pitchFamily="34" charset="0"/>
                <a:cs typeface="Arial" charset="0"/>
              </a:rPr>
              <a:t>DNA methylation</a:t>
            </a:r>
          </a:p>
          <a:p>
            <a:pPr marL="342900" indent="-342900" eaLnBrk="1" hangingPunct="1">
              <a:buFont typeface="Arial" panose="020B0604020202020204" pitchFamily="34" charset="0"/>
              <a:buChar char="•"/>
              <a:defRPr/>
            </a:pPr>
            <a:r>
              <a:rPr lang="en-US" sz="2000" dirty="0">
                <a:solidFill>
                  <a:srgbClr val="111166"/>
                </a:solidFill>
                <a:latin typeface="Calibri" panose="020F0502020204030204" pitchFamily="34" charset="0"/>
                <a:cs typeface="Arial" charset="0"/>
              </a:rPr>
              <a:t>…</a:t>
            </a:r>
          </a:p>
        </p:txBody>
      </p:sp>
      <p:grpSp>
        <p:nvGrpSpPr>
          <p:cNvPr id="8" name="Group 7">
            <a:extLst>
              <a:ext uri="{FF2B5EF4-FFF2-40B4-BE49-F238E27FC236}">
                <a16:creationId xmlns:a16="http://schemas.microsoft.com/office/drawing/2014/main" id="{134C1173-294B-455B-AEAA-7FBE67BB94EE}"/>
              </a:ext>
            </a:extLst>
          </p:cNvPr>
          <p:cNvGrpSpPr/>
          <p:nvPr/>
        </p:nvGrpSpPr>
        <p:grpSpPr>
          <a:xfrm>
            <a:off x="4716016" y="3509392"/>
            <a:ext cx="3140968" cy="2943944"/>
            <a:chOff x="4716016" y="3509392"/>
            <a:chExt cx="3140968" cy="2943944"/>
          </a:xfrm>
          <a:solidFill>
            <a:srgbClr val="CCECFF"/>
          </a:solidFill>
        </p:grpSpPr>
        <p:sp>
          <p:nvSpPr>
            <p:cNvPr id="9" name="Rounded Rectangle 8">
              <a:extLst>
                <a:ext uri="{FF2B5EF4-FFF2-40B4-BE49-F238E27FC236}">
                  <a16:creationId xmlns:a16="http://schemas.microsoft.com/office/drawing/2014/main" id="{0BCBEFB3-829B-42F8-8CD7-7A9A165AF61F}"/>
                </a:ext>
              </a:extLst>
            </p:cNvPr>
            <p:cNvSpPr/>
            <p:nvPr/>
          </p:nvSpPr>
          <p:spPr bwMode="auto">
            <a:xfrm>
              <a:off x="4716016" y="3509392"/>
              <a:ext cx="3140968" cy="2943944"/>
            </a:xfrm>
            <a:prstGeom prst="roundRect">
              <a:avLst/>
            </a:prstGeom>
            <a:grp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eaLnBrk="1" hangingPunct="1">
                <a:defRPr/>
              </a:pPr>
              <a:endParaRPr lang="en-US" sz="2000" dirty="0">
                <a:solidFill>
                  <a:srgbClr val="111166"/>
                </a:solidFill>
                <a:latin typeface="Calibri" panose="020F0502020204030204" pitchFamily="34" charset="0"/>
                <a:cs typeface="Arial" charset="0"/>
              </a:endParaRPr>
            </a:p>
          </p:txBody>
        </p:sp>
        <p:sp>
          <p:nvSpPr>
            <p:cNvPr id="10" name="Line 40">
              <a:extLst>
                <a:ext uri="{FF2B5EF4-FFF2-40B4-BE49-F238E27FC236}">
                  <a16:creationId xmlns:a16="http://schemas.microsoft.com/office/drawing/2014/main" id="{C2712358-8AEC-4073-8C9A-2BA42C7C99A6}"/>
                </a:ext>
              </a:extLst>
            </p:cNvPr>
            <p:cNvSpPr>
              <a:spLocks noChangeShapeType="1"/>
            </p:cNvSpPr>
            <p:nvPr/>
          </p:nvSpPr>
          <p:spPr bwMode="auto">
            <a:xfrm>
              <a:off x="4933379" y="6100217"/>
              <a:ext cx="2808288" cy="0"/>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nvGrpSpPr>
            <p:cNvPr id="11" name="Group 41">
              <a:extLst>
                <a:ext uri="{FF2B5EF4-FFF2-40B4-BE49-F238E27FC236}">
                  <a16:creationId xmlns:a16="http://schemas.microsoft.com/office/drawing/2014/main" id="{77FA8118-D01B-4329-81C3-2B23DA53C537}"/>
                </a:ext>
              </a:extLst>
            </p:cNvPr>
            <p:cNvGrpSpPr>
              <a:grpSpLocks/>
            </p:cNvGrpSpPr>
            <p:nvPr/>
          </p:nvGrpSpPr>
          <p:grpSpPr bwMode="auto">
            <a:xfrm>
              <a:off x="6301804" y="5957342"/>
              <a:ext cx="288925" cy="144462"/>
              <a:chOff x="1791" y="1207"/>
              <a:chExt cx="182" cy="91"/>
            </a:xfrm>
            <a:grpFill/>
          </p:grpSpPr>
          <p:sp>
            <p:nvSpPr>
              <p:cNvPr id="31" name="Line 42">
                <a:extLst>
                  <a:ext uri="{FF2B5EF4-FFF2-40B4-BE49-F238E27FC236}">
                    <a16:creationId xmlns:a16="http://schemas.microsoft.com/office/drawing/2014/main" id="{677FCB5C-DEF0-4CF8-9F8A-5A9A6E01F47C}"/>
                  </a:ext>
                </a:extLst>
              </p:cNvPr>
              <p:cNvSpPr>
                <a:spLocks noChangeShapeType="1"/>
              </p:cNvSpPr>
              <p:nvPr/>
            </p:nvSpPr>
            <p:spPr bwMode="auto">
              <a:xfrm>
                <a:off x="1799"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32" name="Line 43">
                <a:extLst>
                  <a:ext uri="{FF2B5EF4-FFF2-40B4-BE49-F238E27FC236}">
                    <a16:creationId xmlns:a16="http://schemas.microsoft.com/office/drawing/2014/main" id="{489E04C0-0338-4F15-B5F5-F7F7EA1C587A}"/>
                  </a:ext>
                </a:extLst>
              </p:cNvPr>
              <p:cNvSpPr>
                <a:spLocks noChangeShapeType="1"/>
              </p:cNvSpPr>
              <p:nvPr/>
            </p:nvSpPr>
            <p:spPr bwMode="auto">
              <a:xfrm>
                <a:off x="1791" y="1207"/>
                <a:ext cx="182" cy="0"/>
              </a:xfrm>
              <a:prstGeom prst="line">
                <a:avLst/>
              </a:prstGeom>
              <a:grpFill/>
              <a:ln w="25400">
                <a:solidFill>
                  <a:srgbClr val="0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sp>
          <p:nvSpPr>
            <p:cNvPr id="12" name="Oval 44">
              <a:extLst>
                <a:ext uri="{FF2B5EF4-FFF2-40B4-BE49-F238E27FC236}">
                  <a16:creationId xmlns:a16="http://schemas.microsoft.com/office/drawing/2014/main" id="{FD1CEBBD-73CC-483A-94DD-F29E8704616F}"/>
                </a:ext>
              </a:extLst>
            </p:cNvPr>
            <p:cNvSpPr>
              <a:spLocks noChangeArrowheads="1"/>
            </p:cNvSpPr>
            <p:nvPr/>
          </p:nvSpPr>
          <p:spPr bwMode="auto">
            <a:xfrm>
              <a:off x="5042917" y="5885904"/>
              <a:ext cx="71437"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3" name="Line 45">
              <a:extLst>
                <a:ext uri="{FF2B5EF4-FFF2-40B4-BE49-F238E27FC236}">
                  <a16:creationId xmlns:a16="http://schemas.microsoft.com/office/drawing/2014/main" id="{B5EE6880-2BAA-4D6E-9EF0-DB4BDEACFD93}"/>
                </a:ext>
              </a:extLst>
            </p:cNvPr>
            <p:cNvSpPr>
              <a:spLocks noChangeShapeType="1"/>
            </p:cNvSpPr>
            <p:nvPr/>
          </p:nvSpPr>
          <p:spPr bwMode="auto">
            <a:xfrm>
              <a:off x="5077842"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14" name="Oval 46">
              <a:extLst>
                <a:ext uri="{FF2B5EF4-FFF2-40B4-BE49-F238E27FC236}">
                  <a16:creationId xmlns:a16="http://schemas.microsoft.com/office/drawing/2014/main" id="{DA0E8FBF-5B6B-4449-95F3-9E0D937D845F}"/>
                </a:ext>
              </a:extLst>
            </p:cNvPr>
            <p:cNvSpPr>
              <a:spLocks noChangeArrowheads="1"/>
            </p:cNvSpPr>
            <p:nvPr/>
          </p:nvSpPr>
          <p:spPr bwMode="auto">
            <a:xfrm>
              <a:off x="5149279" y="5885904"/>
              <a:ext cx="71438"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5" name="Line 47">
              <a:extLst>
                <a:ext uri="{FF2B5EF4-FFF2-40B4-BE49-F238E27FC236}">
                  <a16:creationId xmlns:a16="http://schemas.microsoft.com/office/drawing/2014/main" id="{BA0350F4-150E-47CA-AAA6-A593510EEE85}"/>
                </a:ext>
              </a:extLst>
            </p:cNvPr>
            <p:cNvSpPr>
              <a:spLocks noChangeShapeType="1"/>
            </p:cNvSpPr>
            <p:nvPr/>
          </p:nvSpPr>
          <p:spPr bwMode="auto">
            <a:xfrm>
              <a:off x="5184204"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16" name="Oval 48">
              <a:extLst>
                <a:ext uri="{FF2B5EF4-FFF2-40B4-BE49-F238E27FC236}">
                  <a16:creationId xmlns:a16="http://schemas.microsoft.com/office/drawing/2014/main" id="{B1697D5D-8059-4826-8B36-BC2175E243CD}"/>
                </a:ext>
              </a:extLst>
            </p:cNvPr>
            <p:cNvSpPr>
              <a:spLocks noChangeArrowheads="1"/>
            </p:cNvSpPr>
            <p:nvPr/>
          </p:nvSpPr>
          <p:spPr bwMode="auto">
            <a:xfrm>
              <a:off x="5293742" y="5885904"/>
              <a:ext cx="71437"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7" name="Line 49">
              <a:extLst>
                <a:ext uri="{FF2B5EF4-FFF2-40B4-BE49-F238E27FC236}">
                  <a16:creationId xmlns:a16="http://schemas.microsoft.com/office/drawing/2014/main" id="{69CB4592-9809-4839-81BC-9901FAEA84B3}"/>
                </a:ext>
              </a:extLst>
            </p:cNvPr>
            <p:cNvSpPr>
              <a:spLocks noChangeShapeType="1"/>
            </p:cNvSpPr>
            <p:nvPr/>
          </p:nvSpPr>
          <p:spPr bwMode="auto">
            <a:xfrm>
              <a:off x="5328667"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18" name="Oval 50">
              <a:extLst>
                <a:ext uri="{FF2B5EF4-FFF2-40B4-BE49-F238E27FC236}">
                  <a16:creationId xmlns:a16="http://schemas.microsoft.com/office/drawing/2014/main" id="{2D5749A9-F7D9-4335-BE78-6C5D67A21551}"/>
                </a:ext>
              </a:extLst>
            </p:cNvPr>
            <p:cNvSpPr>
              <a:spLocks noChangeArrowheads="1"/>
            </p:cNvSpPr>
            <p:nvPr/>
          </p:nvSpPr>
          <p:spPr bwMode="auto">
            <a:xfrm>
              <a:off x="5652517" y="5885904"/>
              <a:ext cx="71437"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9" name="Line 51">
              <a:extLst>
                <a:ext uri="{FF2B5EF4-FFF2-40B4-BE49-F238E27FC236}">
                  <a16:creationId xmlns:a16="http://schemas.microsoft.com/office/drawing/2014/main" id="{69DCC92C-0F47-4DE5-AD8E-85F955DC98C7}"/>
                </a:ext>
              </a:extLst>
            </p:cNvPr>
            <p:cNvSpPr>
              <a:spLocks noChangeShapeType="1"/>
            </p:cNvSpPr>
            <p:nvPr/>
          </p:nvSpPr>
          <p:spPr bwMode="auto">
            <a:xfrm>
              <a:off x="5687442"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20" name="Oval 52">
              <a:extLst>
                <a:ext uri="{FF2B5EF4-FFF2-40B4-BE49-F238E27FC236}">
                  <a16:creationId xmlns:a16="http://schemas.microsoft.com/office/drawing/2014/main" id="{256B5583-A421-4773-8883-543761DB52DF}"/>
                </a:ext>
              </a:extLst>
            </p:cNvPr>
            <p:cNvSpPr>
              <a:spLocks noChangeArrowheads="1"/>
            </p:cNvSpPr>
            <p:nvPr/>
          </p:nvSpPr>
          <p:spPr bwMode="auto">
            <a:xfrm>
              <a:off x="5798567" y="5885904"/>
              <a:ext cx="71437"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21" name="Line 53">
              <a:extLst>
                <a:ext uri="{FF2B5EF4-FFF2-40B4-BE49-F238E27FC236}">
                  <a16:creationId xmlns:a16="http://schemas.microsoft.com/office/drawing/2014/main" id="{0154BF36-1095-40B4-8705-9C798559E743}"/>
                </a:ext>
              </a:extLst>
            </p:cNvPr>
            <p:cNvSpPr>
              <a:spLocks noChangeShapeType="1"/>
            </p:cNvSpPr>
            <p:nvPr/>
          </p:nvSpPr>
          <p:spPr bwMode="auto">
            <a:xfrm>
              <a:off x="5833492"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22" name="Oval 56">
              <a:extLst>
                <a:ext uri="{FF2B5EF4-FFF2-40B4-BE49-F238E27FC236}">
                  <a16:creationId xmlns:a16="http://schemas.microsoft.com/office/drawing/2014/main" id="{E604F175-2066-479D-A4AD-99D5FDF82D22}"/>
                </a:ext>
              </a:extLst>
            </p:cNvPr>
            <p:cNvSpPr>
              <a:spLocks noChangeArrowheads="1"/>
            </p:cNvSpPr>
            <p:nvPr/>
          </p:nvSpPr>
          <p:spPr bwMode="auto">
            <a:xfrm>
              <a:off x="6085904" y="5885904"/>
              <a:ext cx="71438"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23" name="Line 57">
              <a:extLst>
                <a:ext uri="{FF2B5EF4-FFF2-40B4-BE49-F238E27FC236}">
                  <a16:creationId xmlns:a16="http://schemas.microsoft.com/office/drawing/2014/main" id="{970AD2F5-DBDE-4C67-9DBB-6C801CFCDAC7}"/>
                </a:ext>
              </a:extLst>
            </p:cNvPr>
            <p:cNvSpPr>
              <a:spLocks noChangeShapeType="1"/>
            </p:cNvSpPr>
            <p:nvPr/>
          </p:nvSpPr>
          <p:spPr bwMode="auto">
            <a:xfrm>
              <a:off x="6120829"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24" name="Oval 58">
              <a:extLst>
                <a:ext uri="{FF2B5EF4-FFF2-40B4-BE49-F238E27FC236}">
                  <a16:creationId xmlns:a16="http://schemas.microsoft.com/office/drawing/2014/main" id="{AE2C37B7-276A-41E9-808B-064C0BF9C873}"/>
                </a:ext>
              </a:extLst>
            </p:cNvPr>
            <p:cNvSpPr>
              <a:spLocks noChangeArrowheads="1"/>
            </p:cNvSpPr>
            <p:nvPr/>
          </p:nvSpPr>
          <p:spPr bwMode="auto">
            <a:xfrm>
              <a:off x="6157342" y="5885904"/>
              <a:ext cx="71437"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25" name="Line 59">
              <a:extLst>
                <a:ext uri="{FF2B5EF4-FFF2-40B4-BE49-F238E27FC236}">
                  <a16:creationId xmlns:a16="http://schemas.microsoft.com/office/drawing/2014/main" id="{571CE81F-D562-455D-B128-AB4C09394AD2}"/>
                </a:ext>
              </a:extLst>
            </p:cNvPr>
            <p:cNvSpPr>
              <a:spLocks noChangeShapeType="1"/>
            </p:cNvSpPr>
            <p:nvPr/>
          </p:nvSpPr>
          <p:spPr bwMode="auto">
            <a:xfrm>
              <a:off x="6192267"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26" name="Oval 62">
              <a:extLst>
                <a:ext uri="{FF2B5EF4-FFF2-40B4-BE49-F238E27FC236}">
                  <a16:creationId xmlns:a16="http://schemas.microsoft.com/office/drawing/2014/main" id="{7E317513-6F6B-4BBA-BC0E-BA18D2778FDB}"/>
                </a:ext>
              </a:extLst>
            </p:cNvPr>
            <p:cNvSpPr>
              <a:spLocks noChangeArrowheads="1"/>
            </p:cNvSpPr>
            <p:nvPr/>
          </p:nvSpPr>
          <p:spPr bwMode="auto">
            <a:xfrm>
              <a:off x="5436617" y="5309642"/>
              <a:ext cx="431800" cy="360362"/>
            </a:xfrm>
            <a:prstGeom prst="ellipse">
              <a:avLst/>
            </a:prstGeom>
            <a:grp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27" name="Text Box 63">
              <a:extLst>
                <a:ext uri="{FF2B5EF4-FFF2-40B4-BE49-F238E27FC236}">
                  <a16:creationId xmlns:a16="http://schemas.microsoft.com/office/drawing/2014/main" id="{CB6367BF-75B6-4D25-AA41-D785EF2324F4}"/>
                </a:ext>
              </a:extLst>
            </p:cNvPr>
            <p:cNvSpPr txBox="1">
              <a:spLocks noChangeArrowheads="1"/>
            </p:cNvSpPr>
            <p:nvPr/>
          </p:nvSpPr>
          <p:spPr bwMode="auto">
            <a:xfrm>
              <a:off x="5415979" y="5328692"/>
              <a:ext cx="482600" cy="3048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nl-NL" sz="1400">
                  <a:solidFill>
                    <a:srgbClr val="000000"/>
                  </a:solidFill>
                  <a:latin typeface="Calibri" pitchFamily="34" charset="0"/>
                  <a:cs typeface="Arial" charset="0"/>
                </a:rPr>
                <a:t>DBP</a:t>
              </a:r>
              <a:endParaRPr lang="en-US" sz="1400">
                <a:solidFill>
                  <a:srgbClr val="000000"/>
                </a:solidFill>
                <a:latin typeface="Calibri" pitchFamily="34" charset="0"/>
                <a:cs typeface="Arial" charset="0"/>
              </a:endParaRPr>
            </a:p>
          </p:txBody>
        </p:sp>
        <p:sp>
          <p:nvSpPr>
            <p:cNvPr id="28" name="Freeform 64">
              <a:extLst>
                <a:ext uri="{FF2B5EF4-FFF2-40B4-BE49-F238E27FC236}">
                  <a16:creationId xmlns:a16="http://schemas.microsoft.com/office/drawing/2014/main" id="{23D224F4-F771-471B-8036-F02C37C0C085}"/>
                </a:ext>
              </a:extLst>
            </p:cNvPr>
            <p:cNvSpPr>
              <a:spLocks/>
            </p:cNvSpPr>
            <p:nvPr/>
          </p:nvSpPr>
          <p:spPr bwMode="auto">
            <a:xfrm flipV="1">
              <a:off x="5863654" y="5471567"/>
              <a:ext cx="576263" cy="73025"/>
            </a:xfrm>
            <a:custGeom>
              <a:avLst/>
              <a:gdLst>
                <a:gd name="T0" fmla="*/ 0 w 363"/>
                <a:gd name="T1" fmla="*/ 2147483647 h 45"/>
                <a:gd name="T2" fmla="*/ 2147483647 w 363"/>
                <a:gd name="T3" fmla="*/ 0 h 45"/>
                <a:gd name="T4" fmla="*/ 2147483647 w 363"/>
                <a:gd name="T5" fmla="*/ 2147483647 h 45"/>
                <a:gd name="T6" fmla="*/ 2147483647 w 363"/>
                <a:gd name="T7" fmla="*/ 0 h 45"/>
                <a:gd name="T8" fmla="*/ 2147483647 w 363"/>
                <a:gd name="T9" fmla="*/ 2147483647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5">
                  <a:moveTo>
                    <a:pt x="0" y="45"/>
                  </a:moveTo>
                  <a:cubicBezTo>
                    <a:pt x="30" y="22"/>
                    <a:pt x="61" y="0"/>
                    <a:pt x="91" y="0"/>
                  </a:cubicBezTo>
                  <a:cubicBezTo>
                    <a:pt x="121" y="0"/>
                    <a:pt x="152" y="45"/>
                    <a:pt x="182" y="45"/>
                  </a:cubicBezTo>
                  <a:cubicBezTo>
                    <a:pt x="212" y="45"/>
                    <a:pt x="243" y="0"/>
                    <a:pt x="273" y="0"/>
                  </a:cubicBezTo>
                  <a:cubicBezTo>
                    <a:pt x="303" y="0"/>
                    <a:pt x="333" y="22"/>
                    <a:pt x="363" y="45"/>
                  </a:cubicBezTo>
                </a:path>
              </a:pathLst>
            </a:custGeom>
            <a:grpFill/>
            <a:ln w="19050">
              <a:solidFill>
                <a:srgbClr val="0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pic>
          <p:nvPicPr>
            <p:cNvPr id="29" name="Picture 65" descr="File:5-Methylcytosine.svg">
              <a:extLst>
                <a:ext uri="{FF2B5EF4-FFF2-40B4-BE49-F238E27FC236}">
                  <a16:creationId xmlns:a16="http://schemas.microsoft.com/office/drawing/2014/main" id="{D24EB5A1-16E6-4C3A-9D1C-7E2DB1337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617" y="3812629"/>
              <a:ext cx="1439862" cy="1260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0" name="Line 66">
              <a:extLst>
                <a:ext uri="{FF2B5EF4-FFF2-40B4-BE49-F238E27FC236}">
                  <a16:creationId xmlns:a16="http://schemas.microsoft.com/office/drawing/2014/main" id="{CE6C9F7C-04DD-4175-886E-44219E039F33}"/>
                </a:ext>
              </a:extLst>
            </p:cNvPr>
            <p:cNvSpPr>
              <a:spLocks noChangeShapeType="1"/>
            </p:cNvSpPr>
            <p:nvPr/>
          </p:nvSpPr>
          <p:spPr bwMode="auto">
            <a:xfrm>
              <a:off x="6301804" y="6074817"/>
              <a:ext cx="1439863" cy="0"/>
            </a:xfrm>
            <a:prstGeom prst="line">
              <a:avLst/>
            </a:prstGeom>
            <a:grpFill/>
            <a:ln w="635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33" name="Group 32">
            <a:extLst>
              <a:ext uri="{FF2B5EF4-FFF2-40B4-BE49-F238E27FC236}">
                <a16:creationId xmlns:a16="http://schemas.microsoft.com/office/drawing/2014/main" id="{6F36EB3E-2A8D-4A98-86F9-2A4CE6FE5013}"/>
              </a:ext>
            </a:extLst>
          </p:cNvPr>
          <p:cNvGrpSpPr/>
          <p:nvPr/>
        </p:nvGrpSpPr>
        <p:grpSpPr>
          <a:xfrm>
            <a:off x="1215008" y="3509392"/>
            <a:ext cx="3140968" cy="2943944"/>
            <a:chOff x="1215008" y="3509392"/>
            <a:chExt cx="3140968" cy="2943944"/>
          </a:xfrm>
          <a:solidFill>
            <a:srgbClr val="CCECFF"/>
          </a:solidFill>
        </p:grpSpPr>
        <p:sp>
          <p:nvSpPr>
            <p:cNvPr id="34" name="Rounded Rectangle 33">
              <a:extLst>
                <a:ext uri="{FF2B5EF4-FFF2-40B4-BE49-F238E27FC236}">
                  <a16:creationId xmlns:a16="http://schemas.microsoft.com/office/drawing/2014/main" id="{1F34DD72-AA90-47B1-894A-2655234B2341}"/>
                </a:ext>
              </a:extLst>
            </p:cNvPr>
            <p:cNvSpPr/>
            <p:nvPr/>
          </p:nvSpPr>
          <p:spPr bwMode="auto">
            <a:xfrm>
              <a:off x="1215008" y="3509392"/>
              <a:ext cx="3140968" cy="2943944"/>
            </a:xfrm>
            <a:prstGeom prst="roundRect">
              <a:avLst/>
            </a:prstGeom>
            <a:grp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eaLnBrk="1" hangingPunct="1">
                <a:defRPr/>
              </a:pPr>
              <a:endParaRPr lang="en-US" sz="2000" dirty="0">
                <a:solidFill>
                  <a:srgbClr val="111166"/>
                </a:solidFill>
                <a:latin typeface="Calibri" panose="020F0502020204030204" pitchFamily="34" charset="0"/>
                <a:cs typeface="Arial" charset="0"/>
              </a:endParaRPr>
            </a:p>
          </p:txBody>
        </p:sp>
        <p:sp>
          <p:nvSpPr>
            <p:cNvPr id="35" name="Line 7">
              <a:extLst>
                <a:ext uri="{FF2B5EF4-FFF2-40B4-BE49-F238E27FC236}">
                  <a16:creationId xmlns:a16="http://schemas.microsoft.com/office/drawing/2014/main" id="{F3B2D8C2-49D0-4C72-8D8B-149DA40229FA}"/>
                </a:ext>
              </a:extLst>
            </p:cNvPr>
            <p:cNvSpPr>
              <a:spLocks noChangeShapeType="1"/>
            </p:cNvSpPr>
            <p:nvPr/>
          </p:nvSpPr>
          <p:spPr bwMode="auto">
            <a:xfrm>
              <a:off x="1431304" y="6100217"/>
              <a:ext cx="2663825" cy="0"/>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nvGrpSpPr>
            <p:cNvPr id="36" name="Group 8">
              <a:extLst>
                <a:ext uri="{FF2B5EF4-FFF2-40B4-BE49-F238E27FC236}">
                  <a16:creationId xmlns:a16="http://schemas.microsoft.com/office/drawing/2014/main" id="{CE0F3B12-BCCC-4C14-9112-F210F9D16FCD}"/>
                </a:ext>
              </a:extLst>
            </p:cNvPr>
            <p:cNvGrpSpPr>
              <a:grpSpLocks/>
            </p:cNvGrpSpPr>
            <p:nvPr/>
          </p:nvGrpSpPr>
          <p:grpSpPr bwMode="auto">
            <a:xfrm>
              <a:off x="2799729" y="5955754"/>
              <a:ext cx="288925" cy="144463"/>
              <a:chOff x="1791" y="1207"/>
              <a:chExt cx="182" cy="91"/>
            </a:xfrm>
            <a:grpFill/>
          </p:grpSpPr>
          <p:sp>
            <p:nvSpPr>
              <p:cNvPr id="63" name="Line 9">
                <a:extLst>
                  <a:ext uri="{FF2B5EF4-FFF2-40B4-BE49-F238E27FC236}">
                    <a16:creationId xmlns:a16="http://schemas.microsoft.com/office/drawing/2014/main" id="{7968A7E8-9F22-421D-A05E-84F5A906ABD7}"/>
                  </a:ext>
                </a:extLst>
              </p:cNvPr>
              <p:cNvSpPr>
                <a:spLocks noChangeShapeType="1"/>
              </p:cNvSpPr>
              <p:nvPr/>
            </p:nvSpPr>
            <p:spPr bwMode="auto">
              <a:xfrm>
                <a:off x="1799"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64" name="Line 10">
                <a:extLst>
                  <a:ext uri="{FF2B5EF4-FFF2-40B4-BE49-F238E27FC236}">
                    <a16:creationId xmlns:a16="http://schemas.microsoft.com/office/drawing/2014/main" id="{4431CCEF-C227-47F1-9BEB-733443F2F9E9}"/>
                  </a:ext>
                </a:extLst>
              </p:cNvPr>
              <p:cNvSpPr>
                <a:spLocks noChangeShapeType="1"/>
              </p:cNvSpPr>
              <p:nvPr/>
            </p:nvSpPr>
            <p:spPr bwMode="auto">
              <a:xfrm>
                <a:off x="1791" y="1207"/>
                <a:ext cx="182" cy="0"/>
              </a:xfrm>
              <a:prstGeom prst="line">
                <a:avLst/>
              </a:prstGeom>
              <a:grpFill/>
              <a:ln w="25400">
                <a:solidFill>
                  <a:srgbClr val="0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37" name="Group 11">
              <a:extLst>
                <a:ext uri="{FF2B5EF4-FFF2-40B4-BE49-F238E27FC236}">
                  <a16:creationId xmlns:a16="http://schemas.microsoft.com/office/drawing/2014/main" id="{7E9869B0-361E-4069-8669-F1E399870FF3}"/>
                </a:ext>
              </a:extLst>
            </p:cNvPr>
            <p:cNvGrpSpPr>
              <a:grpSpLocks/>
            </p:cNvGrpSpPr>
            <p:nvPr/>
          </p:nvGrpSpPr>
          <p:grpSpPr bwMode="auto">
            <a:xfrm>
              <a:off x="1502742" y="5884317"/>
              <a:ext cx="71437" cy="215900"/>
              <a:chOff x="908" y="1162"/>
              <a:chExt cx="45" cy="136"/>
            </a:xfrm>
            <a:grpFill/>
          </p:grpSpPr>
          <p:sp>
            <p:nvSpPr>
              <p:cNvPr id="61" name="Oval 12">
                <a:extLst>
                  <a:ext uri="{FF2B5EF4-FFF2-40B4-BE49-F238E27FC236}">
                    <a16:creationId xmlns:a16="http://schemas.microsoft.com/office/drawing/2014/main" id="{792B7EC5-AC1E-469B-AAE0-7295EF7CB34F}"/>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62" name="Line 13">
                <a:extLst>
                  <a:ext uri="{FF2B5EF4-FFF2-40B4-BE49-F238E27FC236}">
                    <a16:creationId xmlns:a16="http://schemas.microsoft.com/office/drawing/2014/main" id="{A8CB0B3F-1CA5-418D-B2D3-B5994307F6A9}"/>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38" name="Group 14">
              <a:extLst>
                <a:ext uri="{FF2B5EF4-FFF2-40B4-BE49-F238E27FC236}">
                  <a16:creationId xmlns:a16="http://schemas.microsoft.com/office/drawing/2014/main" id="{DD88E97C-A7F5-4B33-A053-B0727D63DCFD}"/>
                </a:ext>
              </a:extLst>
            </p:cNvPr>
            <p:cNvGrpSpPr>
              <a:grpSpLocks/>
            </p:cNvGrpSpPr>
            <p:nvPr/>
          </p:nvGrpSpPr>
          <p:grpSpPr bwMode="auto">
            <a:xfrm>
              <a:off x="1609104" y="5884317"/>
              <a:ext cx="71438" cy="215900"/>
              <a:chOff x="908" y="1162"/>
              <a:chExt cx="45" cy="136"/>
            </a:xfrm>
            <a:grpFill/>
          </p:grpSpPr>
          <p:sp>
            <p:nvSpPr>
              <p:cNvPr id="59" name="Oval 15">
                <a:extLst>
                  <a:ext uri="{FF2B5EF4-FFF2-40B4-BE49-F238E27FC236}">
                    <a16:creationId xmlns:a16="http://schemas.microsoft.com/office/drawing/2014/main" id="{2B6F467A-E369-4544-96A4-4156CBF439BF}"/>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60" name="Line 16">
                <a:extLst>
                  <a:ext uri="{FF2B5EF4-FFF2-40B4-BE49-F238E27FC236}">
                    <a16:creationId xmlns:a16="http://schemas.microsoft.com/office/drawing/2014/main" id="{BE1BC706-CF40-4CC0-8EE0-935B0C96FCC4}"/>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39" name="Group 17">
              <a:extLst>
                <a:ext uri="{FF2B5EF4-FFF2-40B4-BE49-F238E27FC236}">
                  <a16:creationId xmlns:a16="http://schemas.microsoft.com/office/drawing/2014/main" id="{015C7F77-59A3-420C-8C2F-C67C6E707910}"/>
                </a:ext>
              </a:extLst>
            </p:cNvPr>
            <p:cNvGrpSpPr>
              <a:grpSpLocks/>
            </p:cNvGrpSpPr>
            <p:nvPr/>
          </p:nvGrpSpPr>
          <p:grpSpPr bwMode="auto">
            <a:xfrm>
              <a:off x="1753567" y="5884317"/>
              <a:ext cx="71437" cy="215900"/>
              <a:chOff x="908" y="1162"/>
              <a:chExt cx="45" cy="136"/>
            </a:xfrm>
            <a:grpFill/>
          </p:grpSpPr>
          <p:sp>
            <p:nvSpPr>
              <p:cNvPr id="57" name="Oval 18">
                <a:extLst>
                  <a:ext uri="{FF2B5EF4-FFF2-40B4-BE49-F238E27FC236}">
                    <a16:creationId xmlns:a16="http://schemas.microsoft.com/office/drawing/2014/main" id="{1F23AA60-EB43-4296-B6ED-D7575B757AD1}"/>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58" name="Line 19">
                <a:extLst>
                  <a:ext uri="{FF2B5EF4-FFF2-40B4-BE49-F238E27FC236}">
                    <a16:creationId xmlns:a16="http://schemas.microsoft.com/office/drawing/2014/main" id="{17B97884-858B-4867-B2CA-82C0D6FE0243}"/>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40" name="Group 20">
              <a:extLst>
                <a:ext uri="{FF2B5EF4-FFF2-40B4-BE49-F238E27FC236}">
                  <a16:creationId xmlns:a16="http://schemas.microsoft.com/office/drawing/2014/main" id="{3E433089-8F78-4B44-B096-692726C16E76}"/>
                </a:ext>
              </a:extLst>
            </p:cNvPr>
            <p:cNvGrpSpPr>
              <a:grpSpLocks/>
            </p:cNvGrpSpPr>
            <p:nvPr/>
          </p:nvGrpSpPr>
          <p:grpSpPr bwMode="auto">
            <a:xfrm>
              <a:off x="2112342" y="5884317"/>
              <a:ext cx="71437" cy="215900"/>
              <a:chOff x="908" y="1162"/>
              <a:chExt cx="45" cy="136"/>
            </a:xfrm>
            <a:grpFill/>
          </p:grpSpPr>
          <p:sp>
            <p:nvSpPr>
              <p:cNvPr id="55" name="Oval 21">
                <a:extLst>
                  <a:ext uri="{FF2B5EF4-FFF2-40B4-BE49-F238E27FC236}">
                    <a16:creationId xmlns:a16="http://schemas.microsoft.com/office/drawing/2014/main" id="{51A611A5-024A-4F6E-A397-711A818B3E95}"/>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56" name="Line 22">
                <a:extLst>
                  <a:ext uri="{FF2B5EF4-FFF2-40B4-BE49-F238E27FC236}">
                    <a16:creationId xmlns:a16="http://schemas.microsoft.com/office/drawing/2014/main" id="{3D19C40E-4CE7-4C05-B248-718859DFC153}"/>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41" name="Group 23">
              <a:extLst>
                <a:ext uri="{FF2B5EF4-FFF2-40B4-BE49-F238E27FC236}">
                  <a16:creationId xmlns:a16="http://schemas.microsoft.com/office/drawing/2014/main" id="{E4426708-0C8A-4A59-AFF2-68DCB3A77688}"/>
                </a:ext>
              </a:extLst>
            </p:cNvPr>
            <p:cNvGrpSpPr>
              <a:grpSpLocks/>
            </p:cNvGrpSpPr>
            <p:nvPr/>
          </p:nvGrpSpPr>
          <p:grpSpPr bwMode="auto">
            <a:xfrm>
              <a:off x="2258392" y="5884317"/>
              <a:ext cx="71437" cy="215900"/>
              <a:chOff x="908" y="1162"/>
              <a:chExt cx="45" cy="136"/>
            </a:xfrm>
            <a:grpFill/>
          </p:grpSpPr>
          <p:sp>
            <p:nvSpPr>
              <p:cNvPr id="53" name="Oval 24">
                <a:extLst>
                  <a:ext uri="{FF2B5EF4-FFF2-40B4-BE49-F238E27FC236}">
                    <a16:creationId xmlns:a16="http://schemas.microsoft.com/office/drawing/2014/main" id="{FC0E3A86-2F3A-47F2-BEF8-5BC0C7F6BE06}"/>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54" name="Line 25">
                <a:extLst>
                  <a:ext uri="{FF2B5EF4-FFF2-40B4-BE49-F238E27FC236}">
                    <a16:creationId xmlns:a16="http://schemas.microsoft.com/office/drawing/2014/main" id="{AADA4CB6-E67A-4A9F-92A2-141AA3980C12}"/>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42" name="Group 26">
              <a:extLst>
                <a:ext uri="{FF2B5EF4-FFF2-40B4-BE49-F238E27FC236}">
                  <a16:creationId xmlns:a16="http://schemas.microsoft.com/office/drawing/2014/main" id="{ACC6963B-7E47-46CD-BEF7-748D2C31830E}"/>
                </a:ext>
              </a:extLst>
            </p:cNvPr>
            <p:cNvGrpSpPr>
              <a:grpSpLocks/>
            </p:cNvGrpSpPr>
            <p:nvPr/>
          </p:nvGrpSpPr>
          <p:grpSpPr bwMode="auto">
            <a:xfrm>
              <a:off x="2545729" y="5884317"/>
              <a:ext cx="71438" cy="215900"/>
              <a:chOff x="908" y="1162"/>
              <a:chExt cx="45" cy="136"/>
            </a:xfrm>
            <a:grpFill/>
          </p:grpSpPr>
          <p:sp>
            <p:nvSpPr>
              <p:cNvPr id="51" name="Oval 27">
                <a:extLst>
                  <a:ext uri="{FF2B5EF4-FFF2-40B4-BE49-F238E27FC236}">
                    <a16:creationId xmlns:a16="http://schemas.microsoft.com/office/drawing/2014/main" id="{0E46C73F-16BF-4B55-B42F-3D9753C768B6}"/>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52" name="Line 28">
                <a:extLst>
                  <a:ext uri="{FF2B5EF4-FFF2-40B4-BE49-F238E27FC236}">
                    <a16:creationId xmlns:a16="http://schemas.microsoft.com/office/drawing/2014/main" id="{395993AB-1C1D-4EB1-8636-FC471AB97F0E}"/>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43" name="Group 29">
              <a:extLst>
                <a:ext uri="{FF2B5EF4-FFF2-40B4-BE49-F238E27FC236}">
                  <a16:creationId xmlns:a16="http://schemas.microsoft.com/office/drawing/2014/main" id="{A6925B1C-7A2E-43C4-9E2D-1CE6B59C2B4D}"/>
                </a:ext>
              </a:extLst>
            </p:cNvPr>
            <p:cNvGrpSpPr>
              <a:grpSpLocks/>
            </p:cNvGrpSpPr>
            <p:nvPr/>
          </p:nvGrpSpPr>
          <p:grpSpPr bwMode="auto">
            <a:xfrm>
              <a:off x="2617167" y="5884317"/>
              <a:ext cx="71437" cy="215900"/>
              <a:chOff x="908" y="1162"/>
              <a:chExt cx="45" cy="136"/>
            </a:xfrm>
            <a:grpFill/>
          </p:grpSpPr>
          <p:sp>
            <p:nvSpPr>
              <p:cNvPr id="49" name="Oval 30">
                <a:extLst>
                  <a:ext uri="{FF2B5EF4-FFF2-40B4-BE49-F238E27FC236}">
                    <a16:creationId xmlns:a16="http://schemas.microsoft.com/office/drawing/2014/main" id="{868E9FA7-6F2D-43E4-83DF-A74E618DD622}"/>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50" name="Line 31">
                <a:extLst>
                  <a:ext uri="{FF2B5EF4-FFF2-40B4-BE49-F238E27FC236}">
                    <a16:creationId xmlns:a16="http://schemas.microsoft.com/office/drawing/2014/main" id="{91A60132-3D66-45C0-B301-56285D33A596}"/>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sp>
          <p:nvSpPr>
            <p:cNvPr id="44" name="Oval 32">
              <a:extLst>
                <a:ext uri="{FF2B5EF4-FFF2-40B4-BE49-F238E27FC236}">
                  <a16:creationId xmlns:a16="http://schemas.microsoft.com/office/drawing/2014/main" id="{DC3A3229-6892-4966-BF62-68C414D4A6AD}"/>
                </a:ext>
              </a:extLst>
            </p:cNvPr>
            <p:cNvSpPr>
              <a:spLocks noChangeArrowheads="1"/>
            </p:cNvSpPr>
            <p:nvPr/>
          </p:nvSpPr>
          <p:spPr bwMode="auto">
            <a:xfrm>
              <a:off x="1856754" y="5309642"/>
              <a:ext cx="431800" cy="360362"/>
            </a:xfrm>
            <a:prstGeom prst="ellipse">
              <a:avLst/>
            </a:prstGeom>
            <a:grp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45" name="Text Box 33">
              <a:extLst>
                <a:ext uri="{FF2B5EF4-FFF2-40B4-BE49-F238E27FC236}">
                  <a16:creationId xmlns:a16="http://schemas.microsoft.com/office/drawing/2014/main" id="{E3BEB575-3022-40F6-9227-938407295410}"/>
                </a:ext>
              </a:extLst>
            </p:cNvPr>
            <p:cNvSpPr txBox="1">
              <a:spLocks noChangeArrowheads="1"/>
            </p:cNvSpPr>
            <p:nvPr/>
          </p:nvSpPr>
          <p:spPr bwMode="auto">
            <a:xfrm>
              <a:off x="1840879" y="5335042"/>
              <a:ext cx="482600" cy="3048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nl-NL" sz="1400">
                  <a:solidFill>
                    <a:srgbClr val="000000"/>
                  </a:solidFill>
                  <a:latin typeface="Calibri" pitchFamily="34" charset="0"/>
                  <a:cs typeface="Arial" charset="0"/>
                </a:rPr>
                <a:t>DBP</a:t>
              </a:r>
              <a:endParaRPr lang="en-US" sz="1400">
                <a:solidFill>
                  <a:srgbClr val="000000"/>
                </a:solidFill>
                <a:latin typeface="Calibri" pitchFamily="34" charset="0"/>
                <a:cs typeface="Arial" charset="0"/>
              </a:endParaRPr>
            </a:p>
          </p:txBody>
        </p:sp>
        <p:sp>
          <p:nvSpPr>
            <p:cNvPr id="46" name="Freeform 34">
              <a:extLst>
                <a:ext uri="{FF2B5EF4-FFF2-40B4-BE49-F238E27FC236}">
                  <a16:creationId xmlns:a16="http://schemas.microsoft.com/office/drawing/2014/main" id="{D421F2BA-5945-4354-BAF0-FD101B43A784}"/>
                </a:ext>
              </a:extLst>
            </p:cNvPr>
            <p:cNvSpPr>
              <a:spLocks/>
            </p:cNvSpPr>
            <p:nvPr/>
          </p:nvSpPr>
          <p:spPr bwMode="auto">
            <a:xfrm>
              <a:off x="2137742" y="5660479"/>
              <a:ext cx="360362" cy="215900"/>
            </a:xfrm>
            <a:custGeom>
              <a:avLst/>
              <a:gdLst>
                <a:gd name="T0" fmla="*/ 0 w 227"/>
                <a:gd name="T1" fmla="*/ 0 h 136"/>
                <a:gd name="T2" fmla="*/ 2147483647 w 227"/>
                <a:gd name="T3" fmla="*/ 2147483647 h 136"/>
                <a:gd name="T4" fmla="*/ 2147483647 w 227"/>
                <a:gd name="T5" fmla="*/ 2147483647 h 136"/>
                <a:gd name="T6" fmla="*/ 0 60000 65536"/>
                <a:gd name="T7" fmla="*/ 0 60000 65536"/>
                <a:gd name="T8" fmla="*/ 0 60000 65536"/>
              </a:gdLst>
              <a:ahLst/>
              <a:cxnLst>
                <a:cxn ang="T6">
                  <a:pos x="T0" y="T1"/>
                </a:cxn>
                <a:cxn ang="T7">
                  <a:pos x="T2" y="T3"/>
                </a:cxn>
                <a:cxn ang="T8">
                  <a:pos x="T4" y="T5"/>
                </a:cxn>
              </a:cxnLst>
              <a:rect l="0" t="0" r="r" b="b"/>
              <a:pathLst>
                <a:path w="227" h="136">
                  <a:moveTo>
                    <a:pt x="0" y="0"/>
                  </a:moveTo>
                  <a:cubicBezTo>
                    <a:pt x="26" y="34"/>
                    <a:pt x="53" y="68"/>
                    <a:pt x="91" y="91"/>
                  </a:cubicBezTo>
                  <a:cubicBezTo>
                    <a:pt x="129" y="114"/>
                    <a:pt x="182" y="136"/>
                    <a:pt x="227" y="136"/>
                  </a:cubicBezTo>
                </a:path>
              </a:pathLst>
            </a:custGeom>
            <a:grpFill/>
            <a:ln w="19050">
              <a:solidFill>
                <a:srgbClr val="0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pic>
          <p:nvPicPr>
            <p:cNvPr id="47" name="Picture 36" descr="File:Cytosine chemical structure.png">
              <a:extLst>
                <a:ext uri="{FF2B5EF4-FFF2-40B4-BE49-F238E27FC236}">
                  <a16:creationId xmlns:a16="http://schemas.microsoft.com/office/drawing/2014/main" id="{009A6D6F-3D92-4D75-B8F7-918B8F251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692" y="3799929"/>
              <a:ext cx="1074737" cy="1438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8" name="Line 66">
              <a:extLst>
                <a:ext uri="{FF2B5EF4-FFF2-40B4-BE49-F238E27FC236}">
                  <a16:creationId xmlns:a16="http://schemas.microsoft.com/office/drawing/2014/main" id="{4C3D737D-901C-4ED2-BD79-64254387C4BD}"/>
                </a:ext>
              </a:extLst>
            </p:cNvPr>
            <p:cNvSpPr>
              <a:spLocks noChangeShapeType="1"/>
            </p:cNvSpPr>
            <p:nvPr/>
          </p:nvSpPr>
          <p:spPr bwMode="auto">
            <a:xfrm>
              <a:off x="2812429" y="6076901"/>
              <a:ext cx="1439863" cy="0"/>
            </a:xfrm>
            <a:prstGeom prst="line">
              <a:avLst/>
            </a:prstGeom>
            <a:grpFill/>
            <a:ln w="635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sp>
        <p:nvSpPr>
          <p:cNvPr id="65" name="Rounded Rectangle 64">
            <a:extLst>
              <a:ext uri="{FF2B5EF4-FFF2-40B4-BE49-F238E27FC236}">
                <a16:creationId xmlns:a16="http://schemas.microsoft.com/office/drawing/2014/main" id="{0461C4E4-DF83-4248-BAF7-98E8E608B318}"/>
              </a:ext>
            </a:extLst>
          </p:cNvPr>
          <p:cNvSpPr/>
          <p:nvPr/>
        </p:nvSpPr>
        <p:spPr bwMode="auto">
          <a:xfrm>
            <a:off x="1644650" y="1196975"/>
            <a:ext cx="5761038" cy="2087563"/>
          </a:xfrm>
          <a:prstGeom prst="roundRect">
            <a:avLst/>
          </a:prstGeom>
          <a:solidFill>
            <a:schemeClr val="bg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eaLnBrk="1" hangingPunct="1">
              <a:defRPr/>
            </a:pPr>
            <a:r>
              <a:rPr lang="en-US" sz="2000" dirty="0">
                <a:solidFill>
                  <a:srgbClr val="111166"/>
                </a:solidFill>
                <a:latin typeface="Calibri" panose="020F0502020204030204" pitchFamily="34" charset="0"/>
                <a:cs typeface="Arial" charset="0"/>
              </a:rPr>
              <a:t>Mechanisms to adapt to environmental changes such as mechanical stress, disease and age.</a:t>
            </a:r>
          </a:p>
          <a:p>
            <a:pPr marL="342900" indent="-342900" eaLnBrk="1" hangingPunct="1">
              <a:buFont typeface="Arial" panose="020B0604020202020204" pitchFamily="34" charset="0"/>
              <a:buChar char="•"/>
              <a:defRPr/>
            </a:pPr>
            <a:r>
              <a:rPr lang="en-US" sz="2000" dirty="0" err="1">
                <a:solidFill>
                  <a:srgbClr val="111166"/>
                </a:solidFill>
                <a:latin typeface="Calibri" panose="020F0502020204030204" pitchFamily="34" charset="0"/>
                <a:cs typeface="Arial" charset="0"/>
              </a:rPr>
              <a:t>miRNAs</a:t>
            </a:r>
            <a:endParaRPr lang="en-US" sz="2000" dirty="0">
              <a:solidFill>
                <a:srgbClr val="111166"/>
              </a:solidFill>
              <a:latin typeface="Calibri" panose="020F0502020204030204" pitchFamily="34" charset="0"/>
              <a:cs typeface="Arial" charset="0"/>
            </a:endParaRPr>
          </a:p>
          <a:p>
            <a:pPr marL="342900" indent="-342900" eaLnBrk="1" hangingPunct="1">
              <a:buFont typeface="Arial" panose="020B0604020202020204" pitchFamily="34" charset="0"/>
              <a:buChar char="•"/>
              <a:defRPr/>
            </a:pPr>
            <a:r>
              <a:rPr lang="en-US" sz="2000" dirty="0" err="1">
                <a:solidFill>
                  <a:srgbClr val="111166"/>
                </a:solidFill>
                <a:latin typeface="Calibri" panose="020F0502020204030204" pitchFamily="34" charset="0"/>
                <a:cs typeface="Arial" charset="0"/>
              </a:rPr>
              <a:t>Histon</a:t>
            </a:r>
            <a:r>
              <a:rPr lang="en-US" sz="2000" dirty="0">
                <a:solidFill>
                  <a:srgbClr val="111166"/>
                </a:solidFill>
                <a:latin typeface="Calibri" panose="020F0502020204030204" pitchFamily="34" charset="0"/>
                <a:cs typeface="Arial" charset="0"/>
              </a:rPr>
              <a:t> modifications</a:t>
            </a:r>
          </a:p>
          <a:p>
            <a:pPr marL="342900" indent="-342900" eaLnBrk="1" hangingPunct="1">
              <a:buFont typeface="Arial" panose="020B0604020202020204" pitchFamily="34" charset="0"/>
              <a:buChar char="•"/>
              <a:defRPr/>
            </a:pPr>
            <a:r>
              <a:rPr lang="en-US" sz="2000" dirty="0">
                <a:solidFill>
                  <a:srgbClr val="111166"/>
                </a:solidFill>
                <a:latin typeface="Calibri" panose="020F0502020204030204" pitchFamily="34" charset="0"/>
                <a:cs typeface="Arial" charset="0"/>
              </a:rPr>
              <a:t>DNA methylation</a:t>
            </a:r>
          </a:p>
          <a:p>
            <a:pPr marL="342900" indent="-342900" eaLnBrk="1" hangingPunct="1">
              <a:buFont typeface="Arial" panose="020B0604020202020204" pitchFamily="34" charset="0"/>
              <a:buChar char="•"/>
              <a:defRPr/>
            </a:pPr>
            <a:r>
              <a:rPr lang="en-US" sz="2000" dirty="0">
                <a:solidFill>
                  <a:srgbClr val="111166"/>
                </a:solidFill>
                <a:latin typeface="Calibri" panose="020F0502020204030204" pitchFamily="34" charset="0"/>
                <a:cs typeface="Arial" charset="0"/>
              </a:rPr>
              <a:t>…</a:t>
            </a:r>
          </a:p>
        </p:txBody>
      </p:sp>
      <p:grpSp>
        <p:nvGrpSpPr>
          <p:cNvPr id="66" name="Group 65">
            <a:extLst>
              <a:ext uri="{FF2B5EF4-FFF2-40B4-BE49-F238E27FC236}">
                <a16:creationId xmlns:a16="http://schemas.microsoft.com/office/drawing/2014/main" id="{CE495141-1237-4728-B03B-757AAA453BB5}"/>
              </a:ext>
            </a:extLst>
          </p:cNvPr>
          <p:cNvGrpSpPr/>
          <p:nvPr/>
        </p:nvGrpSpPr>
        <p:grpSpPr>
          <a:xfrm>
            <a:off x="4738836" y="3509392"/>
            <a:ext cx="3140968" cy="2943944"/>
            <a:chOff x="4716016" y="3509392"/>
            <a:chExt cx="3140968" cy="2943944"/>
          </a:xfrm>
          <a:solidFill>
            <a:schemeClr val="bg1"/>
          </a:solidFill>
        </p:grpSpPr>
        <p:sp>
          <p:nvSpPr>
            <p:cNvPr id="67" name="Rounded Rectangle 66">
              <a:extLst>
                <a:ext uri="{FF2B5EF4-FFF2-40B4-BE49-F238E27FC236}">
                  <a16:creationId xmlns:a16="http://schemas.microsoft.com/office/drawing/2014/main" id="{F711F4C0-5FB8-41F0-9F62-174040D67E15}"/>
                </a:ext>
              </a:extLst>
            </p:cNvPr>
            <p:cNvSpPr/>
            <p:nvPr/>
          </p:nvSpPr>
          <p:spPr bwMode="auto">
            <a:xfrm>
              <a:off x="4716016" y="3509392"/>
              <a:ext cx="3140968" cy="2943944"/>
            </a:xfrm>
            <a:prstGeom prst="roundRect">
              <a:avLst/>
            </a:prstGeom>
            <a:grp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eaLnBrk="1" hangingPunct="1">
                <a:defRPr/>
              </a:pPr>
              <a:endParaRPr lang="en-US" sz="2000" dirty="0">
                <a:solidFill>
                  <a:srgbClr val="111166"/>
                </a:solidFill>
                <a:latin typeface="Calibri" panose="020F0502020204030204" pitchFamily="34" charset="0"/>
                <a:cs typeface="Arial" charset="0"/>
              </a:endParaRPr>
            </a:p>
          </p:txBody>
        </p:sp>
        <p:sp>
          <p:nvSpPr>
            <p:cNvPr id="68" name="Line 40">
              <a:extLst>
                <a:ext uri="{FF2B5EF4-FFF2-40B4-BE49-F238E27FC236}">
                  <a16:creationId xmlns:a16="http://schemas.microsoft.com/office/drawing/2014/main" id="{1D75D466-54D1-4918-81D7-847EAA51CA11}"/>
                </a:ext>
              </a:extLst>
            </p:cNvPr>
            <p:cNvSpPr>
              <a:spLocks noChangeShapeType="1"/>
            </p:cNvSpPr>
            <p:nvPr/>
          </p:nvSpPr>
          <p:spPr bwMode="auto">
            <a:xfrm>
              <a:off x="4933379" y="6100217"/>
              <a:ext cx="2808288" cy="0"/>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nvGrpSpPr>
            <p:cNvPr id="69" name="Group 41">
              <a:extLst>
                <a:ext uri="{FF2B5EF4-FFF2-40B4-BE49-F238E27FC236}">
                  <a16:creationId xmlns:a16="http://schemas.microsoft.com/office/drawing/2014/main" id="{94EBB9FB-C474-4310-8365-F0685495E965}"/>
                </a:ext>
              </a:extLst>
            </p:cNvPr>
            <p:cNvGrpSpPr>
              <a:grpSpLocks/>
            </p:cNvGrpSpPr>
            <p:nvPr/>
          </p:nvGrpSpPr>
          <p:grpSpPr bwMode="auto">
            <a:xfrm>
              <a:off x="6301804" y="5957342"/>
              <a:ext cx="288925" cy="144462"/>
              <a:chOff x="1791" y="1207"/>
              <a:chExt cx="182" cy="91"/>
            </a:xfrm>
            <a:grpFill/>
          </p:grpSpPr>
          <p:sp>
            <p:nvSpPr>
              <p:cNvPr id="89" name="Line 42">
                <a:extLst>
                  <a:ext uri="{FF2B5EF4-FFF2-40B4-BE49-F238E27FC236}">
                    <a16:creationId xmlns:a16="http://schemas.microsoft.com/office/drawing/2014/main" id="{5A45B096-AFFF-461C-8212-5FF08321D21F}"/>
                  </a:ext>
                </a:extLst>
              </p:cNvPr>
              <p:cNvSpPr>
                <a:spLocks noChangeShapeType="1"/>
              </p:cNvSpPr>
              <p:nvPr/>
            </p:nvSpPr>
            <p:spPr bwMode="auto">
              <a:xfrm>
                <a:off x="1799"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90" name="Line 43">
                <a:extLst>
                  <a:ext uri="{FF2B5EF4-FFF2-40B4-BE49-F238E27FC236}">
                    <a16:creationId xmlns:a16="http://schemas.microsoft.com/office/drawing/2014/main" id="{252931ED-DA6D-4A02-BB41-3780886A5413}"/>
                  </a:ext>
                </a:extLst>
              </p:cNvPr>
              <p:cNvSpPr>
                <a:spLocks noChangeShapeType="1"/>
              </p:cNvSpPr>
              <p:nvPr/>
            </p:nvSpPr>
            <p:spPr bwMode="auto">
              <a:xfrm>
                <a:off x="1791" y="1207"/>
                <a:ext cx="182" cy="0"/>
              </a:xfrm>
              <a:prstGeom prst="line">
                <a:avLst/>
              </a:prstGeom>
              <a:grpFill/>
              <a:ln w="25400">
                <a:solidFill>
                  <a:srgbClr val="0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sp>
          <p:nvSpPr>
            <p:cNvPr id="70" name="Oval 44">
              <a:extLst>
                <a:ext uri="{FF2B5EF4-FFF2-40B4-BE49-F238E27FC236}">
                  <a16:creationId xmlns:a16="http://schemas.microsoft.com/office/drawing/2014/main" id="{A9EB6E10-9EB7-43CD-B46A-8BFF15A47E51}"/>
                </a:ext>
              </a:extLst>
            </p:cNvPr>
            <p:cNvSpPr>
              <a:spLocks noChangeArrowheads="1"/>
            </p:cNvSpPr>
            <p:nvPr/>
          </p:nvSpPr>
          <p:spPr bwMode="auto">
            <a:xfrm>
              <a:off x="5042917" y="5885904"/>
              <a:ext cx="71437"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71" name="Line 45">
              <a:extLst>
                <a:ext uri="{FF2B5EF4-FFF2-40B4-BE49-F238E27FC236}">
                  <a16:creationId xmlns:a16="http://schemas.microsoft.com/office/drawing/2014/main" id="{0A53917A-43DE-4CAE-9970-56482F5DE2DB}"/>
                </a:ext>
              </a:extLst>
            </p:cNvPr>
            <p:cNvSpPr>
              <a:spLocks noChangeShapeType="1"/>
            </p:cNvSpPr>
            <p:nvPr/>
          </p:nvSpPr>
          <p:spPr bwMode="auto">
            <a:xfrm>
              <a:off x="5077842"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72" name="Oval 46">
              <a:extLst>
                <a:ext uri="{FF2B5EF4-FFF2-40B4-BE49-F238E27FC236}">
                  <a16:creationId xmlns:a16="http://schemas.microsoft.com/office/drawing/2014/main" id="{25C9F627-C6F0-4DE6-86BC-7532C4504E38}"/>
                </a:ext>
              </a:extLst>
            </p:cNvPr>
            <p:cNvSpPr>
              <a:spLocks noChangeArrowheads="1"/>
            </p:cNvSpPr>
            <p:nvPr/>
          </p:nvSpPr>
          <p:spPr bwMode="auto">
            <a:xfrm>
              <a:off x="5149279" y="5885904"/>
              <a:ext cx="71438"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73" name="Line 47">
              <a:extLst>
                <a:ext uri="{FF2B5EF4-FFF2-40B4-BE49-F238E27FC236}">
                  <a16:creationId xmlns:a16="http://schemas.microsoft.com/office/drawing/2014/main" id="{775DBB8F-CCA7-4D94-9A9B-106051E41E1D}"/>
                </a:ext>
              </a:extLst>
            </p:cNvPr>
            <p:cNvSpPr>
              <a:spLocks noChangeShapeType="1"/>
            </p:cNvSpPr>
            <p:nvPr/>
          </p:nvSpPr>
          <p:spPr bwMode="auto">
            <a:xfrm>
              <a:off x="5184204"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74" name="Oval 48">
              <a:extLst>
                <a:ext uri="{FF2B5EF4-FFF2-40B4-BE49-F238E27FC236}">
                  <a16:creationId xmlns:a16="http://schemas.microsoft.com/office/drawing/2014/main" id="{EC9E1C3F-C960-4969-B8BD-67A60C203D4D}"/>
                </a:ext>
              </a:extLst>
            </p:cNvPr>
            <p:cNvSpPr>
              <a:spLocks noChangeArrowheads="1"/>
            </p:cNvSpPr>
            <p:nvPr/>
          </p:nvSpPr>
          <p:spPr bwMode="auto">
            <a:xfrm>
              <a:off x="5293742" y="5885904"/>
              <a:ext cx="71437"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75" name="Line 49">
              <a:extLst>
                <a:ext uri="{FF2B5EF4-FFF2-40B4-BE49-F238E27FC236}">
                  <a16:creationId xmlns:a16="http://schemas.microsoft.com/office/drawing/2014/main" id="{D47FA35F-DBAD-4158-A46E-6535D514AA73}"/>
                </a:ext>
              </a:extLst>
            </p:cNvPr>
            <p:cNvSpPr>
              <a:spLocks noChangeShapeType="1"/>
            </p:cNvSpPr>
            <p:nvPr/>
          </p:nvSpPr>
          <p:spPr bwMode="auto">
            <a:xfrm>
              <a:off x="5328667"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76" name="Oval 50">
              <a:extLst>
                <a:ext uri="{FF2B5EF4-FFF2-40B4-BE49-F238E27FC236}">
                  <a16:creationId xmlns:a16="http://schemas.microsoft.com/office/drawing/2014/main" id="{DF799E38-D56D-4C2C-A974-C5A278A7A33C}"/>
                </a:ext>
              </a:extLst>
            </p:cNvPr>
            <p:cNvSpPr>
              <a:spLocks noChangeArrowheads="1"/>
            </p:cNvSpPr>
            <p:nvPr/>
          </p:nvSpPr>
          <p:spPr bwMode="auto">
            <a:xfrm>
              <a:off x="5652517" y="5885904"/>
              <a:ext cx="71437"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77" name="Line 51">
              <a:extLst>
                <a:ext uri="{FF2B5EF4-FFF2-40B4-BE49-F238E27FC236}">
                  <a16:creationId xmlns:a16="http://schemas.microsoft.com/office/drawing/2014/main" id="{71D876CE-55A6-4750-88CB-D733F24F8764}"/>
                </a:ext>
              </a:extLst>
            </p:cNvPr>
            <p:cNvSpPr>
              <a:spLocks noChangeShapeType="1"/>
            </p:cNvSpPr>
            <p:nvPr/>
          </p:nvSpPr>
          <p:spPr bwMode="auto">
            <a:xfrm>
              <a:off x="5687442"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78" name="Oval 52">
              <a:extLst>
                <a:ext uri="{FF2B5EF4-FFF2-40B4-BE49-F238E27FC236}">
                  <a16:creationId xmlns:a16="http://schemas.microsoft.com/office/drawing/2014/main" id="{8A45193D-A929-4788-9D7A-476A8A01B96D}"/>
                </a:ext>
              </a:extLst>
            </p:cNvPr>
            <p:cNvSpPr>
              <a:spLocks noChangeArrowheads="1"/>
            </p:cNvSpPr>
            <p:nvPr/>
          </p:nvSpPr>
          <p:spPr bwMode="auto">
            <a:xfrm>
              <a:off x="5798567" y="5885904"/>
              <a:ext cx="71437"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79" name="Line 53">
              <a:extLst>
                <a:ext uri="{FF2B5EF4-FFF2-40B4-BE49-F238E27FC236}">
                  <a16:creationId xmlns:a16="http://schemas.microsoft.com/office/drawing/2014/main" id="{6A4BEE6C-E492-4754-BB30-14BF4B0EA883}"/>
                </a:ext>
              </a:extLst>
            </p:cNvPr>
            <p:cNvSpPr>
              <a:spLocks noChangeShapeType="1"/>
            </p:cNvSpPr>
            <p:nvPr/>
          </p:nvSpPr>
          <p:spPr bwMode="auto">
            <a:xfrm>
              <a:off x="5833492"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80" name="Oval 56">
              <a:extLst>
                <a:ext uri="{FF2B5EF4-FFF2-40B4-BE49-F238E27FC236}">
                  <a16:creationId xmlns:a16="http://schemas.microsoft.com/office/drawing/2014/main" id="{0BC527CB-D981-4CD6-912D-EDB8F59111CD}"/>
                </a:ext>
              </a:extLst>
            </p:cNvPr>
            <p:cNvSpPr>
              <a:spLocks noChangeArrowheads="1"/>
            </p:cNvSpPr>
            <p:nvPr/>
          </p:nvSpPr>
          <p:spPr bwMode="auto">
            <a:xfrm>
              <a:off x="6085904" y="5885904"/>
              <a:ext cx="71438"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81" name="Line 57">
              <a:extLst>
                <a:ext uri="{FF2B5EF4-FFF2-40B4-BE49-F238E27FC236}">
                  <a16:creationId xmlns:a16="http://schemas.microsoft.com/office/drawing/2014/main" id="{E6DD1AA0-1D35-4C32-A9CE-1276F5F2B88D}"/>
                </a:ext>
              </a:extLst>
            </p:cNvPr>
            <p:cNvSpPr>
              <a:spLocks noChangeShapeType="1"/>
            </p:cNvSpPr>
            <p:nvPr/>
          </p:nvSpPr>
          <p:spPr bwMode="auto">
            <a:xfrm>
              <a:off x="6120829"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82" name="Oval 58">
              <a:extLst>
                <a:ext uri="{FF2B5EF4-FFF2-40B4-BE49-F238E27FC236}">
                  <a16:creationId xmlns:a16="http://schemas.microsoft.com/office/drawing/2014/main" id="{B6DC816E-A23D-4E65-A73B-58F16861FED2}"/>
                </a:ext>
              </a:extLst>
            </p:cNvPr>
            <p:cNvSpPr>
              <a:spLocks noChangeArrowheads="1"/>
            </p:cNvSpPr>
            <p:nvPr/>
          </p:nvSpPr>
          <p:spPr bwMode="auto">
            <a:xfrm>
              <a:off x="6157342" y="5885904"/>
              <a:ext cx="71437" cy="71438"/>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83" name="Line 59">
              <a:extLst>
                <a:ext uri="{FF2B5EF4-FFF2-40B4-BE49-F238E27FC236}">
                  <a16:creationId xmlns:a16="http://schemas.microsoft.com/office/drawing/2014/main" id="{09491D40-A156-4DE8-A496-2ADB7831C023}"/>
                </a:ext>
              </a:extLst>
            </p:cNvPr>
            <p:cNvSpPr>
              <a:spLocks noChangeShapeType="1"/>
            </p:cNvSpPr>
            <p:nvPr/>
          </p:nvSpPr>
          <p:spPr bwMode="auto">
            <a:xfrm>
              <a:off x="6192267" y="5957342"/>
              <a:ext cx="0" cy="144462"/>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84" name="Oval 62">
              <a:extLst>
                <a:ext uri="{FF2B5EF4-FFF2-40B4-BE49-F238E27FC236}">
                  <a16:creationId xmlns:a16="http://schemas.microsoft.com/office/drawing/2014/main" id="{748688F4-B78F-4056-8C1F-12ABDBCF38EC}"/>
                </a:ext>
              </a:extLst>
            </p:cNvPr>
            <p:cNvSpPr>
              <a:spLocks noChangeArrowheads="1"/>
            </p:cNvSpPr>
            <p:nvPr/>
          </p:nvSpPr>
          <p:spPr bwMode="auto">
            <a:xfrm>
              <a:off x="5436617" y="5309642"/>
              <a:ext cx="431800" cy="360362"/>
            </a:xfrm>
            <a:prstGeom prst="ellipse">
              <a:avLst/>
            </a:prstGeom>
            <a:grp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85" name="Text Box 63">
              <a:extLst>
                <a:ext uri="{FF2B5EF4-FFF2-40B4-BE49-F238E27FC236}">
                  <a16:creationId xmlns:a16="http://schemas.microsoft.com/office/drawing/2014/main" id="{4878165F-6A14-4346-A03D-9F7F9C12D8B5}"/>
                </a:ext>
              </a:extLst>
            </p:cNvPr>
            <p:cNvSpPr txBox="1">
              <a:spLocks noChangeArrowheads="1"/>
            </p:cNvSpPr>
            <p:nvPr/>
          </p:nvSpPr>
          <p:spPr bwMode="auto">
            <a:xfrm>
              <a:off x="5415979" y="5328692"/>
              <a:ext cx="482600" cy="3048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nl-NL" sz="1400">
                  <a:solidFill>
                    <a:srgbClr val="000000"/>
                  </a:solidFill>
                  <a:latin typeface="Calibri" pitchFamily="34" charset="0"/>
                  <a:cs typeface="Arial" charset="0"/>
                </a:rPr>
                <a:t>DBP</a:t>
              </a:r>
              <a:endParaRPr lang="en-US" sz="1400">
                <a:solidFill>
                  <a:srgbClr val="000000"/>
                </a:solidFill>
                <a:latin typeface="Calibri" pitchFamily="34" charset="0"/>
                <a:cs typeface="Arial" charset="0"/>
              </a:endParaRPr>
            </a:p>
          </p:txBody>
        </p:sp>
        <p:sp>
          <p:nvSpPr>
            <p:cNvPr id="86" name="Freeform 64">
              <a:extLst>
                <a:ext uri="{FF2B5EF4-FFF2-40B4-BE49-F238E27FC236}">
                  <a16:creationId xmlns:a16="http://schemas.microsoft.com/office/drawing/2014/main" id="{C604CE7E-1BDB-4478-ADB3-93D74F16B9D9}"/>
                </a:ext>
              </a:extLst>
            </p:cNvPr>
            <p:cNvSpPr>
              <a:spLocks/>
            </p:cNvSpPr>
            <p:nvPr/>
          </p:nvSpPr>
          <p:spPr bwMode="auto">
            <a:xfrm flipV="1">
              <a:off x="5863654" y="5471567"/>
              <a:ext cx="576263" cy="73025"/>
            </a:xfrm>
            <a:custGeom>
              <a:avLst/>
              <a:gdLst>
                <a:gd name="T0" fmla="*/ 0 w 363"/>
                <a:gd name="T1" fmla="*/ 2147483647 h 45"/>
                <a:gd name="T2" fmla="*/ 2147483647 w 363"/>
                <a:gd name="T3" fmla="*/ 0 h 45"/>
                <a:gd name="T4" fmla="*/ 2147483647 w 363"/>
                <a:gd name="T5" fmla="*/ 2147483647 h 45"/>
                <a:gd name="T6" fmla="*/ 2147483647 w 363"/>
                <a:gd name="T7" fmla="*/ 0 h 45"/>
                <a:gd name="T8" fmla="*/ 2147483647 w 363"/>
                <a:gd name="T9" fmla="*/ 2147483647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5">
                  <a:moveTo>
                    <a:pt x="0" y="45"/>
                  </a:moveTo>
                  <a:cubicBezTo>
                    <a:pt x="30" y="22"/>
                    <a:pt x="61" y="0"/>
                    <a:pt x="91" y="0"/>
                  </a:cubicBezTo>
                  <a:cubicBezTo>
                    <a:pt x="121" y="0"/>
                    <a:pt x="152" y="45"/>
                    <a:pt x="182" y="45"/>
                  </a:cubicBezTo>
                  <a:cubicBezTo>
                    <a:pt x="212" y="45"/>
                    <a:pt x="243" y="0"/>
                    <a:pt x="273" y="0"/>
                  </a:cubicBezTo>
                  <a:cubicBezTo>
                    <a:pt x="303" y="0"/>
                    <a:pt x="333" y="22"/>
                    <a:pt x="363" y="45"/>
                  </a:cubicBezTo>
                </a:path>
              </a:pathLst>
            </a:custGeom>
            <a:grpFill/>
            <a:ln w="19050">
              <a:solidFill>
                <a:srgbClr val="0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pic>
          <p:nvPicPr>
            <p:cNvPr id="87" name="Picture 65" descr="File:5-Methylcytosine.svg">
              <a:extLst>
                <a:ext uri="{FF2B5EF4-FFF2-40B4-BE49-F238E27FC236}">
                  <a16:creationId xmlns:a16="http://schemas.microsoft.com/office/drawing/2014/main" id="{B593F387-38AA-4BE2-BD13-31E4C8F58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617" y="3812629"/>
              <a:ext cx="1439862" cy="1260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8" name="Line 66">
              <a:extLst>
                <a:ext uri="{FF2B5EF4-FFF2-40B4-BE49-F238E27FC236}">
                  <a16:creationId xmlns:a16="http://schemas.microsoft.com/office/drawing/2014/main" id="{668571E4-F307-4D0C-918C-A06DE7D01E76}"/>
                </a:ext>
              </a:extLst>
            </p:cNvPr>
            <p:cNvSpPr>
              <a:spLocks noChangeShapeType="1"/>
            </p:cNvSpPr>
            <p:nvPr/>
          </p:nvSpPr>
          <p:spPr bwMode="auto">
            <a:xfrm>
              <a:off x="6301804" y="6074817"/>
              <a:ext cx="1439863" cy="0"/>
            </a:xfrm>
            <a:prstGeom prst="line">
              <a:avLst/>
            </a:prstGeom>
            <a:grpFill/>
            <a:ln w="635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91" name="Group 90">
            <a:extLst>
              <a:ext uri="{FF2B5EF4-FFF2-40B4-BE49-F238E27FC236}">
                <a16:creationId xmlns:a16="http://schemas.microsoft.com/office/drawing/2014/main" id="{5BB2A418-9CDD-4BC8-8C4F-DB2A168D3583}"/>
              </a:ext>
            </a:extLst>
          </p:cNvPr>
          <p:cNvGrpSpPr/>
          <p:nvPr/>
        </p:nvGrpSpPr>
        <p:grpSpPr>
          <a:xfrm>
            <a:off x="1237828" y="3509392"/>
            <a:ext cx="3140968" cy="2943944"/>
            <a:chOff x="1215008" y="3509392"/>
            <a:chExt cx="3140968" cy="2943944"/>
          </a:xfrm>
          <a:solidFill>
            <a:schemeClr val="bg1"/>
          </a:solidFill>
        </p:grpSpPr>
        <p:sp>
          <p:nvSpPr>
            <p:cNvPr id="92" name="Rounded Rectangle 91">
              <a:extLst>
                <a:ext uri="{FF2B5EF4-FFF2-40B4-BE49-F238E27FC236}">
                  <a16:creationId xmlns:a16="http://schemas.microsoft.com/office/drawing/2014/main" id="{DB15E5A9-8AEE-4EA9-B927-C8ABB7A391EC}"/>
                </a:ext>
              </a:extLst>
            </p:cNvPr>
            <p:cNvSpPr/>
            <p:nvPr/>
          </p:nvSpPr>
          <p:spPr bwMode="auto">
            <a:xfrm>
              <a:off x="1215008" y="3509392"/>
              <a:ext cx="3140968" cy="2943944"/>
            </a:xfrm>
            <a:prstGeom prst="roundRect">
              <a:avLst/>
            </a:prstGeom>
            <a:grp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eaLnBrk="1" hangingPunct="1">
                <a:defRPr/>
              </a:pPr>
              <a:endParaRPr lang="en-US" sz="2000" dirty="0">
                <a:solidFill>
                  <a:srgbClr val="111166"/>
                </a:solidFill>
                <a:latin typeface="Calibri" panose="020F0502020204030204" pitchFamily="34" charset="0"/>
                <a:cs typeface="Arial" charset="0"/>
              </a:endParaRPr>
            </a:p>
          </p:txBody>
        </p:sp>
        <p:sp>
          <p:nvSpPr>
            <p:cNvPr id="93" name="Line 7">
              <a:extLst>
                <a:ext uri="{FF2B5EF4-FFF2-40B4-BE49-F238E27FC236}">
                  <a16:creationId xmlns:a16="http://schemas.microsoft.com/office/drawing/2014/main" id="{BF936ADD-9D21-4C7C-A12F-9E436E03D9F8}"/>
                </a:ext>
              </a:extLst>
            </p:cNvPr>
            <p:cNvSpPr>
              <a:spLocks noChangeShapeType="1"/>
            </p:cNvSpPr>
            <p:nvPr/>
          </p:nvSpPr>
          <p:spPr bwMode="auto">
            <a:xfrm>
              <a:off x="1431304" y="6100217"/>
              <a:ext cx="2663825" cy="0"/>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nvGrpSpPr>
            <p:cNvPr id="94" name="Group 8">
              <a:extLst>
                <a:ext uri="{FF2B5EF4-FFF2-40B4-BE49-F238E27FC236}">
                  <a16:creationId xmlns:a16="http://schemas.microsoft.com/office/drawing/2014/main" id="{6B2748A3-2D19-4526-98BF-C82A5A3D17E1}"/>
                </a:ext>
              </a:extLst>
            </p:cNvPr>
            <p:cNvGrpSpPr>
              <a:grpSpLocks/>
            </p:cNvGrpSpPr>
            <p:nvPr/>
          </p:nvGrpSpPr>
          <p:grpSpPr bwMode="auto">
            <a:xfrm>
              <a:off x="2799729" y="5955754"/>
              <a:ext cx="288925" cy="144463"/>
              <a:chOff x="1791" y="1207"/>
              <a:chExt cx="182" cy="91"/>
            </a:xfrm>
            <a:grpFill/>
          </p:grpSpPr>
          <p:sp>
            <p:nvSpPr>
              <p:cNvPr id="121" name="Line 9">
                <a:extLst>
                  <a:ext uri="{FF2B5EF4-FFF2-40B4-BE49-F238E27FC236}">
                    <a16:creationId xmlns:a16="http://schemas.microsoft.com/office/drawing/2014/main" id="{519B9736-FA5C-4DE9-9A9C-B75AF413C6D9}"/>
                  </a:ext>
                </a:extLst>
              </p:cNvPr>
              <p:cNvSpPr>
                <a:spLocks noChangeShapeType="1"/>
              </p:cNvSpPr>
              <p:nvPr/>
            </p:nvSpPr>
            <p:spPr bwMode="auto">
              <a:xfrm>
                <a:off x="1799"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sp>
            <p:nvSpPr>
              <p:cNvPr id="122" name="Line 10">
                <a:extLst>
                  <a:ext uri="{FF2B5EF4-FFF2-40B4-BE49-F238E27FC236}">
                    <a16:creationId xmlns:a16="http://schemas.microsoft.com/office/drawing/2014/main" id="{E1A8808D-21C5-41CE-BC82-77D19434F6E1}"/>
                  </a:ext>
                </a:extLst>
              </p:cNvPr>
              <p:cNvSpPr>
                <a:spLocks noChangeShapeType="1"/>
              </p:cNvSpPr>
              <p:nvPr/>
            </p:nvSpPr>
            <p:spPr bwMode="auto">
              <a:xfrm>
                <a:off x="1791" y="1207"/>
                <a:ext cx="182" cy="0"/>
              </a:xfrm>
              <a:prstGeom prst="line">
                <a:avLst/>
              </a:prstGeom>
              <a:grpFill/>
              <a:ln w="25400">
                <a:solidFill>
                  <a:srgbClr val="0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95" name="Group 11">
              <a:extLst>
                <a:ext uri="{FF2B5EF4-FFF2-40B4-BE49-F238E27FC236}">
                  <a16:creationId xmlns:a16="http://schemas.microsoft.com/office/drawing/2014/main" id="{FF2E9D4C-0998-4AF7-BB56-8E0879810FEE}"/>
                </a:ext>
              </a:extLst>
            </p:cNvPr>
            <p:cNvGrpSpPr>
              <a:grpSpLocks/>
            </p:cNvGrpSpPr>
            <p:nvPr/>
          </p:nvGrpSpPr>
          <p:grpSpPr bwMode="auto">
            <a:xfrm>
              <a:off x="1502742" y="5884317"/>
              <a:ext cx="71437" cy="215900"/>
              <a:chOff x="908" y="1162"/>
              <a:chExt cx="45" cy="136"/>
            </a:xfrm>
            <a:grpFill/>
          </p:grpSpPr>
          <p:sp>
            <p:nvSpPr>
              <p:cNvPr id="119" name="Oval 12">
                <a:extLst>
                  <a:ext uri="{FF2B5EF4-FFF2-40B4-BE49-F238E27FC236}">
                    <a16:creationId xmlns:a16="http://schemas.microsoft.com/office/drawing/2014/main" id="{1FD586C9-C270-4190-A7C1-D59697A9D7F7}"/>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20" name="Line 13">
                <a:extLst>
                  <a:ext uri="{FF2B5EF4-FFF2-40B4-BE49-F238E27FC236}">
                    <a16:creationId xmlns:a16="http://schemas.microsoft.com/office/drawing/2014/main" id="{F07FD91E-182B-48F6-BA3B-8EE432DCF60D}"/>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96" name="Group 14">
              <a:extLst>
                <a:ext uri="{FF2B5EF4-FFF2-40B4-BE49-F238E27FC236}">
                  <a16:creationId xmlns:a16="http://schemas.microsoft.com/office/drawing/2014/main" id="{86337582-C1CC-4CFA-857A-B55AD60B2F4E}"/>
                </a:ext>
              </a:extLst>
            </p:cNvPr>
            <p:cNvGrpSpPr>
              <a:grpSpLocks/>
            </p:cNvGrpSpPr>
            <p:nvPr/>
          </p:nvGrpSpPr>
          <p:grpSpPr bwMode="auto">
            <a:xfrm>
              <a:off x="1609104" y="5884317"/>
              <a:ext cx="71438" cy="215900"/>
              <a:chOff x="908" y="1162"/>
              <a:chExt cx="45" cy="136"/>
            </a:xfrm>
            <a:grpFill/>
          </p:grpSpPr>
          <p:sp>
            <p:nvSpPr>
              <p:cNvPr id="117" name="Oval 15">
                <a:extLst>
                  <a:ext uri="{FF2B5EF4-FFF2-40B4-BE49-F238E27FC236}">
                    <a16:creationId xmlns:a16="http://schemas.microsoft.com/office/drawing/2014/main" id="{92200DD5-5127-4384-B14B-02F0FB6874FF}"/>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18" name="Line 16">
                <a:extLst>
                  <a:ext uri="{FF2B5EF4-FFF2-40B4-BE49-F238E27FC236}">
                    <a16:creationId xmlns:a16="http://schemas.microsoft.com/office/drawing/2014/main" id="{80ED1778-1E32-4F85-B2F2-AFC53D988200}"/>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97" name="Group 17">
              <a:extLst>
                <a:ext uri="{FF2B5EF4-FFF2-40B4-BE49-F238E27FC236}">
                  <a16:creationId xmlns:a16="http://schemas.microsoft.com/office/drawing/2014/main" id="{BD967022-34A1-45EA-AE97-C7FE5083FABE}"/>
                </a:ext>
              </a:extLst>
            </p:cNvPr>
            <p:cNvGrpSpPr>
              <a:grpSpLocks/>
            </p:cNvGrpSpPr>
            <p:nvPr/>
          </p:nvGrpSpPr>
          <p:grpSpPr bwMode="auto">
            <a:xfrm>
              <a:off x="1753567" y="5884317"/>
              <a:ext cx="71437" cy="215900"/>
              <a:chOff x="908" y="1162"/>
              <a:chExt cx="45" cy="136"/>
            </a:xfrm>
            <a:grpFill/>
          </p:grpSpPr>
          <p:sp>
            <p:nvSpPr>
              <p:cNvPr id="115" name="Oval 18">
                <a:extLst>
                  <a:ext uri="{FF2B5EF4-FFF2-40B4-BE49-F238E27FC236}">
                    <a16:creationId xmlns:a16="http://schemas.microsoft.com/office/drawing/2014/main" id="{891CEAAD-400E-40BF-BF18-898F3E87F0C9}"/>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16" name="Line 19">
                <a:extLst>
                  <a:ext uri="{FF2B5EF4-FFF2-40B4-BE49-F238E27FC236}">
                    <a16:creationId xmlns:a16="http://schemas.microsoft.com/office/drawing/2014/main" id="{5C8B4D21-8B61-4277-9983-4F51D56FC016}"/>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98" name="Group 20">
              <a:extLst>
                <a:ext uri="{FF2B5EF4-FFF2-40B4-BE49-F238E27FC236}">
                  <a16:creationId xmlns:a16="http://schemas.microsoft.com/office/drawing/2014/main" id="{AC6B9269-05E7-4E09-A13D-4754D1201E40}"/>
                </a:ext>
              </a:extLst>
            </p:cNvPr>
            <p:cNvGrpSpPr>
              <a:grpSpLocks/>
            </p:cNvGrpSpPr>
            <p:nvPr/>
          </p:nvGrpSpPr>
          <p:grpSpPr bwMode="auto">
            <a:xfrm>
              <a:off x="2112342" y="5884317"/>
              <a:ext cx="71437" cy="215900"/>
              <a:chOff x="908" y="1162"/>
              <a:chExt cx="45" cy="136"/>
            </a:xfrm>
            <a:grpFill/>
          </p:grpSpPr>
          <p:sp>
            <p:nvSpPr>
              <p:cNvPr id="113" name="Oval 21">
                <a:extLst>
                  <a:ext uri="{FF2B5EF4-FFF2-40B4-BE49-F238E27FC236}">
                    <a16:creationId xmlns:a16="http://schemas.microsoft.com/office/drawing/2014/main" id="{EBD84760-8CAF-425F-B488-8D83020D7807}"/>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14" name="Line 22">
                <a:extLst>
                  <a:ext uri="{FF2B5EF4-FFF2-40B4-BE49-F238E27FC236}">
                    <a16:creationId xmlns:a16="http://schemas.microsoft.com/office/drawing/2014/main" id="{6EB72098-B268-497D-B5DE-165C18478121}"/>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99" name="Group 23">
              <a:extLst>
                <a:ext uri="{FF2B5EF4-FFF2-40B4-BE49-F238E27FC236}">
                  <a16:creationId xmlns:a16="http://schemas.microsoft.com/office/drawing/2014/main" id="{2DBB0832-D4C4-43E8-8A6C-9AD0A0C1FBFB}"/>
                </a:ext>
              </a:extLst>
            </p:cNvPr>
            <p:cNvGrpSpPr>
              <a:grpSpLocks/>
            </p:cNvGrpSpPr>
            <p:nvPr/>
          </p:nvGrpSpPr>
          <p:grpSpPr bwMode="auto">
            <a:xfrm>
              <a:off x="2258392" y="5884317"/>
              <a:ext cx="71437" cy="215900"/>
              <a:chOff x="908" y="1162"/>
              <a:chExt cx="45" cy="136"/>
            </a:xfrm>
            <a:grpFill/>
          </p:grpSpPr>
          <p:sp>
            <p:nvSpPr>
              <p:cNvPr id="111" name="Oval 24">
                <a:extLst>
                  <a:ext uri="{FF2B5EF4-FFF2-40B4-BE49-F238E27FC236}">
                    <a16:creationId xmlns:a16="http://schemas.microsoft.com/office/drawing/2014/main" id="{9124A8F5-3FED-43BD-ABD2-3E7233E8E97C}"/>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12" name="Line 25">
                <a:extLst>
                  <a:ext uri="{FF2B5EF4-FFF2-40B4-BE49-F238E27FC236}">
                    <a16:creationId xmlns:a16="http://schemas.microsoft.com/office/drawing/2014/main" id="{F2459F40-D88A-4DE7-A35C-2AD514406D65}"/>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100" name="Group 26">
              <a:extLst>
                <a:ext uri="{FF2B5EF4-FFF2-40B4-BE49-F238E27FC236}">
                  <a16:creationId xmlns:a16="http://schemas.microsoft.com/office/drawing/2014/main" id="{1868DB67-737F-41F4-99B4-0DB818BCDC52}"/>
                </a:ext>
              </a:extLst>
            </p:cNvPr>
            <p:cNvGrpSpPr>
              <a:grpSpLocks/>
            </p:cNvGrpSpPr>
            <p:nvPr/>
          </p:nvGrpSpPr>
          <p:grpSpPr bwMode="auto">
            <a:xfrm>
              <a:off x="2545729" y="5884317"/>
              <a:ext cx="71438" cy="215900"/>
              <a:chOff x="908" y="1162"/>
              <a:chExt cx="45" cy="136"/>
            </a:xfrm>
            <a:grpFill/>
          </p:grpSpPr>
          <p:sp>
            <p:nvSpPr>
              <p:cNvPr id="109" name="Oval 27">
                <a:extLst>
                  <a:ext uri="{FF2B5EF4-FFF2-40B4-BE49-F238E27FC236}">
                    <a16:creationId xmlns:a16="http://schemas.microsoft.com/office/drawing/2014/main" id="{48AE738A-3E7A-46A0-819E-E5224455C6D8}"/>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10" name="Line 28">
                <a:extLst>
                  <a:ext uri="{FF2B5EF4-FFF2-40B4-BE49-F238E27FC236}">
                    <a16:creationId xmlns:a16="http://schemas.microsoft.com/office/drawing/2014/main" id="{960A0A0B-86FE-4724-94CF-25744E97BFDE}"/>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grpSp>
          <p:nvGrpSpPr>
            <p:cNvPr id="101" name="Group 29">
              <a:extLst>
                <a:ext uri="{FF2B5EF4-FFF2-40B4-BE49-F238E27FC236}">
                  <a16:creationId xmlns:a16="http://schemas.microsoft.com/office/drawing/2014/main" id="{44026260-5139-4E50-BB8E-46F419547D78}"/>
                </a:ext>
              </a:extLst>
            </p:cNvPr>
            <p:cNvGrpSpPr>
              <a:grpSpLocks/>
            </p:cNvGrpSpPr>
            <p:nvPr/>
          </p:nvGrpSpPr>
          <p:grpSpPr bwMode="auto">
            <a:xfrm>
              <a:off x="2617167" y="5884317"/>
              <a:ext cx="71437" cy="215900"/>
              <a:chOff x="908" y="1162"/>
              <a:chExt cx="45" cy="136"/>
            </a:xfrm>
            <a:grpFill/>
          </p:grpSpPr>
          <p:sp>
            <p:nvSpPr>
              <p:cNvPr id="107" name="Oval 30">
                <a:extLst>
                  <a:ext uri="{FF2B5EF4-FFF2-40B4-BE49-F238E27FC236}">
                    <a16:creationId xmlns:a16="http://schemas.microsoft.com/office/drawing/2014/main" id="{B86DC740-C15A-4E27-A1E9-A9767E8563EE}"/>
                  </a:ext>
                </a:extLst>
              </p:cNvPr>
              <p:cNvSpPr>
                <a:spLocks noChangeArrowheads="1"/>
              </p:cNvSpPr>
              <p:nvPr/>
            </p:nvSpPr>
            <p:spPr bwMode="auto">
              <a:xfrm>
                <a:off x="908" y="1162"/>
                <a:ext cx="45" cy="45"/>
              </a:xfrm>
              <a:prstGeom prst="ellips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08" name="Line 31">
                <a:extLst>
                  <a:ext uri="{FF2B5EF4-FFF2-40B4-BE49-F238E27FC236}">
                    <a16:creationId xmlns:a16="http://schemas.microsoft.com/office/drawing/2014/main" id="{C6E5CE93-D4D4-4D03-B611-7139DF3ACA1A}"/>
                  </a:ext>
                </a:extLst>
              </p:cNvPr>
              <p:cNvSpPr>
                <a:spLocks noChangeShapeType="1"/>
              </p:cNvSpPr>
              <p:nvPr/>
            </p:nvSpPr>
            <p:spPr bwMode="auto">
              <a:xfrm>
                <a:off x="930" y="1207"/>
                <a:ext cx="0" cy="91"/>
              </a:xfrm>
              <a:prstGeom prst="line">
                <a:avLst/>
              </a:prstGeom>
              <a:grp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sp>
          <p:nvSpPr>
            <p:cNvPr id="102" name="Oval 32">
              <a:extLst>
                <a:ext uri="{FF2B5EF4-FFF2-40B4-BE49-F238E27FC236}">
                  <a16:creationId xmlns:a16="http://schemas.microsoft.com/office/drawing/2014/main" id="{EB333A3C-F3F5-4AA6-9FD4-0226D4BDBA7D}"/>
                </a:ext>
              </a:extLst>
            </p:cNvPr>
            <p:cNvSpPr>
              <a:spLocks noChangeArrowheads="1"/>
            </p:cNvSpPr>
            <p:nvPr/>
          </p:nvSpPr>
          <p:spPr bwMode="auto">
            <a:xfrm>
              <a:off x="1856754" y="5309642"/>
              <a:ext cx="431800" cy="360362"/>
            </a:xfrm>
            <a:prstGeom prst="ellipse">
              <a:avLst/>
            </a:prstGeom>
            <a:grp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solidFill>
                  <a:srgbClr val="111166"/>
                </a:solidFill>
                <a:cs typeface="Arial" charset="0"/>
              </a:endParaRPr>
            </a:p>
          </p:txBody>
        </p:sp>
        <p:sp>
          <p:nvSpPr>
            <p:cNvPr id="103" name="Text Box 33">
              <a:extLst>
                <a:ext uri="{FF2B5EF4-FFF2-40B4-BE49-F238E27FC236}">
                  <a16:creationId xmlns:a16="http://schemas.microsoft.com/office/drawing/2014/main" id="{2DC9200C-B409-425E-A236-1D17C9398D19}"/>
                </a:ext>
              </a:extLst>
            </p:cNvPr>
            <p:cNvSpPr txBox="1">
              <a:spLocks noChangeArrowheads="1"/>
            </p:cNvSpPr>
            <p:nvPr/>
          </p:nvSpPr>
          <p:spPr bwMode="auto">
            <a:xfrm>
              <a:off x="1840879" y="5335042"/>
              <a:ext cx="482600" cy="3048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nl-NL" sz="1400">
                  <a:solidFill>
                    <a:srgbClr val="000000"/>
                  </a:solidFill>
                  <a:latin typeface="Calibri" pitchFamily="34" charset="0"/>
                  <a:cs typeface="Arial" charset="0"/>
                </a:rPr>
                <a:t>DBP</a:t>
              </a:r>
              <a:endParaRPr lang="en-US" sz="1400">
                <a:solidFill>
                  <a:srgbClr val="000000"/>
                </a:solidFill>
                <a:latin typeface="Calibri" pitchFamily="34" charset="0"/>
                <a:cs typeface="Arial" charset="0"/>
              </a:endParaRPr>
            </a:p>
          </p:txBody>
        </p:sp>
        <p:sp>
          <p:nvSpPr>
            <p:cNvPr id="104" name="Freeform 34">
              <a:extLst>
                <a:ext uri="{FF2B5EF4-FFF2-40B4-BE49-F238E27FC236}">
                  <a16:creationId xmlns:a16="http://schemas.microsoft.com/office/drawing/2014/main" id="{6BB858E2-B7A3-4420-A291-3A7C4E67FF9B}"/>
                </a:ext>
              </a:extLst>
            </p:cNvPr>
            <p:cNvSpPr>
              <a:spLocks/>
            </p:cNvSpPr>
            <p:nvPr/>
          </p:nvSpPr>
          <p:spPr bwMode="auto">
            <a:xfrm>
              <a:off x="2137742" y="5660479"/>
              <a:ext cx="360362" cy="215900"/>
            </a:xfrm>
            <a:custGeom>
              <a:avLst/>
              <a:gdLst>
                <a:gd name="T0" fmla="*/ 0 w 227"/>
                <a:gd name="T1" fmla="*/ 0 h 136"/>
                <a:gd name="T2" fmla="*/ 2147483647 w 227"/>
                <a:gd name="T3" fmla="*/ 2147483647 h 136"/>
                <a:gd name="T4" fmla="*/ 2147483647 w 227"/>
                <a:gd name="T5" fmla="*/ 2147483647 h 136"/>
                <a:gd name="T6" fmla="*/ 0 60000 65536"/>
                <a:gd name="T7" fmla="*/ 0 60000 65536"/>
                <a:gd name="T8" fmla="*/ 0 60000 65536"/>
              </a:gdLst>
              <a:ahLst/>
              <a:cxnLst>
                <a:cxn ang="T6">
                  <a:pos x="T0" y="T1"/>
                </a:cxn>
                <a:cxn ang="T7">
                  <a:pos x="T2" y="T3"/>
                </a:cxn>
                <a:cxn ang="T8">
                  <a:pos x="T4" y="T5"/>
                </a:cxn>
              </a:cxnLst>
              <a:rect l="0" t="0" r="r" b="b"/>
              <a:pathLst>
                <a:path w="227" h="136">
                  <a:moveTo>
                    <a:pt x="0" y="0"/>
                  </a:moveTo>
                  <a:cubicBezTo>
                    <a:pt x="26" y="34"/>
                    <a:pt x="53" y="68"/>
                    <a:pt x="91" y="91"/>
                  </a:cubicBezTo>
                  <a:cubicBezTo>
                    <a:pt x="129" y="114"/>
                    <a:pt x="182" y="136"/>
                    <a:pt x="227" y="136"/>
                  </a:cubicBezTo>
                </a:path>
              </a:pathLst>
            </a:custGeom>
            <a:grpFill/>
            <a:ln w="19050">
              <a:solidFill>
                <a:srgbClr val="0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pic>
          <p:nvPicPr>
            <p:cNvPr id="105" name="Picture 36" descr="File:Cytosine chemical structure.png">
              <a:extLst>
                <a:ext uri="{FF2B5EF4-FFF2-40B4-BE49-F238E27FC236}">
                  <a16:creationId xmlns:a16="http://schemas.microsoft.com/office/drawing/2014/main" id="{C6FD17BC-1EE2-4CDC-B800-88EF91D5D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692" y="3799929"/>
              <a:ext cx="1074737" cy="1438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6" name="Line 66">
              <a:extLst>
                <a:ext uri="{FF2B5EF4-FFF2-40B4-BE49-F238E27FC236}">
                  <a16:creationId xmlns:a16="http://schemas.microsoft.com/office/drawing/2014/main" id="{8606DC6C-BDA1-483E-B81C-0D921DC1585E}"/>
                </a:ext>
              </a:extLst>
            </p:cNvPr>
            <p:cNvSpPr>
              <a:spLocks noChangeShapeType="1"/>
            </p:cNvSpPr>
            <p:nvPr/>
          </p:nvSpPr>
          <p:spPr bwMode="auto">
            <a:xfrm>
              <a:off x="2812429" y="6076901"/>
              <a:ext cx="1439863" cy="0"/>
            </a:xfrm>
            <a:prstGeom prst="line">
              <a:avLst/>
            </a:prstGeom>
            <a:grpFill/>
            <a:ln w="635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GB">
                <a:solidFill>
                  <a:srgbClr val="111166"/>
                </a:solidFill>
                <a:cs typeface="Arial" charset="0"/>
              </a:endParaRPr>
            </a:p>
          </p:txBody>
        </p:sp>
      </p:grpSp>
      <p:sp>
        <p:nvSpPr>
          <p:cNvPr id="123" name="Title 1">
            <a:extLst>
              <a:ext uri="{FF2B5EF4-FFF2-40B4-BE49-F238E27FC236}">
                <a16:creationId xmlns:a16="http://schemas.microsoft.com/office/drawing/2014/main" id="{E297E3A3-7974-4FB6-992A-CF7145E821B5}"/>
              </a:ext>
            </a:extLst>
          </p:cNvPr>
          <p:cNvSpPr txBox="1">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Clr>
                <a:srgbClr val="CC3300"/>
              </a:buClr>
              <a:defRPr/>
            </a:pPr>
            <a:r>
              <a:rPr lang="en-US" sz="3200" kern="1200" dirty="0">
                <a:solidFill>
                  <a:schemeClr val="bg1"/>
                </a:solidFill>
                <a:latin typeface="+mn-lt"/>
                <a:ea typeface="+mn-ea"/>
                <a:cs typeface="Arial" charset="0"/>
              </a:rPr>
              <a:t>Epigenetics – DNA methylation</a:t>
            </a:r>
            <a:endParaRPr lang="en-GB" sz="3200" kern="1200" dirty="0">
              <a:solidFill>
                <a:schemeClr val="bg1"/>
              </a:solidFill>
              <a:latin typeface="+mn-lt"/>
              <a:ea typeface="+mn-ea"/>
              <a:cs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A94EC3F-D84C-4F3B-B3D8-904A595DB488}"/>
              </a:ext>
            </a:extLst>
          </p:cNvPr>
          <p:cNvSpPr>
            <a:spLocks noGrp="1"/>
          </p:cNvSpPr>
          <p:nvPr>
            <p:ph type="dt" sz="quarter" idx="10"/>
          </p:nvPr>
        </p:nvSpPr>
        <p:spPr/>
        <p:txBody>
          <a:bodyPr/>
          <a:lstStyle/>
          <a:p>
            <a:pPr>
              <a:defRPr/>
            </a:pPr>
            <a:fld id="{B56D05B5-D364-4AEF-B082-C09BD56261D7}" type="datetime5">
              <a:rPr lang="en-US"/>
              <a:pPr>
                <a:defRPr/>
              </a:pPr>
              <a:t>23-Oct-20</a:t>
            </a:fld>
            <a:endParaRPr lang="en-GB" dirty="0"/>
          </a:p>
        </p:txBody>
      </p:sp>
      <p:sp>
        <p:nvSpPr>
          <p:cNvPr id="5" name="Slide Number Placeholder 4">
            <a:extLst>
              <a:ext uri="{FF2B5EF4-FFF2-40B4-BE49-F238E27FC236}">
                <a16:creationId xmlns:a16="http://schemas.microsoft.com/office/drawing/2014/main" id="{121BD174-FC0C-4EE6-8D50-91F932185588}"/>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55BC53FD-FE15-436B-878C-784BC85A11A7}" type="slidenum">
              <a:rPr lang="en-GB" altLang="nl-NL" sz="1200" smtClean="0">
                <a:solidFill>
                  <a:srgbClr val="FFFFFF"/>
                </a:solidFill>
                <a:latin typeface="Calibri" panose="020F0502020204030204" pitchFamily="34" charset="0"/>
              </a:rPr>
              <a:pPr eaLnBrk="1" hangingPunct="1">
                <a:defRPr/>
              </a:pPr>
              <a:t>41</a:t>
            </a:fld>
            <a:endParaRPr lang="en-GB" altLang="nl-NL" sz="1200">
              <a:solidFill>
                <a:srgbClr val="FFFFFF"/>
              </a:solidFill>
              <a:latin typeface="Calibri" panose="020F0502020204030204" pitchFamily="34" charset="0"/>
            </a:endParaRPr>
          </a:p>
        </p:txBody>
      </p:sp>
      <p:grpSp>
        <p:nvGrpSpPr>
          <p:cNvPr id="114692" name="Group 69">
            <a:extLst>
              <a:ext uri="{FF2B5EF4-FFF2-40B4-BE49-F238E27FC236}">
                <a16:creationId xmlns:a16="http://schemas.microsoft.com/office/drawing/2014/main" id="{385045CB-5512-40D0-8CFC-39B5AEE6AECD}"/>
              </a:ext>
            </a:extLst>
          </p:cNvPr>
          <p:cNvGrpSpPr>
            <a:grpSpLocks/>
          </p:cNvGrpSpPr>
          <p:nvPr/>
        </p:nvGrpSpPr>
        <p:grpSpPr bwMode="auto">
          <a:xfrm>
            <a:off x="428625" y="2492375"/>
            <a:ext cx="7877175" cy="2665413"/>
            <a:chOff x="249" y="1752"/>
            <a:chExt cx="3266" cy="1088"/>
          </a:xfrm>
        </p:grpSpPr>
        <p:sp>
          <p:nvSpPr>
            <p:cNvPr id="8" name="Rounded Rectangle 7">
              <a:extLst>
                <a:ext uri="{FF2B5EF4-FFF2-40B4-BE49-F238E27FC236}">
                  <a16:creationId xmlns:a16="http://schemas.microsoft.com/office/drawing/2014/main" id="{BBA5CFD9-19E2-44DB-8D80-371FD24355AE}"/>
                </a:ext>
              </a:extLst>
            </p:cNvPr>
            <p:cNvSpPr/>
            <p:nvPr/>
          </p:nvSpPr>
          <p:spPr bwMode="auto">
            <a:xfrm>
              <a:off x="249" y="1752"/>
              <a:ext cx="3266" cy="1088"/>
            </a:xfrm>
            <a:prstGeom prst="roundRect">
              <a:avLst/>
            </a:prstGeom>
            <a:solidFill>
              <a:schemeClr val="tx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gn="ctr" eaLnBrk="1" hangingPunct="1">
                <a:defRPr/>
              </a:pPr>
              <a:endParaRPr lang="en-US" sz="1200">
                <a:latin typeface="Calibri" pitchFamily="34" charset="0"/>
                <a:cs typeface="Arial" charset="0"/>
              </a:endParaRPr>
            </a:p>
          </p:txBody>
        </p:sp>
        <p:pic>
          <p:nvPicPr>
            <p:cNvPr id="114696" name="Picture 5" descr="Figure1">
              <a:extLst>
                <a:ext uri="{FF2B5EF4-FFF2-40B4-BE49-F238E27FC236}">
                  <a16:creationId xmlns:a16="http://schemas.microsoft.com/office/drawing/2014/main" id="{3BDA1F78-4B83-4C46-8DFE-9EA13F065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1797"/>
              <a:ext cx="3084" cy="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4693" name="Text Box 2">
            <a:extLst>
              <a:ext uri="{FF2B5EF4-FFF2-40B4-BE49-F238E27FC236}">
                <a16:creationId xmlns:a16="http://schemas.microsoft.com/office/drawing/2014/main" id="{7BCBDBC0-9F4D-4831-9110-75955D0FD90F}"/>
              </a:ext>
            </a:extLst>
          </p:cNvPr>
          <p:cNvSpPr txBox="1">
            <a:spLocks noChangeArrowheads="1"/>
          </p:cNvSpPr>
          <p:nvPr/>
        </p:nvSpPr>
        <p:spPr bwMode="auto">
          <a:xfrm>
            <a:off x="428625" y="9525"/>
            <a:ext cx="7877175"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spcAft>
                <a:spcPts val="600"/>
              </a:spcAft>
            </a:pPr>
            <a:r>
              <a:rPr lang="en-US" altLang="en-US" sz="2400">
                <a:solidFill>
                  <a:schemeClr val="bg1"/>
                </a:solidFill>
                <a:latin typeface="Tahoma" panose="020B0604030504040204" pitchFamily="34" charset="0"/>
                <a:cs typeface="Tahoma" panose="020B0604030504040204" pitchFamily="34" charset="0"/>
              </a:rPr>
              <a:t>Regulation of </a:t>
            </a:r>
            <a:r>
              <a:rPr lang="en-US" altLang="en-US" sz="2400" i="1">
                <a:solidFill>
                  <a:schemeClr val="bg1"/>
                </a:solidFill>
                <a:latin typeface="Tahoma" panose="020B0604030504040204" pitchFamily="34" charset="0"/>
                <a:cs typeface="Tahoma" panose="020B0604030504040204" pitchFamily="34" charset="0"/>
              </a:rPr>
              <a:t>DIO2</a:t>
            </a:r>
            <a:r>
              <a:rPr lang="en-US" altLang="en-US" sz="2400">
                <a:solidFill>
                  <a:schemeClr val="bg1"/>
                </a:solidFill>
                <a:latin typeface="Tahoma" panose="020B0604030504040204" pitchFamily="34" charset="0"/>
                <a:cs typeface="Tahoma" panose="020B0604030504040204" pitchFamily="34" charset="0"/>
              </a:rPr>
              <a:t> expression</a:t>
            </a:r>
          </a:p>
          <a:p>
            <a:pPr eaLnBrk="1" hangingPunct="1">
              <a:lnSpc>
                <a:spcPct val="100000"/>
              </a:lnSpc>
              <a:spcAft>
                <a:spcPts val="600"/>
              </a:spcAft>
            </a:pPr>
            <a:r>
              <a:rPr lang="en-US" altLang="en-US" b="0">
                <a:solidFill>
                  <a:schemeClr val="bg1"/>
                </a:solidFill>
                <a:latin typeface="Tahoma" panose="020B0604030504040204" pitchFamily="34" charset="0"/>
                <a:cs typeface="Tahoma" panose="020B0604030504040204" pitchFamily="34" charset="0"/>
              </a:rPr>
              <a:t>Gene targeted methylation at CpG sites (Epityper, Sequenom)</a:t>
            </a:r>
          </a:p>
        </p:txBody>
      </p:sp>
      <p:sp>
        <p:nvSpPr>
          <p:cNvPr id="114694" name="Rectangle 14">
            <a:extLst>
              <a:ext uri="{FF2B5EF4-FFF2-40B4-BE49-F238E27FC236}">
                <a16:creationId xmlns:a16="http://schemas.microsoft.com/office/drawing/2014/main" id="{97232511-A6FD-4C60-9820-A5CD732C3FD8}"/>
              </a:ext>
            </a:extLst>
          </p:cNvPr>
          <p:cNvSpPr>
            <a:spLocks noChangeArrowheads="1"/>
          </p:cNvSpPr>
          <p:nvPr/>
        </p:nvSpPr>
        <p:spPr bwMode="auto">
          <a:xfrm>
            <a:off x="107950" y="6165850"/>
            <a:ext cx="44354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en-US" altLang="en-US" sz="1200" b="0" i="1">
                <a:solidFill>
                  <a:schemeClr val="tx2"/>
                </a:solidFill>
                <a:latin typeface="Tahoma" panose="020B0604030504040204" pitchFamily="34" charset="0"/>
              </a:rPr>
              <a:t>N. Bomer, W den Hollander and YFM Ramos et al. ARD 2015</a:t>
            </a:r>
            <a:endParaRPr lang="en-GB" altLang="en-US" sz="1200" b="0" i="1">
              <a:solidFill>
                <a:schemeClr val="tx2"/>
              </a:solidFill>
              <a:latin typeface="Tahoma" panose="020B0604030504040204" pitchFamily="34"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70EBE3-C36F-4E02-940E-D65050111D78}"/>
              </a:ext>
            </a:extLst>
          </p:cNvPr>
          <p:cNvSpPr>
            <a:spLocks noGrp="1"/>
          </p:cNvSpPr>
          <p:nvPr>
            <p:ph type="dt" sz="quarter" idx="10"/>
          </p:nvPr>
        </p:nvSpPr>
        <p:spPr/>
        <p:txBody>
          <a:bodyPr/>
          <a:lstStyle/>
          <a:p>
            <a:pPr>
              <a:defRPr/>
            </a:pPr>
            <a:fld id="{B56D05B5-D364-4AEF-B082-C09BD56261D7}" type="datetime5">
              <a:rPr lang="en-US"/>
              <a:pPr>
                <a:defRPr/>
              </a:pPr>
              <a:t>23-Oct-20</a:t>
            </a:fld>
            <a:endParaRPr lang="en-GB" dirty="0"/>
          </a:p>
        </p:txBody>
      </p:sp>
      <p:sp>
        <p:nvSpPr>
          <p:cNvPr id="5" name="Slide Number Placeholder 4">
            <a:extLst>
              <a:ext uri="{FF2B5EF4-FFF2-40B4-BE49-F238E27FC236}">
                <a16:creationId xmlns:a16="http://schemas.microsoft.com/office/drawing/2014/main" id="{1353CD65-AFFC-4655-9FB6-009622767850}"/>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EAFF7C6B-612F-429B-AD94-0B009162771B}" type="slidenum">
              <a:rPr lang="en-GB" altLang="nl-NL" sz="1200" smtClean="0">
                <a:solidFill>
                  <a:srgbClr val="FFFFFF"/>
                </a:solidFill>
                <a:latin typeface="Calibri" panose="020F0502020204030204" pitchFamily="34" charset="0"/>
              </a:rPr>
              <a:pPr eaLnBrk="1" hangingPunct="1">
                <a:defRPr/>
              </a:pPr>
              <a:t>42</a:t>
            </a:fld>
            <a:endParaRPr lang="en-GB" altLang="nl-NL" sz="1200">
              <a:solidFill>
                <a:srgbClr val="FFFFFF"/>
              </a:solidFill>
              <a:latin typeface="Calibri" panose="020F0502020204030204" pitchFamily="34" charset="0"/>
            </a:endParaRPr>
          </a:p>
        </p:txBody>
      </p:sp>
      <p:grpSp>
        <p:nvGrpSpPr>
          <p:cNvPr id="115716" name="Group 69">
            <a:extLst>
              <a:ext uri="{FF2B5EF4-FFF2-40B4-BE49-F238E27FC236}">
                <a16:creationId xmlns:a16="http://schemas.microsoft.com/office/drawing/2014/main" id="{6F009E86-8C76-4D04-A5A7-49CA59321933}"/>
              </a:ext>
            </a:extLst>
          </p:cNvPr>
          <p:cNvGrpSpPr>
            <a:grpSpLocks/>
          </p:cNvGrpSpPr>
          <p:nvPr/>
        </p:nvGrpSpPr>
        <p:grpSpPr bwMode="auto">
          <a:xfrm>
            <a:off x="1087438" y="1109663"/>
            <a:ext cx="6767512" cy="1944687"/>
            <a:chOff x="249" y="1752"/>
            <a:chExt cx="3266" cy="1088"/>
          </a:xfrm>
        </p:grpSpPr>
        <p:sp>
          <p:nvSpPr>
            <p:cNvPr id="8" name="Rounded Rectangle 7">
              <a:extLst>
                <a:ext uri="{FF2B5EF4-FFF2-40B4-BE49-F238E27FC236}">
                  <a16:creationId xmlns:a16="http://schemas.microsoft.com/office/drawing/2014/main" id="{FE54F5CD-8803-4377-B891-6246F5D4386A}"/>
                </a:ext>
              </a:extLst>
            </p:cNvPr>
            <p:cNvSpPr/>
            <p:nvPr/>
          </p:nvSpPr>
          <p:spPr bwMode="auto">
            <a:xfrm>
              <a:off x="249" y="1752"/>
              <a:ext cx="3266" cy="1088"/>
            </a:xfrm>
            <a:prstGeom prst="roundRect">
              <a:avLst/>
            </a:prstGeom>
            <a:solidFill>
              <a:schemeClr val="tx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gn="ctr" eaLnBrk="1" hangingPunct="1">
                <a:defRPr/>
              </a:pPr>
              <a:endParaRPr lang="en-US" sz="1200">
                <a:latin typeface="Calibri" pitchFamily="34" charset="0"/>
                <a:cs typeface="Arial" charset="0"/>
              </a:endParaRPr>
            </a:p>
          </p:txBody>
        </p:sp>
        <p:pic>
          <p:nvPicPr>
            <p:cNvPr id="115728" name="Picture 5" descr="Figure1">
              <a:extLst>
                <a:ext uri="{FF2B5EF4-FFF2-40B4-BE49-F238E27FC236}">
                  <a16:creationId xmlns:a16="http://schemas.microsoft.com/office/drawing/2014/main" id="{125C3369-0BAF-49F4-BF0C-BCD2853C0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1797"/>
              <a:ext cx="3084" cy="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717" name="Group 27">
            <a:extLst>
              <a:ext uri="{FF2B5EF4-FFF2-40B4-BE49-F238E27FC236}">
                <a16:creationId xmlns:a16="http://schemas.microsoft.com/office/drawing/2014/main" id="{D9AB7B40-1391-493D-A278-0706CD3329A9}"/>
              </a:ext>
            </a:extLst>
          </p:cNvPr>
          <p:cNvGrpSpPr>
            <a:grpSpLocks/>
          </p:cNvGrpSpPr>
          <p:nvPr/>
        </p:nvGrpSpPr>
        <p:grpSpPr bwMode="auto">
          <a:xfrm>
            <a:off x="3887788" y="3241675"/>
            <a:ext cx="4465637" cy="2124075"/>
            <a:chOff x="1973" y="2931"/>
            <a:chExt cx="1678" cy="771"/>
          </a:xfrm>
        </p:grpSpPr>
        <p:sp>
          <p:nvSpPr>
            <p:cNvPr id="11" name="Rounded Rectangle 7">
              <a:extLst>
                <a:ext uri="{FF2B5EF4-FFF2-40B4-BE49-F238E27FC236}">
                  <a16:creationId xmlns:a16="http://schemas.microsoft.com/office/drawing/2014/main" id="{F554F636-F252-4076-AFAE-37460806F9D3}"/>
                </a:ext>
              </a:extLst>
            </p:cNvPr>
            <p:cNvSpPr/>
            <p:nvPr/>
          </p:nvSpPr>
          <p:spPr bwMode="auto">
            <a:xfrm>
              <a:off x="1973" y="2931"/>
              <a:ext cx="1678" cy="771"/>
            </a:xfrm>
            <a:prstGeom prst="roundRect">
              <a:avLst/>
            </a:prstGeom>
            <a:solidFill>
              <a:schemeClr val="tx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gn="ctr" eaLnBrk="1" hangingPunct="1">
                <a:defRPr/>
              </a:pPr>
              <a:endParaRPr lang="en-US" sz="1200">
                <a:latin typeface="Calibri" pitchFamily="34" charset="0"/>
                <a:cs typeface="Arial" charset="0"/>
              </a:endParaRPr>
            </a:p>
          </p:txBody>
        </p:sp>
        <p:pic>
          <p:nvPicPr>
            <p:cNvPr id="115726" name="Picture 25" descr="Figure2_rebuttle">
              <a:extLst>
                <a:ext uri="{FF2B5EF4-FFF2-40B4-BE49-F238E27FC236}">
                  <a16:creationId xmlns:a16="http://schemas.microsoft.com/office/drawing/2014/main" id="{EC6E7C26-099E-48A1-9015-B69124289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 y="2977"/>
              <a:ext cx="1587"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ounded Rectangle 12">
            <a:extLst>
              <a:ext uri="{FF2B5EF4-FFF2-40B4-BE49-F238E27FC236}">
                <a16:creationId xmlns:a16="http://schemas.microsoft.com/office/drawing/2014/main" id="{E3FE39F6-B49C-406E-86F4-A3EBF4748091}"/>
              </a:ext>
            </a:extLst>
          </p:cNvPr>
          <p:cNvSpPr/>
          <p:nvPr/>
        </p:nvSpPr>
        <p:spPr bwMode="auto">
          <a:xfrm>
            <a:off x="2641118" y="5599419"/>
            <a:ext cx="6480845" cy="652766"/>
          </a:xfrm>
          <a:prstGeom prst="roundRect">
            <a:avLst/>
          </a:prstGeom>
          <a:solidFill>
            <a:schemeClr val="accent1">
              <a:alpha val="68000"/>
            </a:schemeClr>
          </a:solidFill>
          <a:ln/>
          <a:effectLst/>
        </p:spPr>
        <p:style>
          <a:lnRef idx="0">
            <a:schemeClr val="accent3"/>
          </a:lnRef>
          <a:fillRef idx="3">
            <a:schemeClr val="accent3"/>
          </a:fillRef>
          <a:effectRef idx="3">
            <a:schemeClr val="accent3"/>
          </a:effectRef>
          <a:fontRef idx="minor">
            <a:schemeClr val="lt1"/>
          </a:fontRef>
        </p:style>
        <p:txBody>
          <a:bodyPr anchor="ctr"/>
          <a:lstStyle/>
          <a:p>
            <a:pPr eaLnBrk="1" fontAlgn="auto" hangingPunct="1">
              <a:spcBef>
                <a:spcPts val="0"/>
              </a:spcBef>
              <a:spcAft>
                <a:spcPts val="0"/>
              </a:spcAft>
              <a:defRPr/>
            </a:pPr>
            <a:r>
              <a:rPr lang="en-US" sz="2000" dirty="0">
                <a:solidFill>
                  <a:srgbClr val="FFFFFF"/>
                </a:solidFill>
              </a:rPr>
              <a:t>DIO2 expression in articular cartilage is modulated by methylation at </a:t>
            </a:r>
            <a:r>
              <a:rPr lang="en-US" sz="2000" dirty="0" err="1">
                <a:solidFill>
                  <a:srgbClr val="FFFFFF"/>
                </a:solidFill>
              </a:rPr>
              <a:t>CpG</a:t>
            </a:r>
            <a:r>
              <a:rPr lang="en-US" sz="2000" dirty="0">
                <a:solidFill>
                  <a:srgbClr val="FFFFFF"/>
                </a:solidFill>
              </a:rPr>
              <a:t> ~-2000 </a:t>
            </a:r>
            <a:r>
              <a:rPr lang="en-US" sz="2000" dirty="0" err="1">
                <a:solidFill>
                  <a:srgbClr val="FFFFFF"/>
                </a:solidFill>
              </a:rPr>
              <a:t>bp</a:t>
            </a:r>
            <a:endParaRPr lang="en-GB" sz="2000" dirty="0">
              <a:solidFill>
                <a:srgbClr val="FFFFFF"/>
              </a:solidFill>
            </a:endParaRPr>
          </a:p>
        </p:txBody>
      </p:sp>
      <p:pic>
        <p:nvPicPr>
          <p:cNvPr id="115721" name="Picture 30">
            <a:extLst>
              <a:ext uri="{FF2B5EF4-FFF2-40B4-BE49-F238E27FC236}">
                <a16:creationId xmlns:a16="http://schemas.microsoft.com/office/drawing/2014/main" id="{BFB32156-4B30-4FE8-BBC7-F63A76028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50000"/>
          <a:stretch>
            <a:fillRect/>
          </a:stretch>
        </p:blipFill>
        <p:spPr bwMode="auto">
          <a:xfrm>
            <a:off x="827088" y="3257550"/>
            <a:ext cx="2449512"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2" name="Oval 9">
            <a:extLst>
              <a:ext uri="{FF2B5EF4-FFF2-40B4-BE49-F238E27FC236}">
                <a16:creationId xmlns:a16="http://schemas.microsoft.com/office/drawing/2014/main" id="{A05941F3-CB80-4379-A0C1-2C163A9FA9EB}"/>
              </a:ext>
            </a:extLst>
          </p:cNvPr>
          <p:cNvSpPr>
            <a:spLocks noChangeArrowheads="1"/>
          </p:cNvSpPr>
          <p:nvPr/>
        </p:nvSpPr>
        <p:spPr bwMode="auto">
          <a:xfrm>
            <a:off x="6659563" y="1938338"/>
            <a:ext cx="360362" cy="411162"/>
          </a:xfrm>
          <a:prstGeom prst="ellipse">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nchor="b"/>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endParaRPr lang="en-GB" altLang="en-US" sz="2400">
              <a:solidFill>
                <a:schemeClr val="bg1"/>
              </a:solidFill>
              <a:latin typeface="Tahoma" panose="020B0604030504040204" pitchFamily="34" charset="0"/>
            </a:endParaRPr>
          </a:p>
        </p:txBody>
      </p:sp>
      <p:sp>
        <p:nvSpPr>
          <p:cNvPr id="115723" name="Text Box 2">
            <a:extLst>
              <a:ext uri="{FF2B5EF4-FFF2-40B4-BE49-F238E27FC236}">
                <a16:creationId xmlns:a16="http://schemas.microsoft.com/office/drawing/2014/main" id="{08AB7B99-F04F-4048-B392-928D0A784086}"/>
              </a:ext>
            </a:extLst>
          </p:cNvPr>
          <p:cNvSpPr txBox="1">
            <a:spLocks noChangeArrowheads="1"/>
          </p:cNvSpPr>
          <p:nvPr/>
        </p:nvSpPr>
        <p:spPr bwMode="auto">
          <a:xfrm>
            <a:off x="428625" y="9525"/>
            <a:ext cx="7877175"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spcAft>
                <a:spcPts val="600"/>
              </a:spcAft>
            </a:pPr>
            <a:r>
              <a:rPr lang="en-US" altLang="en-US" sz="2400">
                <a:solidFill>
                  <a:schemeClr val="bg1"/>
                </a:solidFill>
                <a:latin typeface="Tahoma" panose="020B0604030504040204" pitchFamily="34" charset="0"/>
                <a:cs typeface="Tahoma" panose="020B0604030504040204" pitchFamily="34" charset="0"/>
              </a:rPr>
              <a:t>Regulation of </a:t>
            </a:r>
            <a:r>
              <a:rPr lang="en-US" altLang="en-US" sz="2400" i="1">
                <a:solidFill>
                  <a:schemeClr val="bg1"/>
                </a:solidFill>
                <a:latin typeface="Tahoma" panose="020B0604030504040204" pitchFamily="34" charset="0"/>
                <a:cs typeface="Tahoma" panose="020B0604030504040204" pitchFamily="34" charset="0"/>
              </a:rPr>
              <a:t>DIO2</a:t>
            </a:r>
            <a:r>
              <a:rPr lang="en-US" altLang="en-US" sz="2400">
                <a:solidFill>
                  <a:schemeClr val="bg1"/>
                </a:solidFill>
                <a:latin typeface="Tahoma" panose="020B0604030504040204" pitchFamily="34" charset="0"/>
                <a:cs typeface="Tahoma" panose="020B0604030504040204" pitchFamily="34" charset="0"/>
              </a:rPr>
              <a:t> expression</a:t>
            </a:r>
          </a:p>
          <a:p>
            <a:pPr eaLnBrk="1" hangingPunct="1">
              <a:lnSpc>
                <a:spcPct val="100000"/>
              </a:lnSpc>
              <a:spcAft>
                <a:spcPts val="600"/>
              </a:spcAft>
            </a:pPr>
            <a:r>
              <a:rPr lang="en-US" altLang="en-US" b="0">
                <a:solidFill>
                  <a:schemeClr val="bg1"/>
                </a:solidFill>
                <a:latin typeface="Tahoma" panose="020B0604030504040204" pitchFamily="34" charset="0"/>
                <a:cs typeface="Tahoma" panose="020B0604030504040204" pitchFamily="34" charset="0"/>
              </a:rPr>
              <a:t>Gene targeted methylation at CpG sites (Epityper, Sequenom)</a:t>
            </a:r>
          </a:p>
        </p:txBody>
      </p:sp>
      <p:sp>
        <p:nvSpPr>
          <p:cNvPr id="115724" name="Rectangle 14">
            <a:extLst>
              <a:ext uri="{FF2B5EF4-FFF2-40B4-BE49-F238E27FC236}">
                <a16:creationId xmlns:a16="http://schemas.microsoft.com/office/drawing/2014/main" id="{7AD00A7B-255E-414D-8CD9-E2E2B65F857E}"/>
              </a:ext>
            </a:extLst>
          </p:cNvPr>
          <p:cNvSpPr>
            <a:spLocks noChangeArrowheads="1"/>
          </p:cNvSpPr>
          <p:nvPr/>
        </p:nvSpPr>
        <p:spPr bwMode="auto">
          <a:xfrm>
            <a:off x="107950" y="6275388"/>
            <a:ext cx="44354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ctr">
              <a:lnSpc>
                <a:spcPct val="100000"/>
              </a:lnSpc>
            </a:pPr>
            <a:r>
              <a:rPr lang="en-US" altLang="en-US" sz="1200" b="0" i="1">
                <a:solidFill>
                  <a:schemeClr val="tx2"/>
                </a:solidFill>
                <a:latin typeface="Tahoma" panose="020B0604030504040204" pitchFamily="34" charset="0"/>
              </a:rPr>
              <a:t>N. Bomer, W den Hollander and YFM Ramos et al. ARD 2015</a:t>
            </a:r>
            <a:endParaRPr lang="en-GB" altLang="en-US" sz="1200" b="0" i="1">
              <a:solidFill>
                <a:schemeClr val="tx2"/>
              </a:solidFill>
              <a:latin typeface="Tahoma" panose="020B0604030504040204" pitchFamily="34"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057A5E-9E10-4DCD-8610-1D3F47F01DB9}"/>
              </a:ext>
            </a:extLst>
          </p:cNvPr>
          <p:cNvSpPr>
            <a:spLocks noGrp="1"/>
          </p:cNvSpPr>
          <p:nvPr>
            <p:ph idx="1"/>
          </p:nvPr>
        </p:nvSpPr>
        <p:spPr>
          <a:xfrm>
            <a:off x="426244" y="1434291"/>
            <a:ext cx="8291512" cy="3028521"/>
          </a:xfrm>
        </p:spPr>
        <p:txBody>
          <a:bodyPr wrap="square">
            <a:spAutoFit/>
          </a:bodyPr>
          <a:lstStyle/>
          <a:p>
            <a:pPr marL="457200" indent="-457200">
              <a:buFont typeface="+mj-lt"/>
              <a:buAutoNum type="arabicPeriod" startAt="4"/>
            </a:pPr>
            <a:r>
              <a:rPr lang="en-US" sz="2400" b="1" kern="1200" dirty="0">
                <a:solidFill>
                  <a:schemeClr val="accent6"/>
                </a:solidFill>
                <a:latin typeface="Tahoma" panose="020B0604030504040204" pitchFamily="34" charset="0"/>
                <a:cs typeface="Arial" panose="020B0604020202020204" pitchFamily="34" charset="0"/>
              </a:rPr>
              <a:t>Characterized gene regulatory regions by multiple techniques </a:t>
            </a:r>
          </a:p>
          <a:p>
            <a:pPr marL="457200" indent="-457200">
              <a:buFont typeface="+mj-lt"/>
              <a:buAutoNum type="arabicPeriod" startAt="7"/>
            </a:pPr>
            <a:r>
              <a:rPr lang="en-US" sz="2400" b="1" kern="1200" dirty="0">
                <a:solidFill>
                  <a:schemeClr val="accent6"/>
                </a:solidFill>
                <a:latin typeface="Tahoma" panose="020B0604030504040204" pitchFamily="34" charset="0"/>
                <a:cs typeface="Arial" panose="020B0604020202020204" pitchFamily="34" charset="0"/>
              </a:rPr>
              <a:t>Explore epigenetic mechanisms in the context of genome wide genetic polymorphisms</a:t>
            </a:r>
          </a:p>
          <a:p>
            <a:pPr marL="457200" indent="-457200">
              <a:buFont typeface="+mj-lt"/>
              <a:buAutoNum type="arabicPeriod" startAt="7"/>
            </a:pPr>
            <a:endParaRPr lang="en-US" sz="2400" b="1" kern="1200" dirty="0">
              <a:solidFill>
                <a:schemeClr val="accent6"/>
              </a:solidFill>
              <a:latin typeface="Tahoma" panose="020B0604030504040204" pitchFamily="34" charset="0"/>
              <a:cs typeface="Arial" panose="020B0604020202020204" pitchFamily="34" charset="0"/>
            </a:endParaRPr>
          </a:p>
          <a:p>
            <a:pPr marL="457200" indent="-457200">
              <a:buFont typeface="+mj-lt"/>
              <a:buAutoNum type="arabicPeriod" startAt="7"/>
            </a:pPr>
            <a:endParaRPr lang="en-US" sz="2400" b="1" kern="1200" dirty="0">
              <a:solidFill>
                <a:schemeClr val="accent6"/>
              </a:solidFill>
              <a:latin typeface="Tahoma" panose="020B0604030504040204" pitchFamily="34" charset="0"/>
              <a:cs typeface="Arial" panose="020B0604020202020204" pitchFamily="34" charset="0"/>
            </a:endParaRPr>
          </a:p>
          <a:p>
            <a:r>
              <a:rPr lang="en-US" kern="1200" dirty="0">
                <a:solidFill>
                  <a:schemeClr val="accent6"/>
                </a:solidFill>
                <a:latin typeface="Tahoma" panose="020B0604030504040204" pitchFamily="34" charset="0"/>
                <a:cs typeface="Arial" panose="020B0604020202020204" pitchFamily="34" charset="0"/>
              </a:rPr>
              <a:t>..in disease relevant tissue!</a:t>
            </a:r>
            <a:endParaRPr lang="nl-NL" kern="1200" dirty="0">
              <a:solidFill>
                <a:schemeClr val="accent6"/>
              </a:solidFill>
              <a:latin typeface="Tahoma" panose="020B060403050404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0E6283F1-1E68-4975-A44F-8766B84ED0A4}"/>
              </a:ext>
            </a:extLst>
          </p:cNvPr>
          <p:cNvSpPr>
            <a:spLocks noGrp="1"/>
          </p:cNvSpPr>
          <p:nvPr>
            <p:ph type="dt" sz="half" idx="10"/>
          </p:nvPr>
        </p:nvSpPr>
        <p:spPr/>
        <p:txBody>
          <a:bodyPr/>
          <a:lstStyle/>
          <a:p>
            <a:pPr>
              <a:defRPr/>
            </a:pPr>
            <a:fld id="{58802DF7-E825-4B3D-9A9F-0CEEBBFF5983}" type="datetime5">
              <a:rPr lang="en-US" smtClean="0"/>
              <a:pPr>
                <a:defRPr/>
              </a:pPr>
              <a:t>23-Oct-20</a:t>
            </a:fld>
            <a:endParaRPr lang="en-GB" dirty="0"/>
          </a:p>
        </p:txBody>
      </p:sp>
      <p:sp>
        <p:nvSpPr>
          <p:cNvPr id="5" name="Slide Number Placeholder 4">
            <a:extLst>
              <a:ext uri="{FF2B5EF4-FFF2-40B4-BE49-F238E27FC236}">
                <a16:creationId xmlns:a16="http://schemas.microsoft.com/office/drawing/2014/main" id="{D9764397-1BCC-48C0-BD3C-8BFC909D4652}"/>
              </a:ext>
            </a:extLst>
          </p:cNvPr>
          <p:cNvSpPr>
            <a:spLocks noGrp="1"/>
          </p:cNvSpPr>
          <p:nvPr>
            <p:ph type="sldNum" sz="quarter" idx="11"/>
          </p:nvPr>
        </p:nvSpPr>
        <p:spPr/>
        <p:txBody>
          <a:bodyPr/>
          <a:lstStyle/>
          <a:p>
            <a:pPr>
              <a:defRPr/>
            </a:pPr>
            <a:fld id="{11E6D98E-4ACF-4478-B30F-C20EC7594DE9}" type="slidenum">
              <a:rPr lang="en-GB" altLang="nl-NL" smtClean="0"/>
              <a:pPr>
                <a:defRPr/>
              </a:pPr>
              <a:t>43</a:t>
            </a:fld>
            <a:endParaRPr lang="en-GB" altLang="nl-NL"/>
          </a:p>
        </p:txBody>
      </p:sp>
      <p:sp>
        <p:nvSpPr>
          <p:cNvPr id="6" name="Footer Placeholder 5">
            <a:extLst>
              <a:ext uri="{FF2B5EF4-FFF2-40B4-BE49-F238E27FC236}">
                <a16:creationId xmlns:a16="http://schemas.microsoft.com/office/drawing/2014/main" id="{A7D8DE2C-C4D1-4138-B222-EA89D34B032E}"/>
              </a:ext>
            </a:extLst>
          </p:cNvPr>
          <p:cNvSpPr>
            <a:spLocks noGrp="1"/>
          </p:cNvSpPr>
          <p:nvPr>
            <p:ph type="ftr" sz="quarter" idx="12"/>
          </p:nvPr>
        </p:nvSpPr>
        <p:spPr/>
        <p:txBody>
          <a:bodyPr/>
          <a:lstStyle/>
          <a:p>
            <a:pPr>
              <a:defRPr/>
            </a:pPr>
            <a:r>
              <a:rPr lang="en-GB" dirty="0"/>
              <a:t>Insert &gt; Header &amp; footer</a:t>
            </a:r>
          </a:p>
        </p:txBody>
      </p:sp>
      <p:sp>
        <p:nvSpPr>
          <p:cNvPr id="7" name="Title 1">
            <a:extLst>
              <a:ext uri="{FF2B5EF4-FFF2-40B4-BE49-F238E27FC236}">
                <a16:creationId xmlns:a16="http://schemas.microsoft.com/office/drawing/2014/main" id="{B0A73C83-172B-4D69-A35F-EA4C0E8298DC}"/>
              </a:ext>
            </a:extLst>
          </p:cNvPr>
          <p:cNvSpPr>
            <a:spLocks noGrp="1"/>
          </p:cNvSpPr>
          <p:nvPr>
            <p:ph type="title"/>
          </p:nvPr>
        </p:nvSpPr>
        <p:spPr>
          <a:xfrm>
            <a:off x="566738" y="0"/>
            <a:ext cx="6524625" cy="854075"/>
          </a:xfrm>
        </p:spPr>
        <p:txBody>
          <a:bodyPr/>
          <a:lstStyle/>
          <a:p>
            <a:r>
              <a:rPr lang="en-US" dirty="0"/>
              <a:t>Which next step in the Freedman et al strategy?</a:t>
            </a:r>
            <a:endParaRPr lang="nl-NL" dirty="0"/>
          </a:p>
        </p:txBody>
      </p:sp>
      <p:pic>
        <p:nvPicPr>
          <p:cNvPr id="8" name="Picture 7">
            <a:extLst>
              <a:ext uri="{FF2B5EF4-FFF2-40B4-BE49-F238E27FC236}">
                <a16:creationId xmlns:a16="http://schemas.microsoft.com/office/drawing/2014/main" id="{158D477B-C3AB-44E5-8140-4CFFB7464D09}"/>
              </a:ext>
            </a:extLst>
          </p:cNvPr>
          <p:cNvPicPr>
            <a:picLocks noChangeAspect="1"/>
          </p:cNvPicPr>
          <p:nvPr/>
        </p:nvPicPr>
        <p:blipFill rotWithShape="1">
          <a:blip r:embed="rId2"/>
          <a:srcRect l="315" t="15290" r="49623" b="35783"/>
          <a:stretch/>
        </p:blipFill>
        <p:spPr>
          <a:xfrm>
            <a:off x="4189760" y="3890900"/>
            <a:ext cx="4320480" cy="2304256"/>
          </a:xfrm>
          <a:prstGeom prst="rect">
            <a:avLst/>
          </a:prstGeom>
        </p:spPr>
      </p:pic>
    </p:spTree>
    <p:extLst>
      <p:ext uri="{BB962C8B-B14F-4D97-AF65-F5344CB8AC3E}">
        <p14:creationId xmlns:p14="http://schemas.microsoft.com/office/powerpoint/2010/main" val="23231665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48B1-40DC-49F3-8C8B-F8A5C423307B}"/>
              </a:ext>
            </a:extLst>
          </p:cNvPr>
          <p:cNvSpPr>
            <a:spLocks noGrp="1"/>
          </p:cNvSpPr>
          <p:nvPr>
            <p:ph type="title"/>
          </p:nvPr>
        </p:nvSpPr>
        <p:spPr>
          <a:xfrm>
            <a:off x="900113" y="2636838"/>
            <a:ext cx="6524625" cy="854075"/>
          </a:xfrm>
        </p:spPr>
        <p:txBody>
          <a:bodyPr/>
          <a:lstStyle/>
          <a:p>
            <a:pPr>
              <a:defRPr/>
            </a:pPr>
            <a:r>
              <a:rPr lang="en-US" dirty="0">
                <a:solidFill>
                  <a:schemeClr val="bg2"/>
                </a:solidFill>
              </a:rPr>
              <a:t>Does the </a:t>
            </a:r>
            <a:r>
              <a:rPr lang="en-US" i="1" dirty="0">
                <a:solidFill>
                  <a:schemeClr val="bg2"/>
                </a:solidFill>
              </a:rPr>
              <a:t>DIO2</a:t>
            </a:r>
            <a:r>
              <a:rPr lang="en-US" dirty="0">
                <a:solidFill>
                  <a:schemeClr val="bg2"/>
                </a:solidFill>
              </a:rPr>
              <a:t> rs255014 modulates the effect?</a:t>
            </a:r>
            <a:endParaRPr lang="en-GB" dirty="0">
              <a:solidFill>
                <a:schemeClr val="bg2"/>
              </a:solidFill>
            </a:endParaRPr>
          </a:p>
        </p:txBody>
      </p:sp>
      <p:sp>
        <p:nvSpPr>
          <p:cNvPr id="4" name="Date Placeholder 3">
            <a:extLst>
              <a:ext uri="{FF2B5EF4-FFF2-40B4-BE49-F238E27FC236}">
                <a16:creationId xmlns:a16="http://schemas.microsoft.com/office/drawing/2014/main" id="{1362A9F7-0AC6-4BF6-9334-0FC3EA9889DC}"/>
              </a:ext>
            </a:extLst>
          </p:cNvPr>
          <p:cNvSpPr>
            <a:spLocks noGrp="1"/>
          </p:cNvSpPr>
          <p:nvPr>
            <p:ph type="dt" sz="quarter" idx="10"/>
          </p:nvPr>
        </p:nvSpPr>
        <p:spPr/>
        <p:txBody>
          <a:bodyPr/>
          <a:lstStyle/>
          <a:p>
            <a:pPr>
              <a:defRPr/>
            </a:pPr>
            <a:fld id="{FD869BD9-CC6B-46A9-8ABF-95060F621CE8}" type="datetime5">
              <a:rPr lang="en-US" smtClean="0"/>
              <a:pPr>
                <a:defRPr/>
              </a:pPr>
              <a:t>23-Oct-20</a:t>
            </a:fld>
            <a:endParaRPr lang="en-GB" dirty="0"/>
          </a:p>
        </p:txBody>
      </p:sp>
      <p:sp>
        <p:nvSpPr>
          <p:cNvPr id="5" name="Slide Number Placeholder 4">
            <a:extLst>
              <a:ext uri="{FF2B5EF4-FFF2-40B4-BE49-F238E27FC236}">
                <a16:creationId xmlns:a16="http://schemas.microsoft.com/office/drawing/2014/main" id="{4B3F37AB-36C2-4408-BDDF-D660E3B83797}"/>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B23BF257-7271-4031-964A-AE1A9E2C3CB6}" type="slidenum">
              <a:rPr lang="en-GB" altLang="nl-NL" sz="1200" smtClean="0">
                <a:solidFill>
                  <a:srgbClr val="FFFFFF"/>
                </a:solidFill>
                <a:latin typeface="Calibri" panose="020F0502020204030204" pitchFamily="34" charset="0"/>
              </a:rPr>
              <a:pPr eaLnBrk="1" hangingPunct="1">
                <a:defRPr/>
              </a:pPr>
              <a:t>44</a:t>
            </a:fld>
            <a:endParaRPr lang="en-GB" altLang="nl-NL" sz="1200">
              <a:solidFill>
                <a:srgbClr val="FFFFFF"/>
              </a:solidFill>
              <a:latin typeface="Calibri" panose="020F0502020204030204" pitchFamily="34" charset="0"/>
            </a:endParaRPr>
          </a:p>
        </p:txBody>
      </p:sp>
      <p:sp>
        <p:nvSpPr>
          <p:cNvPr id="6" name="Footer Placeholder 5">
            <a:extLst>
              <a:ext uri="{FF2B5EF4-FFF2-40B4-BE49-F238E27FC236}">
                <a16:creationId xmlns:a16="http://schemas.microsoft.com/office/drawing/2014/main" id="{C0CFB52D-3554-47C6-B712-1829F372CD15}"/>
              </a:ext>
            </a:extLst>
          </p:cNvPr>
          <p:cNvSpPr>
            <a:spLocks noGrp="1"/>
          </p:cNvSpPr>
          <p:nvPr>
            <p:ph type="ftr" sz="quarter" idx="12"/>
          </p:nvPr>
        </p:nvSpPr>
        <p:spPr/>
        <p:txBody>
          <a:bodyPr/>
          <a:lstStyle/>
          <a:p>
            <a:pPr>
              <a:defRPr/>
            </a:pPr>
            <a:r>
              <a:rPr lang="en-GB"/>
              <a:t>Insert &gt; Header &amp; footer</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3F8BEFE-9B69-4433-B81D-41A95CF11B0C}"/>
              </a:ext>
            </a:extLst>
          </p:cNvPr>
          <p:cNvSpPr>
            <a:spLocks noGrp="1"/>
          </p:cNvSpPr>
          <p:nvPr>
            <p:ph type="dt" sz="quarter" idx="10"/>
          </p:nvPr>
        </p:nvSpPr>
        <p:spPr/>
        <p:txBody>
          <a:bodyPr/>
          <a:lstStyle/>
          <a:p>
            <a:pPr>
              <a:defRPr/>
            </a:pPr>
            <a:fld id="{B56D05B5-D364-4AEF-B082-C09BD56261D7}" type="datetime5">
              <a:rPr lang="en-US"/>
              <a:pPr>
                <a:defRPr/>
              </a:pPr>
              <a:t>23-Oct-20</a:t>
            </a:fld>
            <a:endParaRPr lang="en-GB" dirty="0"/>
          </a:p>
        </p:txBody>
      </p:sp>
      <p:sp>
        <p:nvSpPr>
          <p:cNvPr id="5" name="Slide Number Placeholder 4">
            <a:extLst>
              <a:ext uri="{FF2B5EF4-FFF2-40B4-BE49-F238E27FC236}">
                <a16:creationId xmlns:a16="http://schemas.microsoft.com/office/drawing/2014/main" id="{D898244F-225E-44C4-8928-70D2EF821770}"/>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0364A67E-4623-436F-B84A-34426F0D8CF4}" type="slidenum">
              <a:rPr lang="en-GB" altLang="nl-NL" sz="1200" smtClean="0">
                <a:solidFill>
                  <a:srgbClr val="FFFFFF"/>
                </a:solidFill>
                <a:latin typeface="Calibri" panose="020F0502020204030204" pitchFamily="34" charset="0"/>
              </a:rPr>
              <a:pPr eaLnBrk="1" hangingPunct="1">
                <a:defRPr/>
              </a:pPr>
              <a:t>45</a:t>
            </a:fld>
            <a:endParaRPr lang="en-GB" altLang="nl-NL" sz="1200">
              <a:solidFill>
                <a:srgbClr val="FFFFFF"/>
              </a:solidFill>
              <a:latin typeface="Calibri" panose="020F0502020204030204" pitchFamily="34" charset="0"/>
            </a:endParaRPr>
          </a:p>
        </p:txBody>
      </p:sp>
      <p:pic>
        <p:nvPicPr>
          <p:cNvPr id="117764" name="Picture 2">
            <a:extLst>
              <a:ext uri="{FF2B5EF4-FFF2-40B4-BE49-F238E27FC236}">
                <a16:creationId xmlns:a16="http://schemas.microsoft.com/office/drawing/2014/main" id="{254E8FBC-B71C-46C6-92B7-5063407DB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258888"/>
            <a:ext cx="7124700" cy="41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a:extLst>
              <a:ext uri="{FF2B5EF4-FFF2-40B4-BE49-F238E27FC236}">
                <a16:creationId xmlns:a16="http://schemas.microsoft.com/office/drawing/2014/main" id="{C4BCF8EC-9C13-4F47-ACA6-B478AA8EB927}"/>
              </a:ext>
            </a:extLst>
          </p:cNvPr>
          <p:cNvSpPr txBox="1">
            <a:spLocks noChangeArrowheads="1"/>
          </p:cNvSpPr>
          <p:nvPr/>
        </p:nvSpPr>
        <p:spPr bwMode="auto">
          <a:xfrm>
            <a:off x="307975" y="19050"/>
            <a:ext cx="7877175" cy="846138"/>
          </a:xfrm>
          <a:prstGeom prst="rect">
            <a:avLst/>
          </a:prstGeom>
          <a:noFill/>
          <a:ln>
            <a:noFill/>
          </a:ln>
        </p:spPr>
        <p:txBody>
          <a:bodyPr>
            <a:spAutoFit/>
          </a:bodyPr>
          <a:lstStyle>
            <a:lvl1pPr eaLnBrk="0" hangingPunct="0">
              <a:defRPr sz="2400" b="1">
                <a:solidFill>
                  <a:schemeClr val="bg1"/>
                </a:solidFill>
                <a:latin typeface="Tahoma" pitchFamily="34" charset="0"/>
                <a:cs typeface="Arial" charset="0"/>
              </a:defRPr>
            </a:lvl1pPr>
            <a:lvl2pPr marL="742950" indent="-285750" eaLnBrk="0" hangingPunct="0">
              <a:defRPr sz="2400" b="1">
                <a:solidFill>
                  <a:schemeClr val="bg1"/>
                </a:solidFill>
                <a:latin typeface="Tahoma" pitchFamily="34" charset="0"/>
                <a:cs typeface="Arial" charset="0"/>
              </a:defRPr>
            </a:lvl2pPr>
            <a:lvl3pPr marL="1143000" indent="-228600" eaLnBrk="0" hangingPunct="0">
              <a:defRPr sz="2400" b="1">
                <a:solidFill>
                  <a:schemeClr val="bg1"/>
                </a:solidFill>
                <a:latin typeface="Tahoma" pitchFamily="34" charset="0"/>
                <a:cs typeface="Arial" charset="0"/>
              </a:defRPr>
            </a:lvl3pPr>
            <a:lvl4pPr marL="1600200" indent="-228600" eaLnBrk="0" hangingPunct="0">
              <a:defRPr sz="2400" b="1">
                <a:solidFill>
                  <a:schemeClr val="bg1"/>
                </a:solidFill>
                <a:latin typeface="Tahoma" pitchFamily="34" charset="0"/>
                <a:cs typeface="Arial" charset="0"/>
              </a:defRPr>
            </a:lvl4pPr>
            <a:lvl5pPr marL="2057400" indent="-228600" eaLnBrk="0" hangingPunct="0">
              <a:defRPr sz="2400" b="1">
                <a:solidFill>
                  <a:schemeClr val="bg1"/>
                </a:solidFill>
                <a:latin typeface="Tahoma" pitchFamily="34" charset="0"/>
                <a:cs typeface="Arial" charset="0"/>
              </a:defRPr>
            </a:lvl5pPr>
            <a:lvl6pPr marL="2514600" indent="-228600" eaLnBrk="0" fontAlgn="base" hangingPunct="0">
              <a:spcBef>
                <a:spcPct val="0"/>
              </a:spcBef>
              <a:spcAft>
                <a:spcPct val="0"/>
              </a:spcAft>
              <a:defRPr sz="2400" b="1">
                <a:solidFill>
                  <a:schemeClr val="bg1"/>
                </a:solidFill>
                <a:latin typeface="Tahoma" pitchFamily="34" charset="0"/>
                <a:cs typeface="Arial" charset="0"/>
              </a:defRPr>
            </a:lvl6pPr>
            <a:lvl7pPr marL="2971800" indent="-228600" eaLnBrk="0" fontAlgn="base" hangingPunct="0">
              <a:spcBef>
                <a:spcPct val="0"/>
              </a:spcBef>
              <a:spcAft>
                <a:spcPct val="0"/>
              </a:spcAft>
              <a:defRPr sz="2400" b="1">
                <a:solidFill>
                  <a:schemeClr val="bg1"/>
                </a:solidFill>
                <a:latin typeface="Tahoma" pitchFamily="34" charset="0"/>
                <a:cs typeface="Arial" charset="0"/>
              </a:defRPr>
            </a:lvl7pPr>
            <a:lvl8pPr marL="3429000" indent="-228600" eaLnBrk="0" fontAlgn="base" hangingPunct="0">
              <a:spcBef>
                <a:spcPct val="0"/>
              </a:spcBef>
              <a:spcAft>
                <a:spcPct val="0"/>
              </a:spcAft>
              <a:defRPr sz="2400" b="1">
                <a:solidFill>
                  <a:schemeClr val="bg1"/>
                </a:solidFill>
                <a:latin typeface="Tahoma" pitchFamily="34" charset="0"/>
                <a:cs typeface="Arial" charset="0"/>
              </a:defRPr>
            </a:lvl8pPr>
            <a:lvl9pPr marL="3886200" indent="-228600" eaLnBrk="0" fontAlgn="base" hangingPunct="0">
              <a:spcBef>
                <a:spcPct val="0"/>
              </a:spcBef>
              <a:spcAft>
                <a:spcPct val="0"/>
              </a:spcAft>
              <a:defRPr sz="2400" b="1">
                <a:solidFill>
                  <a:schemeClr val="bg1"/>
                </a:solidFill>
                <a:latin typeface="Tahoma" pitchFamily="34" charset="0"/>
                <a:cs typeface="Arial" charset="0"/>
              </a:defRPr>
            </a:lvl9pPr>
          </a:lstStyle>
          <a:p>
            <a:pPr eaLnBrk="1" hangingPunct="1">
              <a:spcAft>
                <a:spcPts val="600"/>
              </a:spcAft>
              <a:defRPr/>
            </a:pPr>
            <a:r>
              <a:rPr lang="en-US" altLang="en-US">
                <a:latin typeface="+mn-lt"/>
                <a:cs typeface="Tahoma" pitchFamily="34" charset="0"/>
              </a:rPr>
              <a:t>Regulation of </a:t>
            </a:r>
            <a:r>
              <a:rPr lang="en-US" altLang="en-US" i="1">
                <a:latin typeface="+mn-lt"/>
                <a:cs typeface="Tahoma" pitchFamily="34" charset="0"/>
              </a:rPr>
              <a:t>DIO2</a:t>
            </a:r>
            <a:r>
              <a:rPr lang="en-US" altLang="en-US">
                <a:latin typeface="+mn-lt"/>
                <a:cs typeface="Tahoma" pitchFamily="34" charset="0"/>
              </a:rPr>
              <a:t> expression</a:t>
            </a:r>
          </a:p>
          <a:p>
            <a:pPr eaLnBrk="1" hangingPunct="1">
              <a:spcAft>
                <a:spcPts val="600"/>
              </a:spcAft>
              <a:defRPr/>
            </a:pPr>
            <a:r>
              <a:rPr lang="en-US" altLang="en-US" sz="2000" b="0">
                <a:latin typeface="+mn-lt"/>
                <a:cs typeface="Tahoma" pitchFamily="34" charset="0"/>
              </a:rPr>
              <a:t>Gene targeted methylation at CpG sites (Epityper, Sequenom)</a:t>
            </a:r>
          </a:p>
        </p:txBody>
      </p:sp>
      <p:sp>
        <p:nvSpPr>
          <p:cNvPr id="10" name="Rounded Rectangle 9">
            <a:extLst>
              <a:ext uri="{FF2B5EF4-FFF2-40B4-BE49-F238E27FC236}">
                <a16:creationId xmlns:a16="http://schemas.microsoft.com/office/drawing/2014/main" id="{91895B0A-00E5-4965-9521-89EF4C13C7EE}"/>
              </a:ext>
            </a:extLst>
          </p:cNvPr>
          <p:cNvSpPr/>
          <p:nvPr/>
        </p:nvSpPr>
        <p:spPr bwMode="auto">
          <a:xfrm>
            <a:off x="2379528" y="5599419"/>
            <a:ext cx="6658791" cy="652766"/>
          </a:xfrm>
          <a:prstGeom prst="roundRect">
            <a:avLst/>
          </a:prstGeom>
          <a:solidFill>
            <a:schemeClr val="accent1">
              <a:alpha val="68000"/>
            </a:schemeClr>
          </a:solidFill>
          <a:ln/>
          <a:effectLst/>
        </p:spPr>
        <p:style>
          <a:lnRef idx="0">
            <a:schemeClr val="accent3"/>
          </a:lnRef>
          <a:fillRef idx="3">
            <a:schemeClr val="accent3"/>
          </a:fillRef>
          <a:effectRef idx="3">
            <a:schemeClr val="accent3"/>
          </a:effectRef>
          <a:fontRef idx="minor">
            <a:schemeClr val="lt1"/>
          </a:fontRef>
        </p:style>
        <p:txBody>
          <a:bodyPr anchor="ctr"/>
          <a:lstStyle/>
          <a:p>
            <a:pPr eaLnBrk="1" fontAlgn="auto" hangingPunct="1">
              <a:spcBef>
                <a:spcPts val="0"/>
              </a:spcBef>
              <a:spcAft>
                <a:spcPts val="0"/>
              </a:spcAft>
              <a:defRPr/>
            </a:pPr>
            <a:r>
              <a:rPr lang="en-US" sz="2000" dirty="0">
                <a:solidFill>
                  <a:srgbClr val="FFFFFF"/>
                </a:solidFill>
              </a:rPr>
              <a:t>DIO2 expression is more sensitive to methylation changes in rs225014 risk allele carriers.</a:t>
            </a:r>
            <a:endParaRPr lang="nl-NL" sz="2000" dirty="0">
              <a:solidFill>
                <a:srgbClr val="FFFFFF"/>
              </a:solidFill>
            </a:endParaRPr>
          </a:p>
        </p:txBody>
      </p:sp>
      <p:sp>
        <p:nvSpPr>
          <p:cNvPr id="117769" name="Rectangle 14">
            <a:extLst>
              <a:ext uri="{FF2B5EF4-FFF2-40B4-BE49-F238E27FC236}">
                <a16:creationId xmlns:a16="http://schemas.microsoft.com/office/drawing/2014/main" id="{6644577C-F73E-4A21-A7C0-13CFAF6DA560}"/>
              </a:ext>
            </a:extLst>
          </p:cNvPr>
          <p:cNvSpPr>
            <a:spLocks noChangeArrowheads="1"/>
          </p:cNvSpPr>
          <p:nvPr/>
        </p:nvSpPr>
        <p:spPr bwMode="auto">
          <a:xfrm>
            <a:off x="0" y="6251575"/>
            <a:ext cx="44354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200" b="0" i="1">
                <a:solidFill>
                  <a:srgbClr val="111166"/>
                </a:solidFill>
                <a:latin typeface="Tahoma" panose="020B0604030504040204" pitchFamily="34" charset="0"/>
              </a:rPr>
              <a:t>N. Bomer, </a:t>
            </a:r>
            <a:r>
              <a:rPr lang="en-US" altLang="en-US" sz="1200" i="1">
                <a:solidFill>
                  <a:srgbClr val="111166"/>
                </a:solidFill>
                <a:latin typeface="Tahoma" panose="020B0604030504040204" pitchFamily="34" charset="0"/>
              </a:rPr>
              <a:t>W den Hollander</a:t>
            </a:r>
            <a:r>
              <a:rPr lang="en-US" altLang="en-US" sz="1200" b="0" i="1">
                <a:solidFill>
                  <a:srgbClr val="111166"/>
                </a:solidFill>
                <a:latin typeface="Tahoma" panose="020B0604030504040204" pitchFamily="34" charset="0"/>
              </a:rPr>
              <a:t> and YFM Ramos et al. ARD 2015</a:t>
            </a:r>
            <a:endParaRPr lang="en-GB" altLang="en-US" sz="1200" i="1">
              <a:solidFill>
                <a:srgbClr val="FFFFFF"/>
              </a:solidFill>
              <a:latin typeface="Tahoma" panose="020B0604030504040204" pitchFamily="34"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AA6ED0-1343-48A8-8AD1-C01FA6586671}"/>
              </a:ext>
            </a:extLst>
          </p:cNvPr>
          <p:cNvSpPr>
            <a:spLocks noGrp="1"/>
          </p:cNvSpPr>
          <p:nvPr>
            <p:ph type="dt" sz="quarter" idx="10"/>
          </p:nvPr>
        </p:nvSpPr>
        <p:spPr/>
        <p:txBody>
          <a:bodyPr/>
          <a:lstStyle/>
          <a:p>
            <a:pPr>
              <a:defRPr/>
            </a:pPr>
            <a:fld id="{03D97A11-27EC-48F1-AD2A-F37D7F1C27B9}" type="datetime5">
              <a:rPr lang="en-US">
                <a:solidFill>
                  <a:schemeClr val="tx1"/>
                </a:solidFill>
              </a:rPr>
              <a:pPr>
                <a:defRPr/>
              </a:pPr>
              <a:t>23-Oct-20</a:t>
            </a:fld>
            <a:endParaRPr lang="en-GB" dirty="0">
              <a:solidFill>
                <a:schemeClr val="tx1"/>
              </a:solidFill>
            </a:endParaRPr>
          </a:p>
        </p:txBody>
      </p:sp>
      <p:sp>
        <p:nvSpPr>
          <p:cNvPr id="3" name="Slide Number Placeholder 2">
            <a:extLst>
              <a:ext uri="{FF2B5EF4-FFF2-40B4-BE49-F238E27FC236}">
                <a16:creationId xmlns:a16="http://schemas.microsoft.com/office/drawing/2014/main" id="{298EA44D-0606-42AF-B8ED-3D0121EBBDC3}"/>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39562955-BAE8-4675-9B21-8EADFC8947F5}" type="slidenum">
              <a:rPr lang="en-GB" altLang="nl-NL" sz="1200" smtClean="0">
                <a:solidFill>
                  <a:schemeClr val="tx1"/>
                </a:solidFill>
                <a:latin typeface="Calibri" panose="020F0502020204030204" pitchFamily="34" charset="0"/>
              </a:rPr>
              <a:pPr eaLnBrk="1" hangingPunct="1">
                <a:defRPr/>
              </a:pPr>
              <a:t>46</a:t>
            </a:fld>
            <a:endParaRPr lang="en-GB" altLang="nl-NL" sz="1200">
              <a:latin typeface="Calibri" panose="020F0502020204030204" pitchFamily="34" charset="0"/>
            </a:endParaRPr>
          </a:p>
        </p:txBody>
      </p:sp>
      <p:sp>
        <p:nvSpPr>
          <p:cNvPr id="30" name="AutoShape 6">
            <a:extLst>
              <a:ext uri="{FF2B5EF4-FFF2-40B4-BE49-F238E27FC236}">
                <a16:creationId xmlns:a16="http://schemas.microsoft.com/office/drawing/2014/main" id="{3DFF183D-95A7-47AE-8D00-EE4C1932BFD8}"/>
              </a:ext>
            </a:extLst>
          </p:cNvPr>
          <p:cNvSpPr>
            <a:spLocks noChangeArrowheads="1"/>
          </p:cNvSpPr>
          <p:nvPr/>
        </p:nvSpPr>
        <p:spPr bwMode="auto">
          <a:xfrm>
            <a:off x="395288" y="2220913"/>
            <a:ext cx="8424862" cy="2447925"/>
          </a:xfrm>
          <a:prstGeom prst="roundRect">
            <a:avLst>
              <a:gd name="adj" fmla="val 8829"/>
            </a:avLst>
          </a:prstGeom>
          <a:solidFill>
            <a:schemeClr val="tx1"/>
          </a:solidFill>
          <a:ln w="19050">
            <a:solidFill>
              <a:schemeClr val="accent6">
                <a:lumMod val="50000"/>
              </a:schemeClr>
            </a:solidFill>
            <a:round/>
            <a:headEnd/>
            <a:tailEnd/>
          </a:ln>
          <a:effectLst/>
        </p:spPr>
        <p:txBody>
          <a:bodyPr wrap="none" anchor="ctr"/>
          <a:lstStyle/>
          <a:p>
            <a:pPr eaLnBrk="1" hangingPunct="1">
              <a:defRPr/>
            </a:pPr>
            <a:endParaRPr lang="en-US" sz="1800" dirty="0">
              <a:solidFill>
                <a:srgbClr val="FFFFFF"/>
              </a:solidFill>
              <a:latin typeface="Arial" charset="0"/>
              <a:cs typeface="Arial" charset="0"/>
            </a:endParaRPr>
          </a:p>
        </p:txBody>
      </p:sp>
      <p:cxnSp>
        <p:nvCxnSpPr>
          <p:cNvPr id="31" name="Straight Connector 30">
            <a:extLst>
              <a:ext uri="{FF2B5EF4-FFF2-40B4-BE49-F238E27FC236}">
                <a16:creationId xmlns:a16="http://schemas.microsoft.com/office/drawing/2014/main" id="{2A022BF4-BFD7-4F94-9807-A1047B425419}"/>
              </a:ext>
            </a:extLst>
          </p:cNvPr>
          <p:cNvCxnSpPr/>
          <p:nvPr/>
        </p:nvCxnSpPr>
        <p:spPr>
          <a:xfrm>
            <a:off x="611188" y="3373438"/>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5A7108C-6962-409E-A8E0-B4FF4948BDA3}"/>
              </a:ext>
            </a:extLst>
          </p:cNvPr>
          <p:cNvCxnSpPr/>
          <p:nvPr/>
        </p:nvCxnSpPr>
        <p:spPr>
          <a:xfrm>
            <a:off x="687388" y="3373438"/>
            <a:ext cx="860425"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F7EA1A8-5A02-416D-9685-6032A7CC8C32}"/>
              </a:ext>
            </a:extLst>
          </p:cNvPr>
          <p:cNvCxnSpPr/>
          <p:nvPr/>
        </p:nvCxnSpPr>
        <p:spPr>
          <a:xfrm>
            <a:off x="1187450" y="3373438"/>
            <a:ext cx="10795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3ACB04-EF4C-42B6-8CA4-018ADE61538E}"/>
              </a:ext>
            </a:extLst>
          </p:cNvPr>
          <p:cNvCxnSpPr/>
          <p:nvPr/>
        </p:nvCxnSpPr>
        <p:spPr>
          <a:xfrm>
            <a:off x="1520825" y="3373438"/>
            <a:ext cx="0" cy="136525"/>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9D5D74C-0DB7-4DB8-B786-F7CFB6D68F42}"/>
              </a:ext>
            </a:extLst>
          </p:cNvPr>
          <p:cNvCxnSpPr/>
          <p:nvPr/>
        </p:nvCxnSpPr>
        <p:spPr>
          <a:xfrm>
            <a:off x="1323975" y="3498850"/>
            <a:ext cx="215900" cy="0"/>
          </a:xfrm>
          <a:prstGeom prst="straightConnector1">
            <a:avLst/>
          </a:prstGeom>
          <a:ln w="381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C83753-43B2-4C94-A860-6B2FF04D9FC7}"/>
              </a:ext>
            </a:extLst>
          </p:cNvPr>
          <p:cNvCxnSpPr/>
          <p:nvPr/>
        </p:nvCxnSpPr>
        <p:spPr>
          <a:xfrm flipV="1">
            <a:off x="2122488" y="3221038"/>
            <a:ext cx="0" cy="152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7EE332B-BA05-4C8F-8B84-430A14A1562E}"/>
              </a:ext>
            </a:extLst>
          </p:cNvPr>
          <p:cNvSpPr/>
          <p:nvPr/>
        </p:nvSpPr>
        <p:spPr>
          <a:xfrm>
            <a:off x="2085975" y="3213100"/>
            <a:ext cx="71438" cy="71438"/>
          </a:xfrm>
          <a:prstGeom prst="ellipse">
            <a:avLst/>
          </a:prstGeom>
          <a:solidFill>
            <a:schemeClr val="tx1"/>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118796" name="TextBox 1">
            <a:extLst>
              <a:ext uri="{FF2B5EF4-FFF2-40B4-BE49-F238E27FC236}">
                <a16:creationId xmlns:a16="http://schemas.microsoft.com/office/drawing/2014/main" id="{5DA73082-C063-45BC-8265-49F46778BF0D}"/>
              </a:ext>
            </a:extLst>
          </p:cNvPr>
          <p:cNvSpPr txBox="1">
            <a:spLocks noChangeArrowheads="1"/>
          </p:cNvSpPr>
          <p:nvPr/>
        </p:nvSpPr>
        <p:spPr bwMode="auto">
          <a:xfrm>
            <a:off x="1130300" y="3325813"/>
            <a:ext cx="338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a:solidFill>
                  <a:srgbClr val="FF3300"/>
                </a:solidFill>
                <a:latin typeface="Arial" panose="020B0604020202020204" pitchFamily="34" charset="0"/>
                <a:cs typeface="Consolas" panose="020B0609020204030204" pitchFamily="49" charset="0"/>
              </a:rPr>
              <a:t>X</a:t>
            </a:r>
            <a:endParaRPr lang="en-GB" altLang="en-US" sz="1800">
              <a:solidFill>
                <a:srgbClr val="FF3300"/>
              </a:solidFill>
              <a:latin typeface="Arial" panose="020B0604020202020204" pitchFamily="34" charset="0"/>
              <a:cs typeface="Consolas" panose="020B0609020204030204" pitchFamily="49" charset="0"/>
            </a:endParaRPr>
          </a:p>
        </p:txBody>
      </p:sp>
      <p:sp>
        <p:nvSpPr>
          <p:cNvPr id="118797" name="TextBox 5">
            <a:extLst>
              <a:ext uri="{FF2B5EF4-FFF2-40B4-BE49-F238E27FC236}">
                <a16:creationId xmlns:a16="http://schemas.microsoft.com/office/drawing/2014/main" id="{15D2354A-9F6A-4D68-A4D5-46D0F3D2DD4A}"/>
              </a:ext>
            </a:extLst>
          </p:cNvPr>
          <p:cNvSpPr txBox="1">
            <a:spLocks noChangeArrowheads="1"/>
          </p:cNvSpPr>
          <p:nvPr/>
        </p:nvSpPr>
        <p:spPr bwMode="auto">
          <a:xfrm>
            <a:off x="581025" y="2622550"/>
            <a:ext cx="966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b="0">
                <a:latin typeface="Arial" panose="020B0604020202020204" pitchFamily="34" charset="0"/>
              </a:rPr>
              <a:t>Healthy</a:t>
            </a:r>
            <a:endParaRPr lang="en-GB" altLang="en-US" sz="1800" b="0">
              <a:latin typeface="Arial" panose="020B0604020202020204" pitchFamily="34" charset="0"/>
            </a:endParaRPr>
          </a:p>
        </p:txBody>
      </p:sp>
      <p:grpSp>
        <p:nvGrpSpPr>
          <p:cNvPr id="118798" name="Group 10">
            <a:extLst>
              <a:ext uri="{FF2B5EF4-FFF2-40B4-BE49-F238E27FC236}">
                <a16:creationId xmlns:a16="http://schemas.microsoft.com/office/drawing/2014/main" id="{A3D9B904-B9FD-4927-A96D-B9A33C65E377}"/>
              </a:ext>
            </a:extLst>
          </p:cNvPr>
          <p:cNvGrpSpPr>
            <a:grpSpLocks/>
          </p:cNvGrpSpPr>
          <p:nvPr/>
        </p:nvGrpSpPr>
        <p:grpSpPr bwMode="auto">
          <a:xfrm>
            <a:off x="5435600" y="2211388"/>
            <a:ext cx="2736850" cy="2366962"/>
            <a:chOff x="5436096" y="1259468"/>
            <a:chExt cx="2735684" cy="2366437"/>
          </a:xfrm>
        </p:grpSpPr>
        <p:cxnSp>
          <p:nvCxnSpPr>
            <p:cNvPr id="41" name="Straight Arrow Connector 40">
              <a:extLst>
                <a:ext uri="{FF2B5EF4-FFF2-40B4-BE49-F238E27FC236}">
                  <a16:creationId xmlns:a16="http://schemas.microsoft.com/office/drawing/2014/main" id="{BEAD444F-B6B1-4648-B538-E3B3DCB360F0}"/>
                </a:ext>
              </a:extLst>
            </p:cNvPr>
            <p:cNvCxnSpPr/>
            <p:nvPr/>
          </p:nvCxnSpPr>
          <p:spPr>
            <a:xfrm flipV="1">
              <a:off x="5436096" y="2060977"/>
              <a:ext cx="647424" cy="358695"/>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E2EFE1C-7363-4012-9FB4-B1A2D24385D4}"/>
                </a:ext>
              </a:extLst>
            </p:cNvPr>
            <p:cNvCxnSpPr/>
            <p:nvPr/>
          </p:nvCxnSpPr>
          <p:spPr>
            <a:xfrm>
              <a:off x="5436096" y="2419673"/>
              <a:ext cx="647424" cy="32219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43C9A7-AEE9-4889-8AC7-E19048B64569}"/>
                </a:ext>
              </a:extLst>
            </p:cNvPr>
            <p:cNvCxnSpPr/>
            <p:nvPr/>
          </p:nvCxnSpPr>
          <p:spPr>
            <a:xfrm>
              <a:off x="6445316" y="1710218"/>
              <a:ext cx="718832" cy="952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7A684F3-E1D8-4877-B7AA-5783A51826E9}"/>
                </a:ext>
              </a:extLst>
            </p:cNvPr>
            <p:cNvCxnSpPr/>
            <p:nvPr/>
          </p:nvCxnSpPr>
          <p:spPr>
            <a:xfrm>
              <a:off x="6592891" y="1719741"/>
              <a:ext cx="860058"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AFFEEA9-228D-46FE-A756-D337E4A8EA89}"/>
                </a:ext>
              </a:extLst>
            </p:cNvPr>
            <p:cNvCxnSpPr/>
            <p:nvPr/>
          </p:nvCxnSpPr>
          <p:spPr>
            <a:xfrm>
              <a:off x="7092740" y="1719741"/>
              <a:ext cx="107904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65596E5-8F87-40E7-B1EC-9DF3FE88E5E4}"/>
                </a:ext>
              </a:extLst>
            </p:cNvPr>
            <p:cNvCxnSpPr/>
            <p:nvPr/>
          </p:nvCxnSpPr>
          <p:spPr>
            <a:xfrm>
              <a:off x="7425973" y="1719741"/>
              <a:ext cx="0" cy="134907"/>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AB90FE8-E07D-452F-A9A8-FDE5E0DBFBA1}"/>
                </a:ext>
              </a:extLst>
            </p:cNvPr>
            <p:cNvCxnSpPr/>
            <p:nvPr/>
          </p:nvCxnSpPr>
          <p:spPr>
            <a:xfrm>
              <a:off x="7229207" y="1843538"/>
              <a:ext cx="215808" cy="0"/>
            </a:xfrm>
            <a:prstGeom prst="straightConnector1">
              <a:avLst/>
            </a:prstGeom>
            <a:ln w="381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572332F-8FAA-46A4-91F0-2C97904A1867}"/>
                </a:ext>
              </a:extLst>
            </p:cNvPr>
            <p:cNvCxnSpPr/>
            <p:nvPr/>
          </p:nvCxnSpPr>
          <p:spPr>
            <a:xfrm flipV="1">
              <a:off x="8027380" y="1567375"/>
              <a:ext cx="0" cy="15236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F3119670-8593-409F-BADF-4F6BAE78ED70}"/>
                </a:ext>
              </a:extLst>
            </p:cNvPr>
            <p:cNvSpPr/>
            <p:nvPr/>
          </p:nvSpPr>
          <p:spPr>
            <a:xfrm>
              <a:off x="7990882" y="1557852"/>
              <a:ext cx="71408" cy="73009"/>
            </a:xfrm>
            <a:prstGeom prst="ellipse">
              <a:avLst/>
            </a:prstGeom>
            <a:solidFill>
              <a:srgbClr val="00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50" name="Freeform 49">
              <a:extLst>
                <a:ext uri="{FF2B5EF4-FFF2-40B4-BE49-F238E27FC236}">
                  <a16:creationId xmlns:a16="http://schemas.microsoft.com/office/drawing/2014/main" id="{76C14A0A-8B58-43F5-97ED-FCC97C2041B5}"/>
                </a:ext>
              </a:extLst>
            </p:cNvPr>
            <p:cNvSpPr/>
            <p:nvPr/>
          </p:nvSpPr>
          <p:spPr>
            <a:xfrm>
              <a:off x="6235855" y="1951464"/>
              <a:ext cx="856885" cy="16188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51" name="Freeform 50">
              <a:extLst>
                <a:ext uri="{FF2B5EF4-FFF2-40B4-BE49-F238E27FC236}">
                  <a16:creationId xmlns:a16="http://schemas.microsoft.com/office/drawing/2014/main" id="{750D5827-67A9-4F17-BD40-0491907CC4B3}"/>
                </a:ext>
              </a:extLst>
            </p:cNvPr>
            <p:cNvSpPr/>
            <p:nvPr/>
          </p:nvSpPr>
          <p:spPr>
            <a:xfrm>
              <a:off x="6286633" y="1843538"/>
              <a:ext cx="856885" cy="16188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cxnSp>
          <p:nvCxnSpPr>
            <p:cNvPr id="52" name="Straight Connector 51">
              <a:extLst>
                <a:ext uri="{FF2B5EF4-FFF2-40B4-BE49-F238E27FC236}">
                  <a16:creationId xmlns:a16="http://schemas.microsoft.com/office/drawing/2014/main" id="{8CE00DDB-3621-48E7-A724-BB0730525D24}"/>
                </a:ext>
              </a:extLst>
            </p:cNvPr>
            <p:cNvCxnSpPr/>
            <p:nvPr/>
          </p:nvCxnSpPr>
          <p:spPr>
            <a:xfrm>
              <a:off x="6445316" y="2802176"/>
              <a:ext cx="718832" cy="952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7836DB-910E-4ED9-AB19-9388E62088EC}"/>
                </a:ext>
              </a:extLst>
            </p:cNvPr>
            <p:cNvCxnSpPr/>
            <p:nvPr/>
          </p:nvCxnSpPr>
          <p:spPr>
            <a:xfrm>
              <a:off x="6592891" y="2811699"/>
              <a:ext cx="860058"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727D304-CFD0-485D-84BF-A9EC4C869BCE}"/>
                </a:ext>
              </a:extLst>
            </p:cNvPr>
            <p:cNvCxnSpPr/>
            <p:nvPr/>
          </p:nvCxnSpPr>
          <p:spPr>
            <a:xfrm>
              <a:off x="7092740" y="2811699"/>
              <a:ext cx="107904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AE48EEC-AADD-4154-92F3-74589FC44B02}"/>
                </a:ext>
              </a:extLst>
            </p:cNvPr>
            <p:cNvCxnSpPr/>
            <p:nvPr/>
          </p:nvCxnSpPr>
          <p:spPr>
            <a:xfrm>
              <a:off x="7425973" y="2811699"/>
              <a:ext cx="0" cy="134907"/>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461EF07-CD90-457E-BDA5-0F17B2925910}"/>
                </a:ext>
              </a:extLst>
            </p:cNvPr>
            <p:cNvCxnSpPr/>
            <p:nvPr/>
          </p:nvCxnSpPr>
          <p:spPr>
            <a:xfrm>
              <a:off x="7229207" y="2935496"/>
              <a:ext cx="215808" cy="0"/>
            </a:xfrm>
            <a:prstGeom prst="straightConnector1">
              <a:avLst/>
            </a:prstGeom>
            <a:ln w="381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5E43121-AD4F-4803-BDFA-6901550CAE41}"/>
                </a:ext>
              </a:extLst>
            </p:cNvPr>
            <p:cNvCxnSpPr/>
            <p:nvPr/>
          </p:nvCxnSpPr>
          <p:spPr>
            <a:xfrm flipV="1">
              <a:off x="8027380" y="2659332"/>
              <a:ext cx="0" cy="15236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B93D73FA-83E0-492F-A053-FE6A2F9CE7FF}"/>
                </a:ext>
              </a:extLst>
            </p:cNvPr>
            <p:cNvSpPr/>
            <p:nvPr/>
          </p:nvSpPr>
          <p:spPr>
            <a:xfrm>
              <a:off x="7990882" y="2649810"/>
              <a:ext cx="71408" cy="73009"/>
            </a:xfrm>
            <a:prstGeom prst="ellipse">
              <a:avLst/>
            </a:prstGeom>
            <a:solidFill>
              <a:srgbClr val="00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59" name="Freeform 58">
              <a:extLst>
                <a:ext uri="{FF2B5EF4-FFF2-40B4-BE49-F238E27FC236}">
                  <a16:creationId xmlns:a16="http://schemas.microsoft.com/office/drawing/2014/main" id="{08CBAA80-12D6-4328-BDA5-3FCA200462E3}"/>
                </a:ext>
              </a:extLst>
            </p:cNvPr>
            <p:cNvSpPr/>
            <p:nvPr/>
          </p:nvSpPr>
          <p:spPr>
            <a:xfrm>
              <a:off x="6235855" y="3162458"/>
              <a:ext cx="856885" cy="16188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0000"/>
                </a:solidFill>
              </a:endParaRPr>
            </a:p>
          </p:txBody>
        </p:sp>
        <p:sp>
          <p:nvSpPr>
            <p:cNvPr id="60" name="Freeform 59">
              <a:extLst>
                <a:ext uri="{FF2B5EF4-FFF2-40B4-BE49-F238E27FC236}">
                  <a16:creationId xmlns:a16="http://schemas.microsoft.com/office/drawing/2014/main" id="{42F8494E-72F8-4C58-949F-55DBC86EDF94}"/>
                </a:ext>
              </a:extLst>
            </p:cNvPr>
            <p:cNvSpPr/>
            <p:nvPr/>
          </p:nvSpPr>
          <p:spPr>
            <a:xfrm>
              <a:off x="6235855" y="3043422"/>
              <a:ext cx="856885" cy="16188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61" name="Freeform 60">
              <a:extLst>
                <a:ext uri="{FF2B5EF4-FFF2-40B4-BE49-F238E27FC236}">
                  <a16:creationId xmlns:a16="http://schemas.microsoft.com/office/drawing/2014/main" id="{86DD0E74-F1DD-4B29-9903-A0E4158E2B69}"/>
                </a:ext>
              </a:extLst>
            </p:cNvPr>
            <p:cNvSpPr/>
            <p:nvPr/>
          </p:nvSpPr>
          <p:spPr>
            <a:xfrm>
              <a:off x="6286633" y="2935496"/>
              <a:ext cx="856885" cy="16188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62" name="Freeform 61">
              <a:extLst>
                <a:ext uri="{FF2B5EF4-FFF2-40B4-BE49-F238E27FC236}">
                  <a16:creationId xmlns:a16="http://schemas.microsoft.com/office/drawing/2014/main" id="{B501EE07-5119-4E12-AF1C-FB0EDD7D5D39}"/>
                </a:ext>
              </a:extLst>
            </p:cNvPr>
            <p:cNvSpPr/>
            <p:nvPr/>
          </p:nvSpPr>
          <p:spPr>
            <a:xfrm>
              <a:off x="5685228" y="3281494"/>
              <a:ext cx="855297" cy="16188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63" name="Freeform 62">
              <a:extLst>
                <a:ext uri="{FF2B5EF4-FFF2-40B4-BE49-F238E27FC236}">
                  <a16:creationId xmlns:a16="http://schemas.microsoft.com/office/drawing/2014/main" id="{576AD3C4-3FB2-448A-B223-0ACDC0505DE1}"/>
                </a:ext>
              </a:extLst>
            </p:cNvPr>
            <p:cNvSpPr/>
            <p:nvPr/>
          </p:nvSpPr>
          <p:spPr>
            <a:xfrm>
              <a:off x="6110497" y="3464016"/>
              <a:ext cx="856885" cy="16188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64" name="Freeform 63">
              <a:extLst>
                <a:ext uri="{FF2B5EF4-FFF2-40B4-BE49-F238E27FC236}">
                  <a16:creationId xmlns:a16="http://schemas.microsoft.com/office/drawing/2014/main" id="{1BD28AC1-BE05-4FEF-8EE0-BCB73ECA8782}"/>
                </a:ext>
              </a:extLst>
            </p:cNvPr>
            <p:cNvSpPr/>
            <p:nvPr/>
          </p:nvSpPr>
          <p:spPr>
            <a:xfrm>
              <a:off x="6735705" y="3298953"/>
              <a:ext cx="856885" cy="16188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cxnSp>
          <p:nvCxnSpPr>
            <p:cNvPr id="65" name="Straight Connector 64">
              <a:extLst>
                <a:ext uri="{FF2B5EF4-FFF2-40B4-BE49-F238E27FC236}">
                  <a16:creationId xmlns:a16="http://schemas.microsoft.com/office/drawing/2014/main" id="{538D932A-342F-4EAF-909A-05EF94C5715E}"/>
                </a:ext>
              </a:extLst>
            </p:cNvPr>
            <p:cNvCxnSpPr/>
            <p:nvPr/>
          </p:nvCxnSpPr>
          <p:spPr>
            <a:xfrm flipV="1">
              <a:off x="6803938" y="1545155"/>
              <a:ext cx="0" cy="15236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B27F4E1-E007-4B55-A850-67BF55EA51EF}"/>
                </a:ext>
              </a:extLst>
            </p:cNvPr>
            <p:cNvCxnSpPr/>
            <p:nvPr/>
          </p:nvCxnSpPr>
          <p:spPr>
            <a:xfrm flipV="1">
              <a:off x="6802352" y="2627589"/>
              <a:ext cx="0" cy="15236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18843" name="TextBox 66">
              <a:extLst>
                <a:ext uri="{FF2B5EF4-FFF2-40B4-BE49-F238E27FC236}">
                  <a16:creationId xmlns:a16="http://schemas.microsoft.com/office/drawing/2014/main" id="{5659CEF6-76C0-4872-89C9-4D5F4B80EC87}"/>
                </a:ext>
              </a:extLst>
            </p:cNvPr>
            <p:cNvSpPr txBox="1">
              <a:spLocks noChangeArrowheads="1"/>
            </p:cNvSpPr>
            <p:nvPr/>
          </p:nvSpPr>
          <p:spPr bwMode="auto">
            <a:xfrm>
              <a:off x="6629387" y="1259468"/>
              <a:ext cx="325591" cy="36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a:latin typeface="Arial" panose="020B0604020202020204" pitchFamily="34" charset="0"/>
                  <a:cs typeface="Consolas" panose="020B0609020204030204" pitchFamily="49" charset="0"/>
                </a:rPr>
                <a:t>T</a:t>
              </a:r>
              <a:endParaRPr lang="en-GB" altLang="en-US" sz="1800">
                <a:latin typeface="Arial" panose="020B0604020202020204" pitchFamily="34" charset="0"/>
                <a:cs typeface="Consolas" panose="020B0609020204030204" pitchFamily="49" charset="0"/>
              </a:endParaRPr>
            </a:p>
          </p:txBody>
        </p:sp>
        <p:sp>
          <p:nvSpPr>
            <p:cNvPr id="118844" name="TextBox 67">
              <a:extLst>
                <a:ext uri="{FF2B5EF4-FFF2-40B4-BE49-F238E27FC236}">
                  <a16:creationId xmlns:a16="http://schemas.microsoft.com/office/drawing/2014/main" id="{A5459E66-76DE-4159-AF2F-4E1DB3F1FC6E}"/>
                </a:ext>
              </a:extLst>
            </p:cNvPr>
            <p:cNvSpPr txBox="1">
              <a:spLocks noChangeArrowheads="1"/>
            </p:cNvSpPr>
            <p:nvPr/>
          </p:nvSpPr>
          <p:spPr bwMode="auto">
            <a:xfrm>
              <a:off x="6621454" y="2348251"/>
              <a:ext cx="351228" cy="36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a:solidFill>
                    <a:srgbClr val="FF0000"/>
                  </a:solidFill>
                  <a:latin typeface="Arial" panose="020B0604020202020204" pitchFamily="34" charset="0"/>
                  <a:cs typeface="Consolas" panose="020B0609020204030204" pitchFamily="49" charset="0"/>
                </a:rPr>
                <a:t>C</a:t>
              </a:r>
              <a:endParaRPr lang="en-GB" altLang="en-US" sz="1800">
                <a:solidFill>
                  <a:srgbClr val="FF0000"/>
                </a:solidFill>
                <a:latin typeface="Arial" panose="020B0604020202020204" pitchFamily="34" charset="0"/>
                <a:cs typeface="Consolas" panose="020B0609020204030204" pitchFamily="49" charset="0"/>
              </a:endParaRPr>
            </a:p>
          </p:txBody>
        </p:sp>
        <p:sp>
          <p:nvSpPr>
            <p:cNvPr id="69" name="Freeform 68">
              <a:extLst>
                <a:ext uri="{FF2B5EF4-FFF2-40B4-BE49-F238E27FC236}">
                  <a16:creationId xmlns:a16="http://schemas.microsoft.com/office/drawing/2014/main" id="{D71080B8-BD8A-4ABB-83A8-FABBD5B0663F}"/>
                </a:ext>
              </a:extLst>
            </p:cNvPr>
            <p:cNvSpPr/>
            <p:nvPr/>
          </p:nvSpPr>
          <p:spPr>
            <a:xfrm>
              <a:off x="6283460" y="2102243"/>
              <a:ext cx="856885" cy="16188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grpSp>
      <p:sp>
        <p:nvSpPr>
          <p:cNvPr id="70" name="Rounded Rectangle 69">
            <a:extLst>
              <a:ext uri="{FF2B5EF4-FFF2-40B4-BE49-F238E27FC236}">
                <a16:creationId xmlns:a16="http://schemas.microsoft.com/office/drawing/2014/main" id="{EF766486-A4DD-43BA-9CE6-50E095576D74}"/>
              </a:ext>
            </a:extLst>
          </p:cNvPr>
          <p:cNvSpPr/>
          <p:nvPr/>
        </p:nvSpPr>
        <p:spPr>
          <a:xfrm>
            <a:off x="1762125" y="3390900"/>
            <a:ext cx="647700" cy="354013"/>
          </a:xfrm>
          <a:prstGeom prst="roundRect">
            <a:avLst/>
          </a:prstGeom>
          <a:solidFill>
            <a:srgbClr val="A3C4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a:solidFill>
                  <a:srgbClr val="000000"/>
                </a:solidFill>
                <a:cs typeface="Calibri" pitchFamily="34" charset="0"/>
              </a:rPr>
              <a:t>CTCF</a:t>
            </a:r>
            <a:endParaRPr lang="en-GB" sz="1600" dirty="0">
              <a:solidFill>
                <a:srgbClr val="000000"/>
              </a:solidFill>
              <a:cs typeface="Calibri" pitchFamily="34" charset="0"/>
            </a:endParaRPr>
          </a:p>
        </p:txBody>
      </p:sp>
      <p:grpSp>
        <p:nvGrpSpPr>
          <p:cNvPr id="118800" name="Group 13">
            <a:extLst>
              <a:ext uri="{FF2B5EF4-FFF2-40B4-BE49-F238E27FC236}">
                <a16:creationId xmlns:a16="http://schemas.microsoft.com/office/drawing/2014/main" id="{0D1E4886-A1CD-46E4-AF3E-5A00C1237F91}"/>
              </a:ext>
            </a:extLst>
          </p:cNvPr>
          <p:cNvGrpSpPr>
            <a:grpSpLocks/>
          </p:cNvGrpSpPr>
          <p:nvPr/>
        </p:nvGrpSpPr>
        <p:grpSpPr bwMode="auto">
          <a:xfrm>
            <a:off x="2482850" y="2624138"/>
            <a:ext cx="2738438" cy="1376362"/>
            <a:chOff x="2482850" y="1671874"/>
            <a:chExt cx="2737830" cy="1375373"/>
          </a:xfrm>
        </p:grpSpPr>
        <p:grpSp>
          <p:nvGrpSpPr>
            <p:cNvPr id="118803" name="Group 9">
              <a:extLst>
                <a:ext uri="{FF2B5EF4-FFF2-40B4-BE49-F238E27FC236}">
                  <a16:creationId xmlns:a16="http://schemas.microsoft.com/office/drawing/2014/main" id="{5E406552-E895-46B6-863C-FD665C552FDA}"/>
                </a:ext>
              </a:extLst>
            </p:cNvPr>
            <p:cNvGrpSpPr>
              <a:grpSpLocks/>
            </p:cNvGrpSpPr>
            <p:nvPr/>
          </p:nvGrpSpPr>
          <p:grpSpPr bwMode="auto">
            <a:xfrm>
              <a:off x="2482850" y="1671874"/>
              <a:ext cx="2663233" cy="1270673"/>
              <a:chOff x="2482850" y="1671874"/>
              <a:chExt cx="2663233" cy="1270673"/>
            </a:xfrm>
          </p:grpSpPr>
          <p:cxnSp>
            <p:nvCxnSpPr>
              <p:cNvPr id="74" name="Straight Arrow Connector 73">
                <a:extLst>
                  <a:ext uri="{FF2B5EF4-FFF2-40B4-BE49-F238E27FC236}">
                    <a16:creationId xmlns:a16="http://schemas.microsoft.com/office/drawing/2014/main" id="{477BD081-79E5-4440-936E-69E9CCB624FE}"/>
                  </a:ext>
                </a:extLst>
              </p:cNvPr>
              <p:cNvCxnSpPr/>
              <p:nvPr/>
            </p:nvCxnSpPr>
            <p:spPr>
              <a:xfrm>
                <a:off x="2482850" y="2420635"/>
                <a:ext cx="720565"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E1B206-6FE0-4479-AC4F-9EC9B019D2B2}"/>
                  </a:ext>
                </a:extLst>
              </p:cNvPr>
              <p:cNvCxnSpPr/>
              <p:nvPr/>
            </p:nvCxnSpPr>
            <p:spPr>
              <a:xfrm>
                <a:off x="3419267" y="2420635"/>
                <a:ext cx="718978" cy="951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6FC5729-E500-4D69-A226-3B411B84845D}"/>
                  </a:ext>
                </a:extLst>
              </p:cNvPr>
              <p:cNvCxnSpPr/>
              <p:nvPr/>
            </p:nvCxnSpPr>
            <p:spPr>
              <a:xfrm>
                <a:off x="3566872" y="2430154"/>
                <a:ext cx="860234"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4A6AED-DE79-46E8-AB00-13F14865617C}"/>
                  </a:ext>
                </a:extLst>
              </p:cNvPr>
              <p:cNvCxnSpPr/>
              <p:nvPr/>
            </p:nvCxnSpPr>
            <p:spPr>
              <a:xfrm>
                <a:off x="4066823" y="2430154"/>
                <a:ext cx="1079261"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A336509-56D0-4F69-8336-B5CCE1558A26}"/>
                  </a:ext>
                </a:extLst>
              </p:cNvPr>
              <p:cNvCxnSpPr/>
              <p:nvPr/>
            </p:nvCxnSpPr>
            <p:spPr>
              <a:xfrm>
                <a:off x="4400125" y="2430154"/>
                <a:ext cx="0" cy="13484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942D2CE-8CA6-4BC7-99CA-707B0725CF8A}"/>
                  </a:ext>
                </a:extLst>
              </p:cNvPr>
              <p:cNvCxnSpPr/>
              <p:nvPr/>
            </p:nvCxnSpPr>
            <p:spPr>
              <a:xfrm>
                <a:off x="4203318" y="2553890"/>
                <a:ext cx="215852" cy="0"/>
              </a:xfrm>
              <a:prstGeom prst="straightConnector1">
                <a:avLst/>
              </a:prstGeom>
              <a:ln w="381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64C50D0-FC55-433E-B2C9-86BCF8C54AEE}"/>
                  </a:ext>
                </a:extLst>
              </p:cNvPr>
              <p:cNvCxnSpPr/>
              <p:nvPr/>
            </p:nvCxnSpPr>
            <p:spPr>
              <a:xfrm flipV="1">
                <a:off x="5001654" y="2277863"/>
                <a:ext cx="0" cy="15229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65C87FA2-5E5E-461A-B216-A362DA57EF06}"/>
                  </a:ext>
                </a:extLst>
              </p:cNvPr>
              <p:cNvSpPr/>
              <p:nvPr/>
            </p:nvSpPr>
            <p:spPr>
              <a:xfrm>
                <a:off x="4965149" y="2268345"/>
                <a:ext cx="71422" cy="72973"/>
              </a:xfrm>
              <a:prstGeom prst="ellipse">
                <a:avLst/>
              </a:prstGeom>
              <a:solidFill>
                <a:srgbClr val="00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82" name="Freeform 81">
                <a:extLst>
                  <a:ext uri="{FF2B5EF4-FFF2-40B4-BE49-F238E27FC236}">
                    <a16:creationId xmlns:a16="http://schemas.microsoft.com/office/drawing/2014/main" id="{D0EAC295-2922-4EDD-B980-E4044E9851E1}"/>
                  </a:ext>
                </a:extLst>
              </p:cNvPr>
              <p:cNvSpPr/>
              <p:nvPr/>
            </p:nvSpPr>
            <p:spPr>
              <a:xfrm>
                <a:off x="3211351" y="2780738"/>
                <a:ext cx="855472" cy="16180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83" name="Freeform 82">
                <a:extLst>
                  <a:ext uri="{FF2B5EF4-FFF2-40B4-BE49-F238E27FC236}">
                    <a16:creationId xmlns:a16="http://schemas.microsoft.com/office/drawing/2014/main" id="{E89E9530-827B-4D1A-AEB8-0A5FE6B52CD6}"/>
                  </a:ext>
                </a:extLst>
              </p:cNvPr>
              <p:cNvSpPr/>
              <p:nvPr/>
            </p:nvSpPr>
            <p:spPr>
              <a:xfrm>
                <a:off x="3209764" y="2661762"/>
                <a:ext cx="857060" cy="16180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84" name="Freeform 83">
                <a:extLst>
                  <a:ext uri="{FF2B5EF4-FFF2-40B4-BE49-F238E27FC236}">
                    <a16:creationId xmlns:a16="http://schemas.microsoft.com/office/drawing/2014/main" id="{F9583514-310F-4992-85F7-7998828E459D}"/>
                  </a:ext>
                </a:extLst>
              </p:cNvPr>
              <p:cNvSpPr/>
              <p:nvPr/>
            </p:nvSpPr>
            <p:spPr>
              <a:xfrm>
                <a:off x="3262140" y="2553890"/>
                <a:ext cx="857060" cy="161809"/>
              </a:xfrm>
              <a:custGeom>
                <a:avLst/>
                <a:gdLst>
                  <a:gd name="connsiteX0" fmla="*/ 0 w 1752600"/>
                  <a:gd name="connsiteY0" fmla="*/ 161977 h 161977"/>
                  <a:gd name="connsiteX1" fmla="*/ 485775 w 1752600"/>
                  <a:gd name="connsiteY1" fmla="*/ 52 h 161977"/>
                  <a:gd name="connsiteX2" fmla="*/ 933450 w 1752600"/>
                  <a:gd name="connsiteY2" fmla="*/ 142927 h 161977"/>
                  <a:gd name="connsiteX3" fmla="*/ 1752600 w 1752600"/>
                  <a:gd name="connsiteY3" fmla="*/ 28627 h 161977"/>
                </a:gdLst>
                <a:ahLst/>
                <a:cxnLst>
                  <a:cxn ang="0">
                    <a:pos x="connsiteX0" y="connsiteY0"/>
                  </a:cxn>
                  <a:cxn ang="0">
                    <a:pos x="connsiteX1" y="connsiteY1"/>
                  </a:cxn>
                  <a:cxn ang="0">
                    <a:pos x="connsiteX2" y="connsiteY2"/>
                  </a:cxn>
                  <a:cxn ang="0">
                    <a:pos x="connsiteX3" y="connsiteY3"/>
                  </a:cxn>
                </a:cxnLst>
                <a:rect l="l" t="t" r="r" b="b"/>
                <a:pathLst>
                  <a:path w="1752600" h="161977">
                    <a:moveTo>
                      <a:pt x="0" y="161977"/>
                    </a:moveTo>
                    <a:cubicBezTo>
                      <a:pt x="165100" y="82602"/>
                      <a:pt x="330200" y="3227"/>
                      <a:pt x="485775" y="52"/>
                    </a:cubicBezTo>
                    <a:cubicBezTo>
                      <a:pt x="641350" y="-3123"/>
                      <a:pt x="722313" y="138165"/>
                      <a:pt x="933450" y="142927"/>
                    </a:cubicBezTo>
                    <a:cubicBezTo>
                      <a:pt x="1144587" y="147689"/>
                      <a:pt x="1448593" y="88158"/>
                      <a:pt x="1752600" y="28627"/>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a:solidFill>
                    <a:srgbClr val="FFFFFF"/>
                  </a:solidFill>
                </a:endParaRPr>
              </a:p>
            </p:txBody>
          </p:sp>
          <p:sp>
            <p:nvSpPr>
              <p:cNvPr id="118816" name="TextBox 68">
                <a:extLst>
                  <a:ext uri="{FF2B5EF4-FFF2-40B4-BE49-F238E27FC236}">
                    <a16:creationId xmlns:a16="http://schemas.microsoft.com/office/drawing/2014/main" id="{D796841F-A02E-43AC-9730-2104052975B1}"/>
                  </a:ext>
                </a:extLst>
              </p:cNvPr>
              <p:cNvSpPr txBox="1">
                <a:spLocks noChangeArrowheads="1"/>
              </p:cNvSpPr>
              <p:nvPr/>
            </p:nvSpPr>
            <p:spPr bwMode="auto">
              <a:xfrm>
                <a:off x="3519220" y="1671874"/>
                <a:ext cx="1556490" cy="36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b="0">
                    <a:latin typeface="Arial" panose="020B0604020202020204" pitchFamily="34" charset="0"/>
                  </a:rPr>
                  <a:t>Osteoarthritic</a:t>
                </a:r>
                <a:endParaRPr lang="en-GB" altLang="en-US" sz="1800" b="0">
                  <a:latin typeface="Arial" panose="020B0604020202020204" pitchFamily="34" charset="0"/>
                </a:endParaRPr>
              </a:p>
            </p:txBody>
          </p:sp>
        </p:grpSp>
        <p:sp>
          <p:nvSpPr>
            <p:cNvPr id="73" name="Rounded Rectangle 72">
              <a:extLst>
                <a:ext uri="{FF2B5EF4-FFF2-40B4-BE49-F238E27FC236}">
                  <a16:creationId xmlns:a16="http://schemas.microsoft.com/office/drawing/2014/main" id="{A48B6087-B747-41D8-B3AE-08C2E5C77EAA}"/>
                </a:ext>
              </a:extLst>
            </p:cNvPr>
            <p:cNvSpPr/>
            <p:nvPr/>
          </p:nvSpPr>
          <p:spPr>
            <a:xfrm>
              <a:off x="4573124" y="2693489"/>
              <a:ext cx="647556" cy="353758"/>
            </a:xfrm>
            <a:prstGeom prst="roundRect">
              <a:avLst/>
            </a:prstGeom>
            <a:solidFill>
              <a:srgbClr val="A3C4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a:solidFill>
                    <a:srgbClr val="000000"/>
                  </a:solidFill>
                  <a:cs typeface="Calibri" pitchFamily="34" charset="0"/>
                </a:rPr>
                <a:t>CTCF</a:t>
              </a:r>
              <a:endParaRPr lang="en-GB" sz="1600" dirty="0">
                <a:solidFill>
                  <a:srgbClr val="000000"/>
                </a:solidFill>
                <a:cs typeface="Calibri" pitchFamily="34" charset="0"/>
              </a:endParaRPr>
            </a:p>
          </p:txBody>
        </p:sp>
      </p:grpSp>
      <p:sp>
        <p:nvSpPr>
          <p:cNvPr id="118801" name="TextBox 1">
            <a:extLst>
              <a:ext uri="{FF2B5EF4-FFF2-40B4-BE49-F238E27FC236}">
                <a16:creationId xmlns:a16="http://schemas.microsoft.com/office/drawing/2014/main" id="{7767F07D-0EA8-4958-B95F-B0E688DDA83C}"/>
              </a:ext>
            </a:extLst>
          </p:cNvPr>
          <p:cNvSpPr txBox="1">
            <a:spLocks noChangeArrowheads="1"/>
          </p:cNvSpPr>
          <p:nvPr/>
        </p:nvSpPr>
        <p:spPr bwMode="auto">
          <a:xfrm>
            <a:off x="3586163" y="2924175"/>
            <a:ext cx="1989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tabLst>
                <a:tab pos="852488" algn="l"/>
              </a:tabLst>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tabLst>
                <a:tab pos="852488" algn="l"/>
              </a:tabLst>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tabLst>
                <a:tab pos="852488" algn="l"/>
              </a:tabLst>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tabLst>
                <a:tab pos="852488" algn="l"/>
              </a:tabLst>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tabLst>
                <a:tab pos="852488" algn="l"/>
              </a:tabLst>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tabLst>
                <a:tab pos="852488" algn="l"/>
              </a:tabLst>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tabLst>
                <a:tab pos="852488" algn="l"/>
              </a:tabLst>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tabLst>
                <a:tab pos="852488" algn="l"/>
              </a:tabLst>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tabLst>
                <a:tab pos="852488" algn="l"/>
              </a:tabLst>
              <a:defRPr>
                <a:solidFill>
                  <a:srgbClr val="000000"/>
                </a:solidFill>
                <a:latin typeface="Calibri" panose="020F0502020204030204" pitchFamily="34" charset="0"/>
              </a:defRPr>
            </a:lvl9pPr>
          </a:lstStyle>
          <a:p>
            <a:pPr eaLnBrk="1" hangingPunct="1">
              <a:lnSpc>
                <a:spcPct val="100000"/>
              </a:lnSpc>
            </a:pPr>
            <a:r>
              <a:rPr lang="en-US" altLang="en-US" sz="1400" b="0">
                <a:solidFill>
                  <a:srgbClr val="111166"/>
                </a:solidFill>
                <a:latin typeface="Tahoma" panose="020B0604030504040204" pitchFamily="34" charset="0"/>
              </a:rPr>
              <a:t>DIO2	methylated</a:t>
            </a:r>
            <a:endParaRPr lang="en-GB" altLang="en-US" sz="1400" b="0">
              <a:solidFill>
                <a:srgbClr val="111166"/>
              </a:solidFill>
              <a:latin typeface="Tahoma" panose="020B0604030504040204" pitchFamily="34" charset="0"/>
            </a:endParaRPr>
          </a:p>
        </p:txBody>
      </p:sp>
      <p:sp>
        <p:nvSpPr>
          <p:cNvPr id="118802" name="TextBox 66">
            <a:extLst>
              <a:ext uri="{FF2B5EF4-FFF2-40B4-BE49-F238E27FC236}">
                <a16:creationId xmlns:a16="http://schemas.microsoft.com/office/drawing/2014/main" id="{16AE169C-20FA-47D7-910B-3FB5CC566EBE}"/>
              </a:ext>
            </a:extLst>
          </p:cNvPr>
          <p:cNvSpPr txBox="1">
            <a:spLocks noChangeArrowheads="1"/>
          </p:cNvSpPr>
          <p:nvPr/>
        </p:nvSpPr>
        <p:spPr bwMode="auto">
          <a:xfrm>
            <a:off x="679450" y="2924175"/>
            <a:ext cx="2074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tabLst>
                <a:tab pos="801688" algn="l"/>
                <a:tab pos="852488" algn="l"/>
              </a:tabLst>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tabLst>
                <a:tab pos="801688" algn="l"/>
                <a:tab pos="852488" algn="l"/>
              </a:tabLst>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tabLst>
                <a:tab pos="801688" algn="l"/>
                <a:tab pos="852488" algn="l"/>
              </a:tabLst>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tabLst>
                <a:tab pos="801688" algn="l"/>
                <a:tab pos="852488" algn="l"/>
              </a:tabLst>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tabLst>
                <a:tab pos="801688" algn="l"/>
                <a:tab pos="852488" algn="l"/>
              </a:tabLst>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tabLst>
                <a:tab pos="801688" algn="l"/>
                <a:tab pos="852488" algn="l"/>
              </a:tabLst>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tabLst>
                <a:tab pos="801688" algn="l"/>
                <a:tab pos="852488" algn="l"/>
              </a:tabLst>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tabLst>
                <a:tab pos="801688" algn="l"/>
                <a:tab pos="852488" algn="l"/>
              </a:tabLst>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tabLst>
                <a:tab pos="801688" algn="l"/>
                <a:tab pos="852488" algn="l"/>
              </a:tabLst>
              <a:defRPr>
                <a:solidFill>
                  <a:srgbClr val="000000"/>
                </a:solidFill>
                <a:latin typeface="Calibri" panose="020F0502020204030204" pitchFamily="34" charset="0"/>
              </a:defRPr>
            </a:lvl9pPr>
          </a:lstStyle>
          <a:p>
            <a:pPr eaLnBrk="1" hangingPunct="1">
              <a:lnSpc>
                <a:spcPct val="100000"/>
              </a:lnSpc>
            </a:pPr>
            <a:r>
              <a:rPr lang="en-US" altLang="en-US" sz="1400" b="0">
                <a:solidFill>
                  <a:srgbClr val="111166"/>
                </a:solidFill>
                <a:latin typeface="Tahoma" panose="020B0604030504040204" pitchFamily="34" charset="0"/>
              </a:rPr>
              <a:t>DIO2	unmethylated</a:t>
            </a:r>
            <a:endParaRPr lang="en-GB" altLang="en-US" sz="1400" b="0">
              <a:solidFill>
                <a:srgbClr val="111166"/>
              </a:solidFill>
              <a:latin typeface="Tahoma" panose="020B0604030504040204" pitchFamily="3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057A5E-9E10-4DCD-8610-1D3F47F01DB9}"/>
              </a:ext>
            </a:extLst>
          </p:cNvPr>
          <p:cNvSpPr>
            <a:spLocks noGrp="1"/>
          </p:cNvSpPr>
          <p:nvPr>
            <p:ph idx="1"/>
          </p:nvPr>
        </p:nvSpPr>
        <p:spPr>
          <a:xfrm>
            <a:off x="566738" y="1700808"/>
            <a:ext cx="8291512" cy="2585323"/>
          </a:xfrm>
        </p:spPr>
        <p:txBody>
          <a:bodyPr wrap="square">
            <a:spAutoFit/>
          </a:bodyPr>
          <a:lstStyle/>
          <a:p>
            <a:pPr marL="457200" indent="-457200">
              <a:buFont typeface="+mj-lt"/>
              <a:buAutoNum type="arabicPeriod" startAt="8"/>
            </a:pPr>
            <a:r>
              <a:rPr lang="en-US" sz="2400" b="1" kern="1200" dirty="0">
                <a:solidFill>
                  <a:schemeClr val="accent6"/>
                </a:solidFill>
                <a:latin typeface="Tahoma" panose="020B0604030504040204" pitchFamily="34" charset="0"/>
                <a:cs typeface="Arial" panose="020B0604020202020204" pitchFamily="34" charset="0"/>
              </a:rPr>
              <a:t>Employ (</a:t>
            </a:r>
            <a:r>
              <a:rPr lang="en-US" sz="2400" b="1" i="1" kern="1200" dirty="0">
                <a:solidFill>
                  <a:schemeClr val="accent6"/>
                </a:solidFill>
                <a:latin typeface="Tahoma" panose="020B0604030504040204" pitchFamily="34" charset="0"/>
                <a:cs typeface="Arial" panose="020B0604020202020204" pitchFamily="34" charset="0"/>
              </a:rPr>
              <a:t>in vitro) </a:t>
            </a:r>
            <a:r>
              <a:rPr lang="en-US" sz="2400" b="1" kern="1200" dirty="0">
                <a:solidFill>
                  <a:schemeClr val="accent6"/>
                </a:solidFill>
                <a:latin typeface="Tahoma" panose="020B0604030504040204" pitchFamily="34" charset="0"/>
                <a:cs typeface="Arial" panose="020B0604020202020204" pitchFamily="34" charset="0"/>
              </a:rPr>
              <a:t>cell models and tissue reconstructions to evaluate mechanisms using gene perturbations and polymorphic variants. </a:t>
            </a:r>
          </a:p>
          <a:p>
            <a:pPr marL="457200" indent="-457200">
              <a:buFont typeface="+mj-lt"/>
              <a:buAutoNum type="arabicPeriod" startAt="8"/>
            </a:pPr>
            <a:endParaRPr lang="en-US" sz="2400" b="1" kern="1200" dirty="0">
              <a:solidFill>
                <a:schemeClr val="accent6"/>
              </a:solidFill>
              <a:latin typeface="Tahoma" panose="020B0604030504040204" pitchFamily="34" charset="0"/>
              <a:cs typeface="Arial" panose="020B0604020202020204" pitchFamily="34" charset="0"/>
            </a:endParaRPr>
          </a:p>
          <a:p>
            <a:endParaRPr lang="en-US" sz="2400" b="1" kern="1200" dirty="0">
              <a:solidFill>
                <a:schemeClr val="accent6"/>
              </a:solidFill>
              <a:latin typeface="Tahoma" panose="020B0604030504040204" pitchFamily="34" charset="0"/>
              <a:cs typeface="Arial" panose="020B0604020202020204" pitchFamily="34" charset="0"/>
            </a:endParaRPr>
          </a:p>
          <a:p>
            <a:r>
              <a:rPr lang="en-US" kern="1200" dirty="0">
                <a:solidFill>
                  <a:schemeClr val="accent6"/>
                </a:solidFill>
                <a:latin typeface="Tahoma" panose="020B0604030504040204" pitchFamily="34" charset="0"/>
                <a:cs typeface="Arial" panose="020B0604020202020204" pitchFamily="34" charset="0"/>
              </a:rPr>
              <a:t>..in human tissue!</a:t>
            </a:r>
            <a:endParaRPr lang="nl-NL" kern="1200" dirty="0">
              <a:solidFill>
                <a:schemeClr val="accent6"/>
              </a:solidFill>
              <a:latin typeface="Tahoma" panose="020B060403050404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0E6283F1-1E68-4975-A44F-8766B84ED0A4}"/>
              </a:ext>
            </a:extLst>
          </p:cNvPr>
          <p:cNvSpPr>
            <a:spLocks noGrp="1"/>
          </p:cNvSpPr>
          <p:nvPr>
            <p:ph type="dt" sz="half" idx="10"/>
          </p:nvPr>
        </p:nvSpPr>
        <p:spPr/>
        <p:txBody>
          <a:bodyPr/>
          <a:lstStyle/>
          <a:p>
            <a:pPr>
              <a:defRPr/>
            </a:pPr>
            <a:fld id="{58802DF7-E825-4B3D-9A9F-0CEEBBFF5983}" type="datetime5">
              <a:rPr lang="en-US" smtClean="0"/>
              <a:pPr>
                <a:defRPr/>
              </a:pPr>
              <a:t>23-Oct-20</a:t>
            </a:fld>
            <a:endParaRPr lang="en-GB" dirty="0"/>
          </a:p>
        </p:txBody>
      </p:sp>
      <p:sp>
        <p:nvSpPr>
          <p:cNvPr id="5" name="Slide Number Placeholder 4">
            <a:extLst>
              <a:ext uri="{FF2B5EF4-FFF2-40B4-BE49-F238E27FC236}">
                <a16:creationId xmlns:a16="http://schemas.microsoft.com/office/drawing/2014/main" id="{D9764397-1BCC-48C0-BD3C-8BFC909D4652}"/>
              </a:ext>
            </a:extLst>
          </p:cNvPr>
          <p:cNvSpPr>
            <a:spLocks noGrp="1"/>
          </p:cNvSpPr>
          <p:nvPr>
            <p:ph type="sldNum" sz="quarter" idx="11"/>
          </p:nvPr>
        </p:nvSpPr>
        <p:spPr/>
        <p:txBody>
          <a:bodyPr/>
          <a:lstStyle/>
          <a:p>
            <a:pPr>
              <a:defRPr/>
            </a:pPr>
            <a:fld id="{11E6D98E-4ACF-4478-B30F-C20EC7594DE9}" type="slidenum">
              <a:rPr lang="en-GB" altLang="nl-NL" smtClean="0"/>
              <a:pPr>
                <a:defRPr/>
              </a:pPr>
              <a:t>47</a:t>
            </a:fld>
            <a:endParaRPr lang="en-GB" altLang="nl-NL"/>
          </a:p>
        </p:txBody>
      </p:sp>
      <p:sp>
        <p:nvSpPr>
          <p:cNvPr id="6" name="Footer Placeholder 5">
            <a:extLst>
              <a:ext uri="{FF2B5EF4-FFF2-40B4-BE49-F238E27FC236}">
                <a16:creationId xmlns:a16="http://schemas.microsoft.com/office/drawing/2014/main" id="{A7D8DE2C-C4D1-4138-B222-EA89D34B032E}"/>
              </a:ext>
            </a:extLst>
          </p:cNvPr>
          <p:cNvSpPr>
            <a:spLocks noGrp="1"/>
          </p:cNvSpPr>
          <p:nvPr>
            <p:ph type="ftr" sz="quarter" idx="12"/>
          </p:nvPr>
        </p:nvSpPr>
        <p:spPr/>
        <p:txBody>
          <a:bodyPr/>
          <a:lstStyle/>
          <a:p>
            <a:pPr>
              <a:defRPr/>
            </a:pPr>
            <a:r>
              <a:rPr lang="en-GB" dirty="0"/>
              <a:t>Insert &gt; Header &amp; footer</a:t>
            </a:r>
          </a:p>
        </p:txBody>
      </p:sp>
      <p:sp>
        <p:nvSpPr>
          <p:cNvPr id="7" name="Title 1">
            <a:extLst>
              <a:ext uri="{FF2B5EF4-FFF2-40B4-BE49-F238E27FC236}">
                <a16:creationId xmlns:a16="http://schemas.microsoft.com/office/drawing/2014/main" id="{B0A73C83-172B-4D69-A35F-EA4C0E8298DC}"/>
              </a:ext>
            </a:extLst>
          </p:cNvPr>
          <p:cNvSpPr>
            <a:spLocks noGrp="1"/>
          </p:cNvSpPr>
          <p:nvPr>
            <p:ph type="title"/>
          </p:nvPr>
        </p:nvSpPr>
        <p:spPr>
          <a:xfrm>
            <a:off x="566738" y="0"/>
            <a:ext cx="6524625" cy="854075"/>
          </a:xfrm>
        </p:spPr>
        <p:txBody>
          <a:bodyPr/>
          <a:lstStyle/>
          <a:p>
            <a:r>
              <a:rPr lang="en-US" dirty="0"/>
              <a:t>Which step in the Freedman et al strategy?</a:t>
            </a:r>
            <a:endParaRPr lang="nl-NL" dirty="0"/>
          </a:p>
        </p:txBody>
      </p:sp>
      <p:pic>
        <p:nvPicPr>
          <p:cNvPr id="8" name="Picture 7">
            <a:extLst>
              <a:ext uri="{FF2B5EF4-FFF2-40B4-BE49-F238E27FC236}">
                <a16:creationId xmlns:a16="http://schemas.microsoft.com/office/drawing/2014/main" id="{4A58AA5A-0DBA-4666-B228-394F0A19B39D}"/>
              </a:ext>
            </a:extLst>
          </p:cNvPr>
          <p:cNvPicPr>
            <a:picLocks noChangeAspect="1"/>
          </p:cNvPicPr>
          <p:nvPr/>
        </p:nvPicPr>
        <p:blipFill rotWithShape="1">
          <a:blip r:embed="rId2"/>
          <a:srcRect l="315" t="15291" r="3609" b="-279"/>
          <a:stretch/>
        </p:blipFill>
        <p:spPr>
          <a:xfrm>
            <a:off x="3061030" y="3748201"/>
            <a:ext cx="5904840" cy="2850468"/>
          </a:xfrm>
          <a:prstGeom prst="rect">
            <a:avLst/>
          </a:prstGeom>
        </p:spPr>
      </p:pic>
    </p:spTree>
    <p:extLst>
      <p:ext uri="{BB962C8B-B14F-4D97-AF65-F5344CB8AC3E}">
        <p14:creationId xmlns:p14="http://schemas.microsoft.com/office/powerpoint/2010/main" val="2470017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F4BD6C-C72F-4B03-9AF8-813FE9450754}"/>
              </a:ext>
            </a:extLst>
          </p:cNvPr>
          <p:cNvSpPr>
            <a:spLocks noGrp="1"/>
          </p:cNvSpPr>
          <p:nvPr>
            <p:ph type="dt" sz="quarter" idx="10"/>
          </p:nvPr>
        </p:nvSpPr>
        <p:spPr/>
        <p:txBody>
          <a:bodyPr/>
          <a:lstStyle/>
          <a:p>
            <a:pPr>
              <a:defRPr/>
            </a:pPr>
            <a:fld id="{DA2B00D9-1027-4DFA-9604-7BB920028727}" type="datetime5">
              <a:rPr lang="en-US" smtClean="0"/>
              <a:pPr>
                <a:defRPr/>
              </a:pPr>
              <a:t>23-Oct-20</a:t>
            </a:fld>
            <a:endParaRPr lang="en-GB" dirty="0"/>
          </a:p>
        </p:txBody>
      </p:sp>
      <p:sp>
        <p:nvSpPr>
          <p:cNvPr id="5" name="Slide Number Placeholder 4">
            <a:extLst>
              <a:ext uri="{FF2B5EF4-FFF2-40B4-BE49-F238E27FC236}">
                <a16:creationId xmlns:a16="http://schemas.microsoft.com/office/drawing/2014/main" id="{21AB7F26-75B3-49DF-B26A-B9B81B0D8311}"/>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1A7F7CF9-565A-416D-BBCC-9580FEFD348C}" type="slidenum">
              <a:rPr lang="en-GB" altLang="nl-NL" sz="1200" smtClean="0">
                <a:solidFill>
                  <a:srgbClr val="FFFFFF"/>
                </a:solidFill>
                <a:latin typeface="Calibri" panose="020F0502020204030204" pitchFamily="34" charset="0"/>
              </a:rPr>
              <a:pPr eaLnBrk="1" hangingPunct="1">
                <a:defRPr/>
              </a:pPr>
              <a:t>48</a:t>
            </a:fld>
            <a:endParaRPr lang="en-GB" altLang="nl-NL" sz="1200">
              <a:solidFill>
                <a:srgbClr val="FFFFFF"/>
              </a:solidFill>
              <a:latin typeface="Calibri" panose="020F0502020204030204" pitchFamily="34" charset="0"/>
            </a:endParaRPr>
          </a:p>
        </p:txBody>
      </p:sp>
      <p:sp>
        <p:nvSpPr>
          <p:cNvPr id="6" name="Footer Placeholder 5">
            <a:extLst>
              <a:ext uri="{FF2B5EF4-FFF2-40B4-BE49-F238E27FC236}">
                <a16:creationId xmlns:a16="http://schemas.microsoft.com/office/drawing/2014/main" id="{8CED09BB-7DE4-40D6-A0C8-46A629C07917}"/>
              </a:ext>
            </a:extLst>
          </p:cNvPr>
          <p:cNvSpPr>
            <a:spLocks noGrp="1"/>
          </p:cNvSpPr>
          <p:nvPr>
            <p:ph type="ftr" sz="quarter" idx="12"/>
          </p:nvPr>
        </p:nvSpPr>
        <p:spPr/>
        <p:txBody>
          <a:bodyPr/>
          <a:lstStyle/>
          <a:p>
            <a:pPr>
              <a:defRPr/>
            </a:pPr>
            <a:r>
              <a:rPr lang="en-GB"/>
              <a:t>Insert &gt; Header &amp; footer</a:t>
            </a:r>
          </a:p>
        </p:txBody>
      </p:sp>
      <p:sp>
        <p:nvSpPr>
          <p:cNvPr id="7" name="Rounded Rectangle 6">
            <a:extLst>
              <a:ext uri="{FF2B5EF4-FFF2-40B4-BE49-F238E27FC236}">
                <a16:creationId xmlns:a16="http://schemas.microsoft.com/office/drawing/2014/main" id="{8E00045D-4024-41C2-AFB6-C140731063E8}"/>
              </a:ext>
            </a:extLst>
          </p:cNvPr>
          <p:cNvSpPr/>
          <p:nvPr/>
        </p:nvSpPr>
        <p:spPr bwMode="auto">
          <a:xfrm>
            <a:off x="971550" y="2921000"/>
            <a:ext cx="7186613" cy="727075"/>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72000" anchor="b"/>
          <a:lstStyle/>
          <a:p>
            <a:pPr>
              <a:lnSpc>
                <a:spcPct val="96000"/>
              </a:lnSpc>
              <a:defRPr/>
            </a:pPr>
            <a:r>
              <a:rPr lang="en-US" dirty="0">
                <a:solidFill>
                  <a:schemeClr val="bg2"/>
                </a:solidFill>
                <a:latin typeface="+mj-lt"/>
                <a:ea typeface="+mj-ea"/>
                <a:cs typeface="+mj-cs"/>
              </a:rPr>
              <a:t>Human 3D </a:t>
            </a:r>
            <a:r>
              <a:rPr lang="en-US" i="1" dirty="0">
                <a:solidFill>
                  <a:schemeClr val="bg2"/>
                </a:solidFill>
                <a:latin typeface="+mj-lt"/>
                <a:ea typeface="+mj-ea"/>
                <a:cs typeface="+mj-cs"/>
              </a:rPr>
              <a:t>in vitro</a:t>
            </a:r>
            <a:r>
              <a:rPr lang="en-US" dirty="0">
                <a:solidFill>
                  <a:schemeClr val="bg2"/>
                </a:solidFill>
                <a:latin typeface="+mj-lt"/>
                <a:ea typeface="+mj-ea"/>
                <a:cs typeface="+mj-cs"/>
              </a:rPr>
              <a:t> model of cartilage </a:t>
            </a:r>
          </a:p>
          <a:p>
            <a:pPr>
              <a:lnSpc>
                <a:spcPct val="96000"/>
              </a:lnSpc>
              <a:defRPr/>
            </a:pPr>
            <a:endParaRPr lang="en-US" dirty="0">
              <a:solidFill>
                <a:schemeClr val="bg2"/>
              </a:solidFill>
              <a:latin typeface="+mj-lt"/>
              <a:ea typeface="+mj-ea"/>
              <a:cs typeface="+mj-cs"/>
            </a:endParaRPr>
          </a:p>
          <a:p>
            <a:pPr>
              <a:lnSpc>
                <a:spcPct val="96000"/>
              </a:lnSpc>
              <a:defRPr/>
            </a:pPr>
            <a:r>
              <a:rPr lang="en-US" dirty="0">
                <a:solidFill>
                  <a:schemeClr val="bg2"/>
                </a:solidFill>
                <a:latin typeface="+mj-lt"/>
                <a:ea typeface="+mj-ea"/>
                <a:cs typeface="+mj-cs"/>
              </a:rPr>
              <a:t>What is direct effect of DIO2 upregulation?</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7AFBD-E16D-4EDD-B114-3E3A417B7359}"/>
              </a:ext>
            </a:extLst>
          </p:cNvPr>
          <p:cNvSpPr>
            <a:spLocks noGrp="1"/>
          </p:cNvSpPr>
          <p:nvPr>
            <p:ph type="dt" sz="quarter" idx="10"/>
          </p:nvPr>
        </p:nvSpPr>
        <p:spPr/>
        <p:txBody>
          <a:bodyPr/>
          <a:lstStyle/>
          <a:p>
            <a:pPr>
              <a:defRPr/>
            </a:pPr>
            <a:fld id="{03D97A11-27EC-48F1-AD2A-F37D7F1C27B9}" type="datetime5">
              <a:rPr lang="en-US"/>
              <a:pPr>
                <a:defRPr/>
              </a:pPr>
              <a:t>23-Oct-20</a:t>
            </a:fld>
            <a:endParaRPr lang="en-GB" dirty="0"/>
          </a:p>
        </p:txBody>
      </p:sp>
      <p:sp>
        <p:nvSpPr>
          <p:cNvPr id="3" name="Slide Number Placeholder 2">
            <a:extLst>
              <a:ext uri="{FF2B5EF4-FFF2-40B4-BE49-F238E27FC236}">
                <a16:creationId xmlns:a16="http://schemas.microsoft.com/office/drawing/2014/main" id="{175282B0-555F-439A-B911-4B633A9403C1}"/>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9946A19B-4389-4A4F-B380-022C9A74F314}" type="slidenum">
              <a:rPr lang="en-GB" altLang="nl-NL" sz="1200" smtClean="0">
                <a:solidFill>
                  <a:srgbClr val="FFFFFF"/>
                </a:solidFill>
                <a:latin typeface="Calibri" panose="020F0502020204030204" pitchFamily="34" charset="0"/>
              </a:rPr>
              <a:pPr eaLnBrk="1" hangingPunct="1">
                <a:defRPr/>
              </a:pPr>
              <a:t>49</a:t>
            </a:fld>
            <a:endParaRPr lang="en-GB" altLang="nl-NL" sz="1200">
              <a:solidFill>
                <a:srgbClr val="FFFFFF"/>
              </a:solidFill>
              <a:latin typeface="Calibri" panose="020F0502020204030204" pitchFamily="34" charset="0"/>
            </a:endParaRPr>
          </a:p>
        </p:txBody>
      </p:sp>
      <p:pic>
        <p:nvPicPr>
          <p:cNvPr id="123908" name="Picture 15" descr="100223_YR-MSC116_d14-TGFbeta">
            <a:extLst>
              <a:ext uri="{FF2B5EF4-FFF2-40B4-BE49-F238E27FC236}">
                <a16:creationId xmlns:a16="http://schemas.microsoft.com/office/drawing/2014/main" id="{9E7EBA1C-CD4A-475C-8199-D7B5994B73D3}"/>
              </a:ext>
            </a:extLst>
          </p:cNvPr>
          <p:cNvPicPr>
            <a:picLocks noChangeAspect="1" noChangeArrowheads="1"/>
          </p:cNvPicPr>
          <p:nvPr/>
        </p:nvPicPr>
        <p:blipFill>
          <a:blip r:embed="rId2">
            <a:lum bright="-4000" contrast="48000"/>
            <a:grayscl/>
            <a:extLst>
              <a:ext uri="{28A0092B-C50C-407E-A947-70E740481C1C}">
                <a14:useLocalDpi xmlns:a14="http://schemas.microsoft.com/office/drawing/2010/main" val="0"/>
              </a:ext>
            </a:extLst>
          </a:blip>
          <a:srcRect/>
          <a:stretch>
            <a:fillRect/>
          </a:stretch>
        </p:blipFill>
        <p:spPr bwMode="auto">
          <a:xfrm>
            <a:off x="2700338" y="1557338"/>
            <a:ext cx="3106737"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9" name="Tekstvak 7">
            <a:extLst>
              <a:ext uri="{FF2B5EF4-FFF2-40B4-BE49-F238E27FC236}">
                <a16:creationId xmlns:a16="http://schemas.microsoft.com/office/drawing/2014/main" id="{A0BEAA0B-CC92-4A15-AC7E-CB3DCD5D77DA}"/>
              </a:ext>
            </a:extLst>
          </p:cNvPr>
          <p:cNvSpPr txBox="1">
            <a:spLocks noChangeArrowheads="1"/>
          </p:cNvSpPr>
          <p:nvPr/>
        </p:nvSpPr>
        <p:spPr bwMode="auto">
          <a:xfrm>
            <a:off x="-36513" y="2133600"/>
            <a:ext cx="21605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nl-NL" altLang="en-US" sz="2400" b="0">
                <a:solidFill>
                  <a:srgbClr val="000066"/>
                </a:solidFill>
                <a:latin typeface="Tahoma" panose="020B0604030504040204" pitchFamily="34" charset="0"/>
              </a:rPr>
              <a:t>Growing cells (monolayer)</a:t>
            </a:r>
            <a:endParaRPr lang="en-US" altLang="en-US" sz="2400" b="0">
              <a:solidFill>
                <a:srgbClr val="000066"/>
              </a:solidFill>
              <a:latin typeface="Tahoma" panose="020B0604030504040204" pitchFamily="34" charset="0"/>
            </a:endParaRPr>
          </a:p>
        </p:txBody>
      </p:sp>
      <p:sp>
        <p:nvSpPr>
          <p:cNvPr id="123910" name="Tekstvak 8">
            <a:extLst>
              <a:ext uri="{FF2B5EF4-FFF2-40B4-BE49-F238E27FC236}">
                <a16:creationId xmlns:a16="http://schemas.microsoft.com/office/drawing/2014/main" id="{46E92FAA-8158-4834-A919-C67CC87F0ED2}"/>
              </a:ext>
            </a:extLst>
          </p:cNvPr>
          <p:cNvSpPr txBox="1">
            <a:spLocks noChangeArrowheads="1"/>
          </p:cNvSpPr>
          <p:nvPr/>
        </p:nvSpPr>
        <p:spPr bwMode="auto">
          <a:xfrm>
            <a:off x="-36513" y="5156200"/>
            <a:ext cx="36718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nl-NL" altLang="en-US" sz="2400" b="0">
                <a:solidFill>
                  <a:srgbClr val="000066"/>
                </a:solidFill>
                <a:latin typeface="Tahoma" panose="020B0604030504040204" pitchFamily="34" charset="0"/>
              </a:rPr>
              <a:t>Chondrocyte pellet  cartilage formation</a:t>
            </a:r>
            <a:endParaRPr lang="en-US" altLang="en-US" sz="2400" b="0">
              <a:solidFill>
                <a:srgbClr val="000066"/>
              </a:solidFill>
              <a:latin typeface="Tahoma" panose="020B0604030504040204" pitchFamily="34" charset="0"/>
            </a:endParaRPr>
          </a:p>
        </p:txBody>
      </p:sp>
      <p:pic>
        <p:nvPicPr>
          <p:cNvPr id="123911" name="Picture 8" descr="YR_3B_scale">
            <a:extLst>
              <a:ext uri="{FF2B5EF4-FFF2-40B4-BE49-F238E27FC236}">
                <a16:creationId xmlns:a16="http://schemas.microsoft.com/office/drawing/2014/main" id="{9439D9F9-2A69-4722-95C2-F356F559708C}"/>
              </a:ext>
            </a:extLst>
          </p:cNvPr>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2705100" y="4086225"/>
            <a:ext cx="3101975"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Picture 2">
            <a:extLst>
              <a:ext uri="{FF2B5EF4-FFF2-40B4-BE49-F238E27FC236}">
                <a16:creationId xmlns:a16="http://schemas.microsoft.com/office/drawing/2014/main" id="{3E649C5B-14BA-45CD-97D5-4F6760BF7E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2817813"/>
            <a:ext cx="3794125" cy="291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3" name="TextBox 3">
            <a:extLst>
              <a:ext uri="{FF2B5EF4-FFF2-40B4-BE49-F238E27FC236}">
                <a16:creationId xmlns:a16="http://schemas.microsoft.com/office/drawing/2014/main" id="{352F740D-90DE-421D-BFE2-38B894FB04FF}"/>
              </a:ext>
            </a:extLst>
          </p:cNvPr>
          <p:cNvSpPr txBox="1">
            <a:spLocks noChangeArrowheads="1"/>
          </p:cNvSpPr>
          <p:nvPr/>
        </p:nvSpPr>
        <p:spPr bwMode="auto">
          <a:xfrm>
            <a:off x="395288" y="-60325"/>
            <a:ext cx="80660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nl-NL" altLang="en-US" sz="2800">
                <a:solidFill>
                  <a:schemeClr val="bg1"/>
                </a:solidFill>
                <a:latin typeface="Tahoma" panose="020B0604030504040204" pitchFamily="34" charset="0"/>
                <a:cs typeface="Times New Roman" panose="02020603050405020304" pitchFamily="18" charset="0"/>
              </a:rPr>
              <a:t>Human </a:t>
            </a:r>
            <a:r>
              <a:rPr lang="nl-NL" altLang="en-US" sz="2800" i="1">
                <a:solidFill>
                  <a:schemeClr val="bg1"/>
                </a:solidFill>
                <a:latin typeface="Tahoma" panose="020B0604030504040204" pitchFamily="34" charset="0"/>
                <a:cs typeface="Times New Roman" panose="02020603050405020304" pitchFamily="18" charset="0"/>
              </a:rPr>
              <a:t>in vitro</a:t>
            </a:r>
            <a:r>
              <a:rPr lang="nl-NL" altLang="en-US" sz="2800">
                <a:solidFill>
                  <a:schemeClr val="bg1"/>
                </a:solidFill>
                <a:latin typeface="Tahoma" panose="020B0604030504040204" pitchFamily="34" charset="0"/>
                <a:cs typeface="Times New Roman" panose="02020603050405020304" pitchFamily="18" charset="0"/>
              </a:rPr>
              <a:t> chondrogenesis model</a:t>
            </a:r>
          </a:p>
          <a:p>
            <a:pPr eaLnBrk="1" hangingPunct="1">
              <a:lnSpc>
                <a:spcPct val="100000"/>
              </a:lnSpc>
            </a:pPr>
            <a:r>
              <a:rPr lang="nl-NL" altLang="en-US" sz="2800" b="0">
                <a:solidFill>
                  <a:schemeClr val="bg1"/>
                </a:solidFill>
                <a:latin typeface="Tahoma" panose="020B0604030504040204" pitchFamily="34" charset="0"/>
                <a:cs typeface="Times New Roman" panose="02020603050405020304" pitchFamily="18" charset="0"/>
              </a:rPr>
              <a:t>Stemcells, primary chondrocytes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0A6F6-4777-4EEF-943F-FD65AE7A26A5}"/>
              </a:ext>
            </a:extLst>
          </p:cNvPr>
          <p:cNvSpPr>
            <a:spLocks noGrp="1"/>
          </p:cNvSpPr>
          <p:nvPr>
            <p:ph type="dt" sz="half" idx="10"/>
          </p:nvPr>
        </p:nvSpPr>
        <p:spPr>
          <a:xfrm>
            <a:off x="7056640" y="6568966"/>
            <a:ext cx="855662" cy="304800"/>
          </a:xfrm>
        </p:spPr>
        <p:txBody>
          <a:bodyPr/>
          <a:lstStyle/>
          <a:p>
            <a:r>
              <a:rPr lang="en-US"/>
              <a:t>7-Apr-20</a:t>
            </a:r>
            <a:endParaRPr lang="en-GB" dirty="0"/>
          </a:p>
        </p:txBody>
      </p:sp>
      <p:sp>
        <p:nvSpPr>
          <p:cNvPr id="3" name="Slide Number Placeholder 2">
            <a:extLst>
              <a:ext uri="{FF2B5EF4-FFF2-40B4-BE49-F238E27FC236}">
                <a16:creationId xmlns:a16="http://schemas.microsoft.com/office/drawing/2014/main" id="{8ED7C3D5-2203-479D-9CBC-D467C23E4A5F}"/>
              </a:ext>
            </a:extLst>
          </p:cNvPr>
          <p:cNvSpPr>
            <a:spLocks noGrp="1"/>
          </p:cNvSpPr>
          <p:nvPr>
            <p:ph type="sldNum" sz="quarter" idx="12"/>
          </p:nvPr>
        </p:nvSpPr>
        <p:spPr>
          <a:xfrm>
            <a:off x="172593" y="6537434"/>
            <a:ext cx="542395" cy="304800"/>
          </a:xfrm>
        </p:spPr>
        <p:txBody>
          <a:bodyPr/>
          <a:lstStyle/>
          <a:p>
            <a:fld id="{BEA1B39C-8919-CF47-A161-B6BA50FD6A18}" type="slidenum">
              <a:rPr lang="en-GB" smtClean="0"/>
              <a:pPr/>
              <a:t>5</a:t>
            </a:fld>
            <a:endParaRPr lang="en-GB">
              <a:solidFill>
                <a:schemeClr val="bg1"/>
              </a:solidFill>
            </a:endParaRPr>
          </a:p>
        </p:txBody>
      </p:sp>
      <p:sp>
        <p:nvSpPr>
          <p:cNvPr id="4" name="Footer Placeholder 3">
            <a:extLst>
              <a:ext uri="{FF2B5EF4-FFF2-40B4-BE49-F238E27FC236}">
                <a16:creationId xmlns:a16="http://schemas.microsoft.com/office/drawing/2014/main" id="{8F0880BC-61E6-471D-AE3A-DF73BDDCE4D9}"/>
              </a:ext>
            </a:extLst>
          </p:cNvPr>
          <p:cNvSpPr>
            <a:spLocks noGrp="1"/>
          </p:cNvSpPr>
          <p:nvPr>
            <p:ph type="ftr" sz="quarter" idx="3"/>
          </p:nvPr>
        </p:nvSpPr>
        <p:spPr bwMode="auto">
          <a:xfrm>
            <a:off x="1304939"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GB"/>
            </a:defPPr>
            <a:lvl1pPr algn="l" rtl="0" eaLnBrk="0" fontAlgn="base" hangingPunct="0">
              <a:spcBef>
                <a:spcPct val="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a:lstStyle>
          <a:p>
            <a:r>
              <a:rPr lang="en-GB"/>
              <a:t>Visit  ReumaNederland</a:t>
            </a:r>
            <a:endParaRPr lang="en-GB" dirty="0"/>
          </a:p>
        </p:txBody>
      </p:sp>
      <p:sp>
        <p:nvSpPr>
          <p:cNvPr id="39" name="Rectangle 70">
            <a:extLst>
              <a:ext uri="{FF2B5EF4-FFF2-40B4-BE49-F238E27FC236}">
                <a16:creationId xmlns:a16="http://schemas.microsoft.com/office/drawing/2014/main" id="{CC5DA819-D510-45D2-A4E4-34F9708C6C1D}"/>
              </a:ext>
            </a:extLst>
          </p:cNvPr>
          <p:cNvSpPr txBox="1">
            <a:spLocks noChangeArrowheads="1"/>
          </p:cNvSpPr>
          <p:nvPr/>
        </p:nvSpPr>
        <p:spPr bwMode="auto">
          <a:xfrm>
            <a:off x="599083" y="-37269"/>
            <a:ext cx="77724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72000" numCol="1" anchor="b" anchorCtr="0" compatLnSpc="1">
            <a:prstTxWarp prst="textNoShape">
              <a:avLst/>
            </a:prstTxWarp>
          </a:bodyPr>
          <a:lstStyle>
            <a:lvl1pPr eaLnBrk="1" hangingPunct="1">
              <a:lnSpc>
                <a:spcPct val="96000"/>
              </a:lnSpc>
              <a:defRPr b="1" i="0">
                <a:latin typeface="+mj-lt"/>
                <a:ea typeface="+mj-ea"/>
                <a:cs typeface="+mj-cs"/>
              </a:defRPr>
            </a:lvl1pPr>
            <a:lvl2pPr eaLnBrk="1" hangingPunct="1">
              <a:lnSpc>
                <a:spcPct val="96000"/>
              </a:lnSpc>
              <a:defRPr sz="2600" i="1">
                <a:solidFill>
                  <a:schemeClr val="tx2"/>
                </a:solidFill>
              </a:defRPr>
            </a:lvl2pPr>
            <a:lvl3pPr eaLnBrk="1" hangingPunct="1">
              <a:lnSpc>
                <a:spcPct val="96000"/>
              </a:lnSpc>
              <a:defRPr sz="2600" i="1">
                <a:solidFill>
                  <a:schemeClr val="tx2"/>
                </a:solidFill>
              </a:defRPr>
            </a:lvl3pPr>
            <a:lvl4pPr eaLnBrk="1" hangingPunct="1">
              <a:lnSpc>
                <a:spcPct val="96000"/>
              </a:lnSpc>
              <a:defRPr sz="2600" i="1">
                <a:solidFill>
                  <a:schemeClr val="tx2"/>
                </a:solidFill>
              </a:defRPr>
            </a:lvl4pPr>
            <a:lvl5pPr eaLnBrk="1" hangingPunct="1">
              <a:lnSpc>
                <a:spcPct val="96000"/>
              </a:lnSpc>
              <a:defRPr sz="2600" i="1">
                <a:solidFill>
                  <a:schemeClr val="tx2"/>
                </a:solidFill>
              </a:defRPr>
            </a:lvl5pPr>
            <a:lvl6pPr marL="457200" fontAlgn="base">
              <a:lnSpc>
                <a:spcPct val="96000"/>
              </a:lnSpc>
              <a:spcBef>
                <a:spcPct val="0"/>
              </a:spcBef>
              <a:spcAft>
                <a:spcPct val="0"/>
              </a:spcAft>
              <a:defRPr sz="2600" i="1">
                <a:solidFill>
                  <a:schemeClr val="tx2"/>
                </a:solidFill>
              </a:defRPr>
            </a:lvl6pPr>
            <a:lvl7pPr marL="914400" fontAlgn="base">
              <a:lnSpc>
                <a:spcPct val="96000"/>
              </a:lnSpc>
              <a:spcBef>
                <a:spcPct val="0"/>
              </a:spcBef>
              <a:spcAft>
                <a:spcPct val="0"/>
              </a:spcAft>
              <a:defRPr sz="2600" i="1">
                <a:solidFill>
                  <a:schemeClr val="tx2"/>
                </a:solidFill>
              </a:defRPr>
            </a:lvl7pPr>
            <a:lvl8pPr marL="1371600" fontAlgn="base">
              <a:lnSpc>
                <a:spcPct val="96000"/>
              </a:lnSpc>
              <a:spcBef>
                <a:spcPct val="0"/>
              </a:spcBef>
              <a:spcAft>
                <a:spcPct val="0"/>
              </a:spcAft>
              <a:defRPr sz="2600" i="1">
                <a:solidFill>
                  <a:schemeClr val="tx2"/>
                </a:solidFill>
              </a:defRPr>
            </a:lvl8pPr>
            <a:lvl9pPr marL="1828800" fontAlgn="base">
              <a:lnSpc>
                <a:spcPct val="96000"/>
              </a:lnSpc>
              <a:spcBef>
                <a:spcPct val="0"/>
              </a:spcBef>
              <a:spcAft>
                <a:spcPct val="0"/>
              </a:spcAft>
              <a:defRPr sz="2600" i="1">
                <a:solidFill>
                  <a:schemeClr val="tx2"/>
                </a:solidFill>
              </a:defRPr>
            </a:lvl9pPr>
          </a:lstStyle>
          <a:p>
            <a:pPr marL="0" marR="0" lvl="0" indent="0" algn="l" defTabSz="914400" rtl="0" eaLnBrk="1" fontAlgn="base" latinLnBrk="0" hangingPunct="1">
              <a:lnSpc>
                <a:spcPct val="96000"/>
              </a:lnSpc>
              <a:spcBef>
                <a:spcPct val="0"/>
              </a:spcBef>
              <a:spcAft>
                <a:spcPct val="0"/>
              </a:spcAft>
              <a:buClrTx/>
              <a:buSzTx/>
              <a:buFontTx/>
              <a:buNone/>
              <a:tabLst/>
              <a:defRPr/>
            </a:pPr>
            <a:r>
              <a:rPr kumimoji="0" lang="nl-NL" altLang="en-US" sz="2800" b="1" i="0" u="none" strike="noStrike" kern="1200" cap="none" spc="0" normalizeH="0" baseline="0" noProof="0" dirty="0" err="1">
                <a:ln>
                  <a:noFill/>
                </a:ln>
                <a:solidFill>
                  <a:srgbClr val="FFFFFF"/>
                </a:solidFill>
                <a:effectLst/>
                <a:uLnTx/>
                <a:uFillTx/>
                <a:latin typeface="Calibri"/>
                <a:ea typeface="+mj-ea"/>
                <a:cs typeface="+mj-cs"/>
              </a:rPr>
              <a:t>Overview</a:t>
            </a:r>
            <a:endParaRPr kumimoji="0" lang="nl-NL" altLang="en-US" sz="2400" b="0" i="0" u="none" strike="noStrike" kern="1200" cap="none" spc="0" normalizeH="0" baseline="0" noProof="0" dirty="0">
              <a:ln>
                <a:noFill/>
              </a:ln>
              <a:solidFill>
                <a:srgbClr val="FFFFFF"/>
              </a:solidFill>
              <a:effectLst/>
              <a:uLnTx/>
              <a:uFillTx/>
              <a:latin typeface="Calibri"/>
              <a:ea typeface="+mj-ea"/>
              <a:cs typeface="+mj-cs"/>
            </a:endParaRPr>
          </a:p>
        </p:txBody>
      </p:sp>
      <p:sp>
        <p:nvSpPr>
          <p:cNvPr id="27" name="TextBox 26">
            <a:extLst>
              <a:ext uri="{FF2B5EF4-FFF2-40B4-BE49-F238E27FC236}">
                <a16:creationId xmlns:a16="http://schemas.microsoft.com/office/drawing/2014/main" id="{8C1B950F-6E73-436D-B35F-B5A26BAFA1D5}"/>
              </a:ext>
            </a:extLst>
          </p:cNvPr>
          <p:cNvSpPr txBox="1"/>
          <p:nvPr/>
        </p:nvSpPr>
        <p:spPr>
          <a:xfrm>
            <a:off x="4564479" y="2273263"/>
            <a:ext cx="4321104" cy="707886"/>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003C66"/>
                </a:solidFill>
                <a:effectLst/>
                <a:uLnTx/>
                <a:uFillTx/>
                <a:latin typeface="Calibri"/>
                <a:ea typeface="ＭＳ Ｐゴシック" charset="0"/>
                <a:cs typeface="+mn-cs"/>
              </a:rPr>
              <a:t>Novel underlying disease pathways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2000" dirty="0">
                <a:solidFill>
                  <a:srgbClr val="003C66"/>
                </a:solidFill>
                <a:latin typeface="Calibri"/>
              </a:rPr>
              <a:t>Novel druggable targets</a:t>
            </a:r>
            <a:endParaRPr kumimoji="0" lang="en-US" sz="2000" i="0" u="none" strike="noStrike" kern="1200" cap="none" spc="0" normalizeH="0" baseline="0" noProof="0" dirty="0">
              <a:ln>
                <a:noFill/>
              </a:ln>
              <a:solidFill>
                <a:srgbClr val="003C66"/>
              </a:solidFill>
              <a:effectLst/>
              <a:uLnTx/>
              <a:uFillTx/>
              <a:latin typeface="Calibri"/>
              <a:ea typeface="ＭＳ Ｐゴシック" charset="0"/>
              <a:cs typeface="+mn-cs"/>
            </a:endParaRPr>
          </a:p>
        </p:txBody>
      </p:sp>
      <p:pic>
        <p:nvPicPr>
          <p:cNvPr id="28" name="Picture 27">
            <a:extLst>
              <a:ext uri="{FF2B5EF4-FFF2-40B4-BE49-F238E27FC236}">
                <a16:creationId xmlns:a16="http://schemas.microsoft.com/office/drawing/2014/main" id="{53A68E3A-4C22-44FC-84AC-359A37161A67}"/>
              </a:ext>
            </a:extLst>
          </p:cNvPr>
          <p:cNvPicPr>
            <a:picLocks noChangeAspect="1"/>
          </p:cNvPicPr>
          <p:nvPr/>
        </p:nvPicPr>
        <p:blipFill>
          <a:blip r:embed="rId3"/>
          <a:stretch>
            <a:fillRect/>
          </a:stretch>
        </p:blipFill>
        <p:spPr>
          <a:xfrm>
            <a:off x="5216082" y="4733043"/>
            <a:ext cx="2696220" cy="1471646"/>
          </a:xfrm>
          <a:prstGeom prst="rect">
            <a:avLst/>
          </a:prstGeom>
        </p:spPr>
      </p:pic>
      <p:pic>
        <p:nvPicPr>
          <p:cNvPr id="5" name="Picture 4">
            <a:extLst>
              <a:ext uri="{FF2B5EF4-FFF2-40B4-BE49-F238E27FC236}">
                <a16:creationId xmlns:a16="http://schemas.microsoft.com/office/drawing/2014/main" id="{643F77C6-C9F8-41DA-8307-DBEE1498A0C5}"/>
              </a:ext>
            </a:extLst>
          </p:cNvPr>
          <p:cNvPicPr>
            <a:picLocks noChangeAspect="1"/>
          </p:cNvPicPr>
          <p:nvPr/>
        </p:nvPicPr>
        <p:blipFill>
          <a:blip r:embed="rId4"/>
          <a:stretch>
            <a:fillRect/>
          </a:stretch>
        </p:blipFill>
        <p:spPr>
          <a:xfrm>
            <a:off x="954579" y="1475509"/>
            <a:ext cx="2776918" cy="4574998"/>
          </a:xfrm>
          <a:prstGeom prst="rect">
            <a:avLst/>
          </a:prstGeom>
        </p:spPr>
      </p:pic>
    </p:spTree>
    <p:extLst>
      <p:ext uri="{BB962C8B-B14F-4D97-AF65-F5344CB8AC3E}">
        <p14:creationId xmlns:p14="http://schemas.microsoft.com/office/powerpoint/2010/main" val="299155547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a:extLst>
              <a:ext uri="{FF2B5EF4-FFF2-40B4-BE49-F238E27FC236}">
                <a16:creationId xmlns:a16="http://schemas.microsoft.com/office/drawing/2014/main" id="{ADC553B5-C59A-4FED-80F2-FE4C683DA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30" r="-2"/>
          <a:stretch>
            <a:fillRect/>
          </a:stretch>
        </p:blipFill>
        <p:spPr bwMode="auto">
          <a:xfrm>
            <a:off x="827088" y="1916113"/>
            <a:ext cx="7993062"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Rectangle 3">
            <a:extLst>
              <a:ext uri="{FF2B5EF4-FFF2-40B4-BE49-F238E27FC236}">
                <a16:creationId xmlns:a16="http://schemas.microsoft.com/office/drawing/2014/main" id="{F071C523-8B33-4A62-BDED-836A9B9B7D27}"/>
              </a:ext>
            </a:extLst>
          </p:cNvPr>
          <p:cNvSpPr>
            <a:spLocks noChangeArrowheads="1"/>
          </p:cNvSpPr>
          <p:nvPr/>
        </p:nvSpPr>
        <p:spPr bwMode="auto">
          <a:xfrm>
            <a:off x="827088" y="4149725"/>
            <a:ext cx="7777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nl-NL" sz="1600" b="0" i="1">
                <a:latin typeface="Tahoma" panose="020B0604030504040204" pitchFamily="34" charset="0"/>
              </a:rPr>
              <a:t>In vitro </a:t>
            </a:r>
            <a:r>
              <a:rPr lang="en-US" altLang="nl-NL" sz="1600" b="0">
                <a:latin typeface="Tahoma" panose="020B0604030504040204" pitchFamily="34" charset="0"/>
              </a:rPr>
              <a:t>chondrogenesis model using human bone marrow derived mesenchymal stem cells. Alcian blue staining</a:t>
            </a:r>
            <a:endParaRPr lang="en-GB" altLang="nl-NL" sz="1600" b="0">
              <a:latin typeface="Tahoma" panose="020B0604030504040204" pitchFamily="34" charset="0"/>
            </a:endParaRPr>
          </a:p>
        </p:txBody>
      </p:sp>
      <p:sp>
        <p:nvSpPr>
          <p:cNvPr id="124932" name="TextBox 3">
            <a:extLst>
              <a:ext uri="{FF2B5EF4-FFF2-40B4-BE49-F238E27FC236}">
                <a16:creationId xmlns:a16="http://schemas.microsoft.com/office/drawing/2014/main" id="{6421FB61-D188-46D4-BFBC-53B9FE7C040C}"/>
              </a:ext>
            </a:extLst>
          </p:cNvPr>
          <p:cNvSpPr txBox="1">
            <a:spLocks noChangeArrowheads="1"/>
          </p:cNvSpPr>
          <p:nvPr/>
        </p:nvSpPr>
        <p:spPr bwMode="auto">
          <a:xfrm>
            <a:off x="1474788" y="260350"/>
            <a:ext cx="80660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nl-NL" altLang="nl-NL" sz="2800" i="1">
                <a:solidFill>
                  <a:srgbClr val="000066"/>
                </a:solidFill>
                <a:latin typeface="Tahoma" panose="020B0604030504040204" pitchFamily="34" charset="0"/>
                <a:cs typeface="Times New Roman" panose="02020603050405020304" pitchFamily="18" charset="0"/>
              </a:rPr>
              <a:t>In vitro</a:t>
            </a:r>
            <a:r>
              <a:rPr lang="nl-NL" altLang="nl-NL" sz="2800">
                <a:solidFill>
                  <a:srgbClr val="000066"/>
                </a:solidFill>
                <a:latin typeface="Tahoma" panose="020B0604030504040204" pitchFamily="34" charset="0"/>
                <a:cs typeface="Times New Roman" panose="02020603050405020304" pitchFamily="18" charset="0"/>
              </a:rPr>
              <a:t> chondrogenesis model</a:t>
            </a:r>
          </a:p>
          <a:p>
            <a:pPr eaLnBrk="1" hangingPunct="1">
              <a:spcBef>
                <a:spcPct val="0"/>
              </a:spcBef>
              <a:buFontTx/>
              <a:buNone/>
            </a:pPr>
            <a:r>
              <a:rPr lang="nl-NL" altLang="nl-NL" sz="2800">
                <a:solidFill>
                  <a:srgbClr val="000066"/>
                </a:solidFill>
                <a:latin typeface="Tahoma" panose="020B0604030504040204" pitchFamily="34" charset="0"/>
                <a:cs typeface="Times New Roman" panose="02020603050405020304" pitchFamily="18" charset="0"/>
              </a:rPr>
              <a:t>Stemcells, primary chondrocytes</a:t>
            </a:r>
          </a:p>
        </p:txBody>
      </p:sp>
      <p:pic>
        <p:nvPicPr>
          <p:cNvPr id="124933" name="Picture 9" descr="logo lumc zonder tekst">
            <a:extLst>
              <a:ext uri="{FF2B5EF4-FFF2-40B4-BE49-F238E27FC236}">
                <a16:creationId xmlns:a16="http://schemas.microsoft.com/office/drawing/2014/main" id="{61786FED-EFCA-4E5A-B379-74EBB2AEC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420688"/>
            <a:ext cx="62388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TextBox 7">
            <a:extLst>
              <a:ext uri="{FF2B5EF4-FFF2-40B4-BE49-F238E27FC236}">
                <a16:creationId xmlns:a16="http://schemas.microsoft.com/office/drawing/2014/main" id="{F0168D1A-6EBC-4B82-9EE8-DEB3B6599490}"/>
              </a:ext>
            </a:extLst>
          </p:cNvPr>
          <p:cNvSpPr txBox="1">
            <a:spLocks noChangeArrowheads="1"/>
          </p:cNvSpPr>
          <p:nvPr/>
        </p:nvSpPr>
        <p:spPr bwMode="auto">
          <a:xfrm>
            <a:off x="2627784" y="5323314"/>
            <a:ext cx="6336704" cy="830997"/>
          </a:xfrm>
          <a:prstGeom prst="rect">
            <a:avLst/>
          </a:prstGeom>
          <a:solidFill>
            <a:schemeClr val="bg1">
              <a:lumMod val="95000"/>
            </a:schemeClr>
          </a:solid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nl-NL" sz="2400" dirty="0">
                <a:solidFill>
                  <a:srgbClr val="111166"/>
                </a:solidFill>
                <a:latin typeface="Tahoma" panose="020B0604030504040204" pitchFamily="34" charset="0"/>
              </a:rPr>
              <a:t>What is direct effect of DIO2 upregulation on cartilage integrity?</a:t>
            </a:r>
          </a:p>
        </p:txBody>
      </p:sp>
      <p:sp>
        <p:nvSpPr>
          <p:cNvPr id="124935" name="Rectangle 14">
            <a:extLst>
              <a:ext uri="{FF2B5EF4-FFF2-40B4-BE49-F238E27FC236}">
                <a16:creationId xmlns:a16="http://schemas.microsoft.com/office/drawing/2014/main" id="{6B9A20E1-5DA4-4D7B-B73E-BC4B956AE6C3}"/>
              </a:ext>
            </a:extLst>
          </p:cNvPr>
          <p:cNvSpPr>
            <a:spLocks noChangeArrowheads="1"/>
          </p:cNvSpPr>
          <p:nvPr/>
        </p:nvSpPr>
        <p:spPr bwMode="auto">
          <a:xfrm>
            <a:off x="79375" y="6443663"/>
            <a:ext cx="44910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200" i="1">
                <a:solidFill>
                  <a:schemeClr val="tx2"/>
                </a:solidFill>
                <a:latin typeface="Tahoma" panose="020B0604030504040204" pitchFamily="34" charset="0"/>
              </a:rPr>
              <a:t>N. Bomer</a:t>
            </a:r>
            <a:r>
              <a:rPr lang="en-US" altLang="en-US" sz="1200" b="0" i="1">
                <a:solidFill>
                  <a:schemeClr val="tx2"/>
                </a:solidFill>
                <a:latin typeface="Tahoma" panose="020B0604030504040204" pitchFamily="34" charset="0"/>
              </a:rPr>
              <a:t>, W den Hollander and </a:t>
            </a:r>
            <a:r>
              <a:rPr lang="en-US" altLang="en-US" sz="1200" i="1">
                <a:solidFill>
                  <a:schemeClr val="tx2"/>
                </a:solidFill>
                <a:latin typeface="Tahoma" panose="020B0604030504040204" pitchFamily="34" charset="0"/>
              </a:rPr>
              <a:t>YFM Ramos </a:t>
            </a:r>
            <a:r>
              <a:rPr lang="en-US" altLang="en-US" sz="1200" b="0" i="1">
                <a:solidFill>
                  <a:schemeClr val="tx2"/>
                </a:solidFill>
                <a:latin typeface="Tahoma" panose="020B0604030504040204" pitchFamily="34" charset="0"/>
              </a:rPr>
              <a:t>et al. ARD 2015</a:t>
            </a:r>
            <a:endParaRPr lang="en-GB" altLang="en-US" sz="1200" b="0" i="1">
              <a:solidFill>
                <a:schemeClr val="tx2"/>
              </a:solidFill>
              <a:latin typeface="Tahoma" panose="020B060403050404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972947-091F-4CFE-8AA9-92C687504480}"/>
              </a:ext>
            </a:extLst>
          </p:cNvPr>
          <p:cNvSpPr>
            <a:spLocks noGrp="1"/>
          </p:cNvSpPr>
          <p:nvPr>
            <p:ph type="dt" sz="quarter" idx="10"/>
          </p:nvPr>
        </p:nvSpPr>
        <p:spPr/>
        <p:txBody>
          <a:bodyPr/>
          <a:lstStyle/>
          <a:p>
            <a:pPr>
              <a:defRPr/>
            </a:pPr>
            <a:fld id="{03D97A11-27EC-48F1-AD2A-F37D7F1C27B9}" type="datetime5">
              <a:rPr lang="en-US"/>
              <a:pPr>
                <a:defRPr/>
              </a:pPr>
              <a:t>23-Oct-20</a:t>
            </a:fld>
            <a:endParaRPr lang="en-GB" dirty="0"/>
          </a:p>
        </p:txBody>
      </p:sp>
      <p:sp>
        <p:nvSpPr>
          <p:cNvPr id="3" name="Slide Number Placeholder 2">
            <a:extLst>
              <a:ext uri="{FF2B5EF4-FFF2-40B4-BE49-F238E27FC236}">
                <a16:creationId xmlns:a16="http://schemas.microsoft.com/office/drawing/2014/main" id="{EAE2EE90-DAA3-4405-8118-67234AC68278}"/>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846EB5AD-DA11-45AF-8AA6-848DDB6F7DCF}" type="slidenum">
              <a:rPr lang="en-GB" altLang="nl-NL" sz="1200" smtClean="0">
                <a:solidFill>
                  <a:srgbClr val="FFFFFF"/>
                </a:solidFill>
                <a:latin typeface="Calibri" panose="020F0502020204030204" pitchFamily="34" charset="0"/>
              </a:rPr>
              <a:pPr eaLnBrk="1" hangingPunct="1">
                <a:defRPr/>
              </a:pPr>
              <a:t>51</a:t>
            </a:fld>
            <a:endParaRPr lang="en-GB" altLang="nl-NL" sz="1200">
              <a:solidFill>
                <a:srgbClr val="FFFFFF"/>
              </a:solidFill>
              <a:latin typeface="Calibri" panose="020F0502020204030204" pitchFamily="34" charset="0"/>
            </a:endParaRPr>
          </a:p>
        </p:txBody>
      </p:sp>
      <p:sp>
        <p:nvSpPr>
          <p:cNvPr id="125956" name="Text Box 19">
            <a:extLst>
              <a:ext uri="{FF2B5EF4-FFF2-40B4-BE49-F238E27FC236}">
                <a16:creationId xmlns:a16="http://schemas.microsoft.com/office/drawing/2014/main" id="{5A584AAF-4C32-4C6A-A35E-B4F9E2D75CFE}"/>
              </a:ext>
            </a:extLst>
          </p:cNvPr>
          <p:cNvSpPr txBox="1">
            <a:spLocks noChangeArrowheads="1"/>
          </p:cNvSpPr>
          <p:nvPr/>
        </p:nvSpPr>
        <p:spPr bwMode="auto">
          <a:xfrm>
            <a:off x="2268538" y="3709988"/>
            <a:ext cx="781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a:solidFill>
                  <a:srgbClr val="FFFFFF"/>
                </a:solidFill>
                <a:latin typeface="Tahoma" panose="020B0604030504040204" pitchFamily="34" charset="0"/>
              </a:rPr>
              <a:t>eGFP</a:t>
            </a:r>
          </a:p>
        </p:txBody>
      </p:sp>
      <p:sp>
        <p:nvSpPr>
          <p:cNvPr id="125957" name="Text Box 20">
            <a:extLst>
              <a:ext uri="{FF2B5EF4-FFF2-40B4-BE49-F238E27FC236}">
                <a16:creationId xmlns:a16="http://schemas.microsoft.com/office/drawing/2014/main" id="{D2891341-8226-410E-8912-5FECC72CF2F1}"/>
              </a:ext>
            </a:extLst>
          </p:cNvPr>
          <p:cNvSpPr txBox="1">
            <a:spLocks noChangeArrowheads="1"/>
          </p:cNvSpPr>
          <p:nvPr/>
        </p:nvSpPr>
        <p:spPr bwMode="auto">
          <a:xfrm>
            <a:off x="5334000" y="3744913"/>
            <a:ext cx="796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a:solidFill>
                  <a:srgbClr val="FFFFFF"/>
                </a:solidFill>
                <a:latin typeface="Tahoma" panose="020B0604030504040204" pitchFamily="34" charset="0"/>
              </a:rPr>
              <a:t>DIO2</a:t>
            </a:r>
          </a:p>
        </p:txBody>
      </p:sp>
      <p:sp>
        <p:nvSpPr>
          <p:cNvPr id="125958" name="Rectangle 2">
            <a:extLst>
              <a:ext uri="{FF2B5EF4-FFF2-40B4-BE49-F238E27FC236}">
                <a16:creationId xmlns:a16="http://schemas.microsoft.com/office/drawing/2014/main" id="{24769BCC-8C07-4E11-B05C-AB7EDA58C199}"/>
              </a:ext>
            </a:extLst>
          </p:cNvPr>
          <p:cNvSpPr>
            <a:spLocks noChangeArrowheads="1"/>
          </p:cNvSpPr>
          <p:nvPr/>
        </p:nvSpPr>
        <p:spPr bwMode="auto">
          <a:xfrm>
            <a:off x="209550" y="-458788"/>
            <a:ext cx="77724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nSpc>
                <a:spcPct val="100000"/>
              </a:lnSpc>
            </a:pPr>
            <a:r>
              <a:rPr lang="en-GB" altLang="en-US" sz="2400">
                <a:solidFill>
                  <a:schemeClr val="bg1"/>
                </a:solidFill>
                <a:latin typeface="Tahoma" panose="020B0604030504040204" pitchFamily="34" charset="0"/>
              </a:rPr>
              <a:t>BM-MSC based </a:t>
            </a:r>
            <a:r>
              <a:rPr lang="en-GB" altLang="en-US" sz="2400" i="1">
                <a:solidFill>
                  <a:schemeClr val="bg1"/>
                </a:solidFill>
                <a:latin typeface="Tahoma" panose="020B0604030504040204" pitchFamily="34" charset="0"/>
              </a:rPr>
              <a:t>in vitro</a:t>
            </a:r>
            <a:r>
              <a:rPr lang="en-GB" altLang="en-US" sz="2400">
                <a:solidFill>
                  <a:schemeClr val="bg1"/>
                </a:solidFill>
                <a:latin typeface="Tahoma" panose="020B0604030504040204" pitchFamily="34" charset="0"/>
              </a:rPr>
              <a:t> chondrogenesis model</a:t>
            </a:r>
            <a:endParaRPr lang="en-US" altLang="en-US" sz="2400">
              <a:solidFill>
                <a:schemeClr val="bg1"/>
              </a:solidFill>
              <a:latin typeface="Tahoma" panose="020B0604030504040204" pitchFamily="34" charset="0"/>
            </a:endParaRPr>
          </a:p>
        </p:txBody>
      </p:sp>
      <p:sp>
        <p:nvSpPr>
          <p:cNvPr id="125959" name="Rectangle 14">
            <a:extLst>
              <a:ext uri="{FF2B5EF4-FFF2-40B4-BE49-F238E27FC236}">
                <a16:creationId xmlns:a16="http://schemas.microsoft.com/office/drawing/2014/main" id="{1323D0E6-A8CA-4AA5-B34B-260616908ACB}"/>
              </a:ext>
            </a:extLst>
          </p:cNvPr>
          <p:cNvSpPr>
            <a:spLocks noChangeArrowheads="1"/>
          </p:cNvSpPr>
          <p:nvPr/>
        </p:nvSpPr>
        <p:spPr bwMode="auto">
          <a:xfrm>
            <a:off x="0" y="6251575"/>
            <a:ext cx="44942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200" i="1">
                <a:solidFill>
                  <a:srgbClr val="111166"/>
                </a:solidFill>
                <a:latin typeface="Tahoma" panose="020B0604030504040204" pitchFamily="34" charset="0"/>
              </a:rPr>
              <a:t>N. Bomer,</a:t>
            </a:r>
            <a:r>
              <a:rPr lang="en-US" altLang="en-US" sz="1200" b="0" i="1">
                <a:solidFill>
                  <a:srgbClr val="111166"/>
                </a:solidFill>
                <a:latin typeface="Tahoma" panose="020B0604030504040204" pitchFamily="34" charset="0"/>
              </a:rPr>
              <a:t> W den Hollander and </a:t>
            </a:r>
            <a:r>
              <a:rPr lang="en-US" altLang="en-US" sz="1200" i="1">
                <a:solidFill>
                  <a:srgbClr val="111166"/>
                </a:solidFill>
                <a:latin typeface="Tahoma" panose="020B0604030504040204" pitchFamily="34" charset="0"/>
              </a:rPr>
              <a:t>YFM Ramos </a:t>
            </a:r>
            <a:r>
              <a:rPr lang="en-US" altLang="en-US" sz="1200" b="0" i="1">
                <a:solidFill>
                  <a:srgbClr val="111166"/>
                </a:solidFill>
                <a:latin typeface="Tahoma" panose="020B0604030504040204" pitchFamily="34" charset="0"/>
              </a:rPr>
              <a:t>et al. ARD 2015</a:t>
            </a:r>
            <a:endParaRPr lang="en-GB" altLang="en-US" sz="1200" i="1">
              <a:solidFill>
                <a:srgbClr val="FFFFFF"/>
              </a:solidFill>
              <a:latin typeface="Tahoma" panose="020B0604030504040204" pitchFamily="34" charset="0"/>
            </a:endParaRPr>
          </a:p>
        </p:txBody>
      </p:sp>
      <p:pic>
        <p:nvPicPr>
          <p:cNvPr id="125960" name="Picture 2">
            <a:extLst>
              <a:ext uri="{FF2B5EF4-FFF2-40B4-BE49-F238E27FC236}">
                <a16:creationId xmlns:a16="http://schemas.microsoft.com/office/drawing/2014/main" id="{5A1A9CE8-786B-437E-9175-F604305601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25538"/>
            <a:ext cx="6005512" cy="4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a:extLst>
              <a:ext uri="{FF2B5EF4-FFF2-40B4-BE49-F238E27FC236}">
                <a16:creationId xmlns:a16="http://schemas.microsoft.com/office/drawing/2014/main" id="{BFC54E1B-1691-4654-A115-211362A291B8}"/>
              </a:ext>
            </a:extLst>
          </p:cNvPr>
          <p:cNvSpPr/>
          <p:nvPr/>
        </p:nvSpPr>
        <p:spPr bwMode="auto">
          <a:xfrm>
            <a:off x="1867545" y="5373216"/>
            <a:ext cx="7186613" cy="726578"/>
          </a:xfrm>
          <a:prstGeom prst="roundRect">
            <a:avLst/>
          </a:prstGeom>
          <a:solidFill>
            <a:schemeClr val="accent1">
              <a:alpha val="68000"/>
            </a:schemeClr>
          </a:solidFill>
          <a:ln/>
          <a:effectLst/>
        </p:spPr>
        <p:style>
          <a:lnRef idx="0">
            <a:schemeClr val="accent3"/>
          </a:lnRef>
          <a:fillRef idx="3">
            <a:schemeClr val="accent3"/>
          </a:fillRef>
          <a:effectRef idx="3">
            <a:schemeClr val="accent3"/>
          </a:effectRef>
          <a:fontRef idx="minor">
            <a:schemeClr val="lt1"/>
          </a:fontRef>
        </p:style>
        <p:txBody>
          <a:bodyPr anchor="ctr"/>
          <a:lstStyle/>
          <a:p>
            <a:pPr eaLnBrk="1" hangingPunct="1">
              <a:defRPr/>
            </a:pPr>
            <a:r>
              <a:rPr lang="en-US" sz="2000" dirty="0"/>
              <a:t>Direct detrimental effect of DIO2 on cartilage matrix deposition </a:t>
            </a:r>
          </a:p>
          <a:p>
            <a:pPr eaLnBrk="1" hangingPunct="1">
              <a:defRPr/>
            </a:pPr>
            <a:r>
              <a:rPr lang="en-US" sz="2000" dirty="0"/>
              <a:t>Destruction without early hypertrophy (COLX)</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774D58-6B5A-4232-8F72-D2FFB88454AC}"/>
              </a:ext>
            </a:extLst>
          </p:cNvPr>
          <p:cNvSpPr>
            <a:spLocks noGrp="1"/>
          </p:cNvSpPr>
          <p:nvPr>
            <p:ph type="dt" sz="quarter" idx="10"/>
          </p:nvPr>
        </p:nvSpPr>
        <p:spPr/>
        <p:txBody>
          <a:bodyPr/>
          <a:lstStyle/>
          <a:p>
            <a:pPr>
              <a:defRPr/>
            </a:pPr>
            <a:fld id="{03D97A11-27EC-48F1-AD2A-F37D7F1C27B9}" type="datetime5">
              <a:rPr lang="en-US"/>
              <a:pPr>
                <a:defRPr/>
              </a:pPr>
              <a:t>23-Oct-20</a:t>
            </a:fld>
            <a:endParaRPr lang="en-GB" dirty="0"/>
          </a:p>
        </p:txBody>
      </p:sp>
      <p:sp>
        <p:nvSpPr>
          <p:cNvPr id="3" name="Slide Number Placeholder 2">
            <a:extLst>
              <a:ext uri="{FF2B5EF4-FFF2-40B4-BE49-F238E27FC236}">
                <a16:creationId xmlns:a16="http://schemas.microsoft.com/office/drawing/2014/main" id="{2423DC2F-DE89-44B8-86D7-FD761DE70838}"/>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44546495-0A5C-4323-BE90-605030B04827}" type="slidenum">
              <a:rPr lang="en-GB" altLang="nl-NL" sz="1200" smtClean="0">
                <a:solidFill>
                  <a:srgbClr val="FFFFFF"/>
                </a:solidFill>
                <a:latin typeface="Calibri" panose="020F0502020204030204" pitchFamily="34" charset="0"/>
              </a:rPr>
              <a:pPr eaLnBrk="1" hangingPunct="1">
                <a:defRPr/>
              </a:pPr>
              <a:t>52</a:t>
            </a:fld>
            <a:endParaRPr lang="en-GB" altLang="nl-NL" sz="1200">
              <a:solidFill>
                <a:srgbClr val="FFFFFF"/>
              </a:solidFill>
              <a:latin typeface="Calibri" panose="020F0502020204030204" pitchFamily="34" charset="0"/>
            </a:endParaRPr>
          </a:p>
        </p:txBody>
      </p:sp>
      <p:sp>
        <p:nvSpPr>
          <p:cNvPr id="5" name="Rectangle 2">
            <a:extLst>
              <a:ext uri="{FF2B5EF4-FFF2-40B4-BE49-F238E27FC236}">
                <a16:creationId xmlns:a16="http://schemas.microsoft.com/office/drawing/2014/main" id="{A3E204BB-8925-466D-9B83-A4C723EA49D7}"/>
              </a:ext>
            </a:extLst>
          </p:cNvPr>
          <p:cNvSpPr txBox="1">
            <a:spLocks noChangeArrowheads="1"/>
          </p:cNvSpPr>
          <p:nvPr/>
        </p:nvSpPr>
        <p:spPr bwMode="auto">
          <a:xfrm>
            <a:off x="250825" y="241300"/>
            <a:ext cx="7772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0" tIns="0" rIns="0" bIns="72000" anchor="b">
            <a:spAutoFit/>
          </a:bodyPr>
          <a:lstStyle>
            <a:lvl1pPr algn="l" rtl="0" eaLnBrk="1" fontAlgn="base" hangingPunct="1">
              <a:lnSpc>
                <a:spcPct val="96000"/>
              </a:lnSpc>
              <a:spcBef>
                <a:spcPct val="0"/>
              </a:spcBef>
              <a:spcAft>
                <a:spcPct val="0"/>
              </a:spcAft>
              <a:defRPr sz="2400" b="1" i="0">
                <a:solidFill>
                  <a:schemeClr val="tx1"/>
                </a:solidFill>
                <a:latin typeface="+mj-lt"/>
                <a:ea typeface="+mj-ea"/>
                <a:cs typeface="+mj-cs"/>
              </a:defRPr>
            </a:lvl1pPr>
            <a:lvl2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2pPr>
            <a:lvl3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3pPr>
            <a:lvl4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4pPr>
            <a:lvl5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a:defRPr/>
            </a:pPr>
            <a:r>
              <a:rPr lang="en-GB" sz="2800" dirty="0">
                <a:solidFill>
                  <a:schemeClr val="bg1"/>
                </a:solidFill>
                <a:latin typeface="+mn-lt"/>
                <a:ea typeface="+mn-ea"/>
                <a:cs typeface="Times New Roman" pitchFamily="18" charset="0"/>
              </a:rPr>
              <a:t>BM-MSC based </a:t>
            </a:r>
            <a:r>
              <a:rPr lang="en-GB" sz="2800" i="1" dirty="0">
                <a:solidFill>
                  <a:schemeClr val="bg1"/>
                </a:solidFill>
                <a:latin typeface="+mn-lt"/>
                <a:ea typeface="+mn-ea"/>
                <a:cs typeface="Times New Roman" pitchFamily="18" charset="0"/>
              </a:rPr>
              <a:t>in vitro </a:t>
            </a:r>
            <a:r>
              <a:rPr lang="en-GB" sz="2800" dirty="0">
                <a:solidFill>
                  <a:schemeClr val="bg1"/>
                </a:solidFill>
                <a:latin typeface="+mn-lt"/>
                <a:ea typeface="+mn-ea"/>
                <a:cs typeface="Times New Roman" pitchFamily="18" charset="0"/>
              </a:rPr>
              <a:t>chondrogenesis model</a:t>
            </a:r>
            <a:endParaRPr lang="en-US" sz="2800" dirty="0">
              <a:solidFill>
                <a:schemeClr val="bg1"/>
              </a:solidFill>
              <a:latin typeface="+mn-lt"/>
              <a:ea typeface="+mn-ea"/>
              <a:cs typeface="Times New Roman" pitchFamily="18" charset="0"/>
            </a:endParaRPr>
          </a:p>
        </p:txBody>
      </p:sp>
      <p:pic>
        <p:nvPicPr>
          <p:cNvPr id="126981" name="Picture 2">
            <a:extLst>
              <a:ext uri="{FF2B5EF4-FFF2-40B4-BE49-F238E27FC236}">
                <a16:creationId xmlns:a16="http://schemas.microsoft.com/office/drawing/2014/main" id="{2F87585E-47CB-4D40-AD45-DC820F3EF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341438"/>
            <a:ext cx="5861050" cy="41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extLst>
              <a:ext uri="{FF2B5EF4-FFF2-40B4-BE49-F238E27FC236}">
                <a16:creationId xmlns:a16="http://schemas.microsoft.com/office/drawing/2014/main" id="{39D8D260-7C93-4D36-B45E-6ECBCD8875CE}"/>
              </a:ext>
            </a:extLst>
          </p:cNvPr>
          <p:cNvSpPr/>
          <p:nvPr/>
        </p:nvSpPr>
        <p:spPr bwMode="auto">
          <a:xfrm>
            <a:off x="2663404" y="5652673"/>
            <a:ext cx="6264696" cy="599512"/>
          </a:xfrm>
          <a:prstGeom prst="roundRect">
            <a:avLst/>
          </a:prstGeom>
          <a:solidFill>
            <a:schemeClr val="accent1">
              <a:alpha val="68000"/>
            </a:schemeClr>
          </a:solidFill>
          <a:ln/>
          <a:effectLst/>
        </p:spPr>
        <p:style>
          <a:lnRef idx="0">
            <a:schemeClr val="accent3"/>
          </a:lnRef>
          <a:fillRef idx="3">
            <a:schemeClr val="accent3"/>
          </a:fillRef>
          <a:effectRef idx="3">
            <a:schemeClr val="accent3"/>
          </a:effectRef>
          <a:fontRef idx="minor">
            <a:schemeClr val="lt1"/>
          </a:fontRef>
        </p:style>
        <p:txBody>
          <a:bodyPr anchor="ctr"/>
          <a:lstStyle/>
          <a:p>
            <a:pPr eaLnBrk="1" hangingPunct="1">
              <a:defRPr/>
            </a:pPr>
            <a:r>
              <a:rPr lang="en-US" sz="2000" dirty="0"/>
              <a:t>Beneficial effect of DIO2 on cartilage matrix deposition</a:t>
            </a:r>
          </a:p>
          <a:p>
            <a:pPr eaLnBrk="1" hangingPunct="1">
              <a:defRPr/>
            </a:pPr>
            <a:r>
              <a:rPr lang="en-US" sz="2000" dirty="0"/>
              <a:t>Early hypertrophy (COLX), no destruction</a:t>
            </a:r>
          </a:p>
        </p:txBody>
      </p:sp>
      <p:sp>
        <p:nvSpPr>
          <p:cNvPr id="126985" name="TextBox 1">
            <a:extLst>
              <a:ext uri="{FF2B5EF4-FFF2-40B4-BE49-F238E27FC236}">
                <a16:creationId xmlns:a16="http://schemas.microsoft.com/office/drawing/2014/main" id="{0BA305DB-A446-42F1-9EC5-BC80C2EF4684}"/>
              </a:ext>
            </a:extLst>
          </p:cNvPr>
          <p:cNvSpPr txBox="1">
            <a:spLocks noChangeArrowheads="1"/>
          </p:cNvSpPr>
          <p:nvPr/>
        </p:nvSpPr>
        <p:spPr bwMode="auto">
          <a:xfrm>
            <a:off x="6256338" y="1700213"/>
            <a:ext cx="2671762"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600" b="0">
                <a:solidFill>
                  <a:srgbClr val="002060"/>
                </a:solidFill>
                <a:latin typeface="Tahoma" panose="020B0604030504040204" pitchFamily="34" charset="0"/>
              </a:rPr>
              <a:t>IOP = Iopanoic acid, an oral cholecystographic agent, an effective inhibitor of iodothyronine deiodinase and medication for thyrotoxicosis.</a:t>
            </a:r>
            <a:br>
              <a:rPr lang="en-US" altLang="en-US" sz="1600" b="0">
                <a:solidFill>
                  <a:srgbClr val="002060"/>
                </a:solidFill>
                <a:latin typeface="Tahoma" panose="020B0604030504040204" pitchFamily="34" charset="0"/>
              </a:rPr>
            </a:br>
            <a:r>
              <a:rPr lang="en-US" altLang="en-US" sz="1100" b="0">
                <a:solidFill>
                  <a:srgbClr val="002060"/>
                </a:solidFill>
                <a:latin typeface="Tahoma" panose="020B0604030504040204" pitchFamily="34" charset="0"/>
              </a:rPr>
              <a:t>Tyer et al. Endocr Pract. 2014 20 (10):1084-1092</a:t>
            </a:r>
            <a:endParaRPr lang="en-GB" altLang="en-US" sz="1600" b="0">
              <a:solidFill>
                <a:srgbClr val="002060"/>
              </a:solidFill>
              <a:latin typeface="Tahoma" panose="020B0604030504040204" pitchFamily="34" charset="0"/>
            </a:endParaRPr>
          </a:p>
        </p:txBody>
      </p:sp>
      <p:sp>
        <p:nvSpPr>
          <p:cNvPr id="126986" name="Rectangle 14">
            <a:extLst>
              <a:ext uri="{FF2B5EF4-FFF2-40B4-BE49-F238E27FC236}">
                <a16:creationId xmlns:a16="http://schemas.microsoft.com/office/drawing/2014/main" id="{0E383C9A-2090-4997-B954-9FB54482D9FD}"/>
              </a:ext>
            </a:extLst>
          </p:cNvPr>
          <p:cNvSpPr>
            <a:spLocks noChangeArrowheads="1"/>
          </p:cNvSpPr>
          <p:nvPr/>
        </p:nvSpPr>
        <p:spPr bwMode="auto">
          <a:xfrm>
            <a:off x="0" y="6251575"/>
            <a:ext cx="44942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200" i="1">
                <a:solidFill>
                  <a:srgbClr val="111166"/>
                </a:solidFill>
                <a:latin typeface="Tahoma" panose="020B0604030504040204" pitchFamily="34" charset="0"/>
              </a:rPr>
              <a:t>N. Bomer,</a:t>
            </a:r>
            <a:r>
              <a:rPr lang="en-US" altLang="en-US" sz="1200" b="0" i="1">
                <a:solidFill>
                  <a:srgbClr val="111166"/>
                </a:solidFill>
                <a:latin typeface="Tahoma" panose="020B0604030504040204" pitchFamily="34" charset="0"/>
              </a:rPr>
              <a:t> W den Hollander and </a:t>
            </a:r>
            <a:r>
              <a:rPr lang="en-US" altLang="en-US" sz="1200" i="1">
                <a:solidFill>
                  <a:srgbClr val="111166"/>
                </a:solidFill>
                <a:latin typeface="Tahoma" panose="020B0604030504040204" pitchFamily="34" charset="0"/>
              </a:rPr>
              <a:t>YFM Ramos </a:t>
            </a:r>
            <a:r>
              <a:rPr lang="en-US" altLang="en-US" sz="1200" b="0" i="1">
                <a:solidFill>
                  <a:srgbClr val="111166"/>
                </a:solidFill>
                <a:latin typeface="Tahoma" panose="020B0604030504040204" pitchFamily="34" charset="0"/>
              </a:rPr>
              <a:t>et al. ARD 2015</a:t>
            </a:r>
            <a:endParaRPr lang="en-GB" altLang="en-US" sz="1200" i="1">
              <a:solidFill>
                <a:srgbClr val="FFFFFF"/>
              </a:solidFill>
              <a:latin typeface="Tahoma" panose="020B0604030504040204" pitchFamily="34"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9B5FA6-6074-4335-9763-773960443BC0}"/>
              </a:ext>
            </a:extLst>
          </p:cNvPr>
          <p:cNvSpPr>
            <a:spLocks noGrp="1"/>
          </p:cNvSpPr>
          <p:nvPr>
            <p:ph type="dt" sz="quarter" idx="10"/>
          </p:nvPr>
        </p:nvSpPr>
        <p:spPr/>
        <p:txBody>
          <a:bodyPr/>
          <a:lstStyle/>
          <a:p>
            <a:pPr>
              <a:defRPr/>
            </a:pPr>
            <a:fld id="{81F5DC37-A0DE-4599-9831-78DC57672907}" type="datetime5">
              <a:rPr lang="en-US" smtClean="0"/>
              <a:pPr>
                <a:defRPr/>
              </a:pPr>
              <a:t>23-Oct-20</a:t>
            </a:fld>
            <a:endParaRPr lang="en-GB" dirty="0"/>
          </a:p>
        </p:txBody>
      </p:sp>
      <p:sp>
        <p:nvSpPr>
          <p:cNvPr id="3" name="Slide Number Placeholder 2">
            <a:extLst>
              <a:ext uri="{FF2B5EF4-FFF2-40B4-BE49-F238E27FC236}">
                <a16:creationId xmlns:a16="http://schemas.microsoft.com/office/drawing/2014/main" id="{BC8B5BFD-8C65-4E38-B0C6-DFA5FC828C60}"/>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77180B5A-B260-4307-ABBC-FD9265328C11}" type="slidenum">
              <a:rPr lang="en-GB" altLang="nl-NL" sz="1200" smtClean="0">
                <a:solidFill>
                  <a:srgbClr val="FFFFFF"/>
                </a:solidFill>
                <a:latin typeface="Calibri" panose="020F0502020204030204" pitchFamily="34" charset="0"/>
              </a:rPr>
              <a:pPr eaLnBrk="1" hangingPunct="1">
                <a:defRPr/>
              </a:pPr>
              <a:t>53</a:t>
            </a:fld>
            <a:endParaRPr lang="en-GB" altLang="nl-NL" sz="1200">
              <a:solidFill>
                <a:srgbClr val="FFFFFF"/>
              </a:solidFill>
              <a:latin typeface="Calibri" panose="020F0502020204030204" pitchFamily="34" charset="0"/>
            </a:endParaRPr>
          </a:p>
        </p:txBody>
      </p:sp>
      <p:sp>
        <p:nvSpPr>
          <p:cNvPr id="4" name="Footer Placeholder 3">
            <a:extLst>
              <a:ext uri="{FF2B5EF4-FFF2-40B4-BE49-F238E27FC236}">
                <a16:creationId xmlns:a16="http://schemas.microsoft.com/office/drawing/2014/main" id="{B02FFC7D-313D-45F5-891E-643FDA954D1A}"/>
              </a:ext>
            </a:extLst>
          </p:cNvPr>
          <p:cNvSpPr>
            <a:spLocks noGrp="1"/>
          </p:cNvSpPr>
          <p:nvPr>
            <p:ph type="ftr" sz="quarter" idx="12"/>
          </p:nvPr>
        </p:nvSpPr>
        <p:spPr/>
        <p:txBody>
          <a:bodyPr/>
          <a:lstStyle/>
          <a:p>
            <a:pPr>
              <a:defRPr/>
            </a:pPr>
            <a:r>
              <a:rPr lang="en-GB"/>
              <a:t>Insert &gt; Header &amp; footer</a:t>
            </a:r>
          </a:p>
        </p:txBody>
      </p:sp>
      <p:sp>
        <p:nvSpPr>
          <p:cNvPr id="5" name="Rounded Rectangle 4">
            <a:extLst>
              <a:ext uri="{FF2B5EF4-FFF2-40B4-BE49-F238E27FC236}">
                <a16:creationId xmlns:a16="http://schemas.microsoft.com/office/drawing/2014/main" id="{C99BF9D8-C792-495C-8C91-8212B7929EE0}"/>
              </a:ext>
            </a:extLst>
          </p:cNvPr>
          <p:cNvSpPr/>
          <p:nvPr/>
        </p:nvSpPr>
        <p:spPr bwMode="auto">
          <a:xfrm>
            <a:off x="179388" y="115888"/>
            <a:ext cx="7186612" cy="727075"/>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72000" anchor="b"/>
          <a:lstStyle/>
          <a:p>
            <a:pPr>
              <a:lnSpc>
                <a:spcPct val="96000"/>
              </a:lnSpc>
              <a:defRPr/>
            </a:pPr>
            <a:r>
              <a:rPr lang="en-US" dirty="0">
                <a:solidFill>
                  <a:schemeClr val="tx1"/>
                </a:solidFill>
                <a:latin typeface="+mj-lt"/>
                <a:ea typeface="+mj-ea"/>
                <a:cs typeface="+mj-cs"/>
              </a:rPr>
              <a:t>Conclusions human </a:t>
            </a:r>
            <a:r>
              <a:rPr lang="en-US" i="1" dirty="0">
                <a:solidFill>
                  <a:schemeClr val="tx1"/>
                </a:solidFill>
                <a:latin typeface="+mj-lt"/>
                <a:ea typeface="+mj-ea"/>
                <a:cs typeface="+mj-cs"/>
              </a:rPr>
              <a:t>in vitro </a:t>
            </a:r>
            <a:r>
              <a:rPr lang="en-US" dirty="0">
                <a:solidFill>
                  <a:schemeClr val="tx1"/>
                </a:solidFill>
                <a:latin typeface="+mj-lt"/>
                <a:ea typeface="+mj-ea"/>
                <a:cs typeface="+mj-cs"/>
              </a:rPr>
              <a:t>studies DIO2</a:t>
            </a:r>
          </a:p>
        </p:txBody>
      </p:sp>
      <p:sp>
        <p:nvSpPr>
          <p:cNvPr id="6" name="Rounded Rectangle 5">
            <a:extLst>
              <a:ext uri="{FF2B5EF4-FFF2-40B4-BE49-F238E27FC236}">
                <a16:creationId xmlns:a16="http://schemas.microsoft.com/office/drawing/2014/main" id="{6564A80B-8341-44B5-BF7A-DE9CEC20C22A}"/>
              </a:ext>
            </a:extLst>
          </p:cNvPr>
          <p:cNvSpPr/>
          <p:nvPr/>
        </p:nvSpPr>
        <p:spPr bwMode="auto">
          <a:xfrm>
            <a:off x="611188" y="2349500"/>
            <a:ext cx="8281987" cy="1949450"/>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72000" anchor="b"/>
          <a:lstStyle/>
          <a:p>
            <a:pPr marL="342900" indent="-342900">
              <a:lnSpc>
                <a:spcPct val="96000"/>
              </a:lnSpc>
              <a:buFont typeface="Arial" panose="020B0604020202020204" pitchFamily="34" charset="0"/>
              <a:buChar char="•"/>
              <a:defRPr/>
            </a:pPr>
            <a:endParaRPr lang="en-US" dirty="0">
              <a:solidFill>
                <a:schemeClr val="bg2"/>
              </a:solidFill>
              <a:latin typeface="+mj-lt"/>
              <a:ea typeface="+mj-ea"/>
              <a:cs typeface="+mj-cs"/>
            </a:endParaRPr>
          </a:p>
        </p:txBody>
      </p:sp>
      <p:sp>
        <p:nvSpPr>
          <p:cNvPr id="8" name="Rounded Rectangle 7">
            <a:extLst>
              <a:ext uri="{FF2B5EF4-FFF2-40B4-BE49-F238E27FC236}">
                <a16:creationId xmlns:a16="http://schemas.microsoft.com/office/drawing/2014/main" id="{E002E279-881D-47AD-A379-1EB010F80FCB}"/>
              </a:ext>
            </a:extLst>
          </p:cNvPr>
          <p:cNvSpPr/>
          <p:nvPr/>
        </p:nvSpPr>
        <p:spPr bwMode="auto">
          <a:xfrm>
            <a:off x="4762289" y="5652673"/>
            <a:ext cx="3564780" cy="599512"/>
          </a:xfrm>
          <a:prstGeom prst="roundRect">
            <a:avLst/>
          </a:prstGeom>
          <a:solidFill>
            <a:schemeClr val="accent1">
              <a:alpha val="68000"/>
            </a:schemeClr>
          </a:solidFill>
          <a:ln/>
          <a:effectLst/>
        </p:spPr>
        <p:style>
          <a:lnRef idx="0">
            <a:schemeClr val="accent3"/>
          </a:lnRef>
          <a:fillRef idx="3">
            <a:schemeClr val="accent3"/>
          </a:fillRef>
          <a:effectRef idx="3">
            <a:schemeClr val="accent3"/>
          </a:effectRef>
          <a:fontRef idx="minor">
            <a:schemeClr val="lt1"/>
          </a:fontRef>
        </p:style>
        <p:txBody>
          <a:bodyPr anchor="ctr"/>
          <a:lstStyle/>
          <a:p>
            <a:pPr eaLnBrk="1" hangingPunct="1">
              <a:defRPr/>
            </a:pPr>
            <a:r>
              <a:rPr lang="en-US" sz="2000" dirty="0"/>
              <a:t>What about </a:t>
            </a:r>
            <a:r>
              <a:rPr lang="en-US" sz="2000" i="1" dirty="0"/>
              <a:t>in vivo </a:t>
            </a:r>
            <a:r>
              <a:rPr lang="en-US" sz="2000" dirty="0"/>
              <a:t>studies?</a:t>
            </a:r>
          </a:p>
        </p:txBody>
      </p:sp>
      <p:sp>
        <p:nvSpPr>
          <p:cNvPr id="10" name="Rounded Rectangle 9">
            <a:extLst>
              <a:ext uri="{FF2B5EF4-FFF2-40B4-BE49-F238E27FC236}">
                <a16:creationId xmlns:a16="http://schemas.microsoft.com/office/drawing/2014/main" id="{439FED04-D199-4D0C-8712-7A8BC30B48A7}"/>
              </a:ext>
            </a:extLst>
          </p:cNvPr>
          <p:cNvSpPr/>
          <p:nvPr/>
        </p:nvSpPr>
        <p:spPr bwMode="auto">
          <a:xfrm>
            <a:off x="1267247" y="1556792"/>
            <a:ext cx="6689129" cy="792088"/>
          </a:xfrm>
          <a:prstGeom prst="roundRect">
            <a:avLst/>
          </a:prstGeom>
          <a:noFill/>
          <a:ln w="12700"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1200000"/>
            </a:lightRig>
          </a:scene3d>
          <a:sp3d>
            <a:bevelT h="0"/>
          </a:sp3d>
        </p:spPr>
        <p:txBody>
          <a:bodyPr lIns="90488" tIns="44450" rIns="90488" bIns="44450" anchor="b"/>
          <a:lstStyle/>
          <a:p>
            <a:pPr algn="ctr">
              <a:lnSpc>
                <a:spcPct val="96000"/>
              </a:lnSpc>
              <a:defRPr/>
            </a:pPr>
            <a:r>
              <a:rPr lang="en-US" sz="2000" dirty="0">
                <a:solidFill>
                  <a:srgbClr val="111166"/>
                </a:solidFill>
                <a:latin typeface="Calibri" panose="020F0502020204030204" pitchFamily="34" charset="0"/>
                <a:cs typeface="Arial" charset="0"/>
              </a:rPr>
              <a:t>Direct detrimental effect of DIO2 on cartilage matrix deposition .</a:t>
            </a:r>
          </a:p>
        </p:txBody>
      </p:sp>
      <p:sp>
        <p:nvSpPr>
          <p:cNvPr id="11" name="Rounded Rectangle 10">
            <a:extLst>
              <a:ext uri="{FF2B5EF4-FFF2-40B4-BE49-F238E27FC236}">
                <a16:creationId xmlns:a16="http://schemas.microsoft.com/office/drawing/2014/main" id="{DF66B3EB-9C1A-406C-92BB-98F4B598E2E7}"/>
              </a:ext>
            </a:extLst>
          </p:cNvPr>
          <p:cNvSpPr/>
          <p:nvPr/>
        </p:nvSpPr>
        <p:spPr bwMode="auto">
          <a:xfrm>
            <a:off x="1259632" y="2787426"/>
            <a:ext cx="6696744" cy="713582"/>
          </a:xfrm>
          <a:prstGeom prst="roundRect">
            <a:avLst/>
          </a:prstGeom>
          <a:noFill/>
          <a:ln w="12700"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1200000"/>
            </a:lightRig>
          </a:scene3d>
          <a:sp3d>
            <a:bevelT h="0"/>
          </a:sp3d>
        </p:spPr>
        <p:txBody>
          <a:bodyPr lIns="90488" tIns="44450" rIns="90488" bIns="44450" anchor="b"/>
          <a:lstStyle/>
          <a:p>
            <a:pPr algn="ctr">
              <a:lnSpc>
                <a:spcPct val="96000"/>
              </a:lnSpc>
              <a:defRPr/>
            </a:pPr>
            <a:r>
              <a:rPr lang="en-US" sz="2000" dirty="0">
                <a:solidFill>
                  <a:srgbClr val="111166"/>
                </a:solidFill>
                <a:latin typeface="Calibri" panose="020F0502020204030204" pitchFamily="34" charset="0"/>
                <a:cs typeface="Arial" charset="0"/>
              </a:rPr>
              <a:t>Beneficial effect of DIO2 on cartilage matrix deposition</a:t>
            </a:r>
          </a:p>
          <a:p>
            <a:pPr algn="ctr">
              <a:lnSpc>
                <a:spcPct val="96000"/>
              </a:lnSpc>
              <a:defRPr/>
            </a:pPr>
            <a:endParaRPr lang="en-US" sz="2000" dirty="0">
              <a:solidFill>
                <a:srgbClr val="111166"/>
              </a:solidFill>
              <a:latin typeface="Calibri" panose="020F0502020204030204" pitchFamily="34" charset="0"/>
              <a:cs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057A5E-9E10-4DCD-8610-1D3F47F01DB9}"/>
              </a:ext>
            </a:extLst>
          </p:cNvPr>
          <p:cNvSpPr>
            <a:spLocks noGrp="1"/>
          </p:cNvSpPr>
          <p:nvPr>
            <p:ph idx="1"/>
          </p:nvPr>
        </p:nvSpPr>
        <p:spPr>
          <a:xfrm>
            <a:off x="578570" y="1695712"/>
            <a:ext cx="8291512" cy="1725152"/>
          </a:xfrm>
        </p:spPr>
        <p:txBody>
          <a:bodyPr wrap="square">
            <a:spAutoFit/>
          </a:bodyPr>
          <a:lstStyle/>
          <a:p>
            <a:pPr marL="457200" indent="-457200">
              <a:buFont typeface="+mj-lt"/>
              <a:buAutoNum type="arabicPeriod" startAt="6"/>
            </a:pPr>
            <a:r>
              <a:rPr lang="en-US" sz="2400" b="1" dirty="0">
                <a:latin typeface="Tahoma" panose="020B0604030504040204" pitchFamily="34" charset="0"/>
                <a:ea typeface="Tahoma" panose="020B0604030504040204" pitchFamily="34" charset="0"/>
                <a:cs typeface="Tahoma" panose="020B0604030504040204" pitchFamily="34" charset="0"/>
              </a:rPr>
              <a:t>Multiple experimental manipulations in model systems are needed to progressively implicate transcription units (genes) in mechanisms relevant to the associated loci</a:t>
            </a:r>
            <a:endParaRPr lang="en-US" sz="2400" b="1" kern="1200" dirty="0">
              <a:solidFill>
                <a:schemeClr val="accent6"/>
              </a:solidFill>
              <a:latin typeface="Tahoma" panose="020B0604030504040204" pitchFamily="34" charset="0"/>
              <a:ea typeface="Tahoma" panose="020B0604030504040204" pitchFamily="34" charset="0"/>
              <a:cs typeface="Tahoma" panose="020B0604030504040204" pitchFamily="34" charset="0"/>
            </a:endParaRPr>
          </a:p>
        </p:txBody>
      </p:sp>
      <p:sp>
        <p:nvSpPr>
          <p:cNvPr id="4" name="Date Placeholder 3">
            <a:extLst>
              <a:ext uri="{FF2B5EF4-FFF2-40B4-BE49-F238E27FC236}">
                <a16:creationId xmlns:a16="http://schemas.microsoft.com/office/drawing/2014/main" id="{0E6283F1-1E68-4975-A44F-8766B84ED0A4}"/>
              </a:ext>
            </a:extLst>
          </p:cNvPr>
          <p:cNvSpPr>
            <a:spLocks noGrp="1"/>
          </p:cNvSpPr>
          <p:nvPr>
            <p:ph type="dt" sz="half" idx="10"/>
          </p:nvPr>
        </p:nvSpPr>
        <p:spPr/>
        <p:txBody>
          <a:bodyPr/>
          <a:lstStyle/>
          <a:p>
            <a:pPr>
              <a:defRPr/>
            </a:pPr>
            <a:fld id="{58802DF7-E825-4B3D-9A9F-0CEEBBFF5983}" type="datetime5">
              <a:rPr lang="en-US" smtClean="0"/>
              <a:pPr>
                <a:defRPr/>
              </a:pPr>
              <a:t>23-Oct-20</a:t>
            </a:fld>
            <a:endParaRPr lang="en-GB" dirty="0"/>
          </a:p>
        </p:txBody>
      </p:sp>
      <p:sp>
        <p:nvSpPr>
          <p:cNvPr id="5" name="Slide Number Placeholder 4">
            <a:extLst>
              <a:ext uri="{FF2B5EF4-FFF2-40B4-BE49-F238E27FC236}">
                <a16:creationId xmlns:a16="http://schemas.microsoft.com/office/drawing/2014/main" id="{D9764397-1BCC-48C0-BD3C-8BFC909D4652}"/>
              </a:ext>
            </a:extLst>
          </p:cNvPr>
          <p:cNvSpPr>
            <a:spLocks noGrp="1"/>
          </p:cNvSpPr>
          <p:nvPr>
            <p:ph type="sldNum" sz="quarter" idx="11"/>
          </p:nvPr>
        </p:nvSpPr>
        <p:spPr/>
        <p:txBody>
          <a:bodyPr/>
          <a:lstStyle/>
          <a:p>
            <a:pPr>
              <a:defRPr/>
            </a:pPr>
            <a:fld id="{11E6D98E-4ACF-4478-B30F-C20EC7594DE9}" type="slidenum">
              <a:rPr lang="en-GB" altLang="nl-NL" smtClean="0"/>
              <a:pPr>
                <a:defRPr/>
              </a:pPr>
              <a:t>54</a:t>
            </a:fld>
            <a:endParaRPr lang="en-GB" altLang="nl-NL"/>
          </a:p>
        </p:txBody>
      </p:sp>
      <p:sp>
        <p:nvSpPr>
          <p:cNvPr id="6" name="Footer Placeholder 5">
            <a:extLst>
              <a:ext uri="{FF2B5EF4-FFF2-40B4-BE49-F238E27FC236}">
                <a16:creationId xmlns:a16="http://schemas.microsoft.com/office/drawing/2014/main" id="{A7D8DE2C-C4D1-4138-B222-EA89D34B032E}"/>
              </a:ext>
            </a:extLst>
          </p:cNvPr>
          <p:cNvSpPr>
            <a:spLocks noGrp="1"/>
          </p:cNvSpPr>
          <p:nvPr>
            <p:ph type="ftr" sz="quarter" idx="12"/>
          </p:nvPr>
        </p:nvSpPr>
        <p:spPr/>
        <p:txBody>
          <a:bodyPr/>
          <a:lstStyle/>
          <a:p>
            <a:pPr>
              <a:defRPr/>
            </a:pPr>
            <a:r>
              <a:rPr lang="en-GB" dirty="0"/>
              <a:t>Insert &gt; Header &amp; footer</a:t>
            </a:r>
          </a:p>
        </p:txBody>
      </p:sp>
      <p:sp>
        <p:nvSpPr>
          <p:cNvPr id="7" name="Title 1">
            <a:extLst>
              <a:ext uri="{FF2B5EF4-FFF2-40B4-BE49-F238E27FC236}">
                <a16:creationId xmlns:a16="http://schemas.microsoft.com/office/drawing/2014/main" id="{B0A73C83-172B-4D69-A35F-EA4C0E8298DC}"/>
              </a:ext>
            </a:extLst>
          </p:cNvPr>
          <p:cNvSpPr>
            <a:spLocks noGrp="1"/>
          </p:cNvSpPr>
          <p:nvPr>
            <p:ph type="title"/>
          </p:nvPr>
        </p:nvSpPr>
        <p:spPr>
          <a:xfrm>
            <a:off x="566738" y="0"/>
            <a:ext cx="6524625" cy="854075"/>
          </a:xfrm>
        </p:spPr>
        <p:txBody>
          <a:bodyPr/>
          <a:lstStyle/>
          <a:p>
            <a:r>
              <a:rPr lang="en-US" dirty="0"/>
              <a:t>Which step in the Freedman et al strategy?</a:t>
            </a:r>
            <a:endParaRPr lang="nl-NL" dirty="0"/>
          </a:p>
        </p:txBody>
      </p:sp>
      <p:pic>
        <p:nvPicPr>
          <p:cNvPr id="8" name="Picture 7">
            <a:extLst>
              <a:ext uri="{FF2B5EF4-FFF2-40B4-BE49-F238E27FC236}">
                <a16:creationId xmlns:a16="http://schemas.microsoft.com/office/drawing/2014/main" id="{331A34CD-326F-4A0D-9AA6-FBF29579CEDD}"/>
              </a:ext>
            </a:extLst>
          </p:cNvPr>
          <p:cNvPicPr>
            <a:picLocks noChangeAspect="1"/>
          </p:cNvPicPr>
          <p:nvPr/>
        </p:nvPicPr>
        <p:blipFill rotWithShape="1">
          <a:blip r:embed="rId2"/>
          <a:srcRect l="315" t="15291" r="3609" b="-279"/>
          <a:stretch/>
        </p:blipFill>
        <p:spPr>
          <a:xfrm>
            <a:off x="3061030" y="3674132"/>
            <a:ext cx="5904840" cy="2850468"/>
          </a:xfrm>
          <a:prstGeom prst="rect">
            <a:avLst/>
          </a:prstGeom>
        </p:spPr>
      </p:pic>
    </p:spTree>
    <p:extLst>
      <p:ext uri="{BB962C8B-B14F-4D97-AF65-F5344CB8AC3E}">
        <p14:creationId xmlns:p14="http://schemas.microsoft.com/office/powerpoint/2010/main" val="27358006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23E1514B-D653-4EB8-9823-0E37BC7163C0}"/>
              </a:ext>
            </a:extLst>
          </p:cNvPr>
          <p:cNvSpPr/>
          <p:nvPr/>
        </p:nvSpPr>
        <p:spPr bwMode="auto">
          <a:xfrm>
            <a:off x="5272088" y="3824288"/>
            <a:ext cx="3741737" cy="1741487"/>
          </a:xfrm>
          <a:prstGeom prst="roundRect">
            <a:avLst/>
          </a:prstGeom>
          <a:solidFill>
            <a:schemeClr val="tx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gn="ctr">
              <a:defRPr/>
            </a:pPr>
            <a:endParaRPr lang="en-GB">
              <a:solidFill>
                <a:srgbClr val="003C66"/>
              </a:solidFill>
              <a:latin typeface="Tahoma" charset="0"/>
              <a:ea typeface="ＭＳ Ｐゴシック" charset="0"/>
              <a:cs typeface="+mn-cs"/>
            </a:endParaRPr>
          </a:p>
        </p:txBody>
      </p:sp>
      <p:sp>
        <p:nvSpPr>
          <p:cNvPr id="26" name="Rounded Rectangle 25">
            <a:extLst>
              <a:ext uri="{FF2B5EF4-FFF2-40B4-BE49-F238E27FC236}">
                <a16:creationId xmlns:a16="http://schemas.microsoft.com/office/drawing/2014/main" id="{2902B320-8E4E-443E-AE1D-79247681C8D6}"/>
              </a:ext>
            </a:extLst>
          </p:cNvPr>
          <p:cNvSpPr/>
          <p:nvPr/>
        </p:nvSpPr>
        <p:spPr bwMode="auto">
          <a:xfrm>
            <a:off x="5272088" y="995363"/>
            <a:ext cx="3741737" cy="2670175"/>
          </a:xfrm>
          <a:prstGeom prst="roundRect">
            <a:avLst/>
          </a:prstGeom>
          <a:solidFill>
            <a:schemeClr val="tx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gn="ctr">
              <a:defRPr/>
            </a:pPr>
            <a:endParaRPr lang="en-GB">
              <a:solidFill>
                <a:srgbClr val="003C66"/>
              </a:solidFill>
              <a:latin typeface="Tahoma" charset="0"/>
              <a:ea typeface="ＭＳ Ｐゴシック" charset="0"/>
              <a:cs typeface="+mn-cs"/>
            </a:endParaRPr>
          </a:p>
        </p:txBody>
      </p:sp>
      <p:sp>
        <p:nvSpPr>
          <p:cNvPr id="27649" name="Rectangle 2">
            <a:extLst>
              <a:ext uri="{FF2B5EF4-FFF2-40B4-BE49-F238E27FC236}">
                <a16:creationId xmlns:a16="http://schemas.microsoft.com/office/drawing/2014/main" id="{396814A6-CF3E-4F7C-BD8B-F067C59ADE4C}"/>
              </a:ext>
            </a:extLst>
          </p:cNvPr>
          <p:cNvSpPr>
            <a:spLocks noChangeArrowheads="1"/>
          </p:cNvSpPr>
          <p:nvPr/>
        </p:nvSpPr>
        <p:spPr bwMode="auto">
          <a:xfrm>
            <a:off x="431800" y="122238"/>
            <a:ext cx="8483600" cy="73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72000" anchor="b"/>
          <a:lstStyle/>
          <a:p>
            <a:pPr eaLnBrk="1" hangingPunct="1">
              <a:lnSpc>
                <a:spcPct val="96000"/>
              </a:lnSpc>
              <a:defRPr/>
            </a:pPr>
            <a:r>
              <a:rPr lang="en-GB" sz="2800" i="1" dirty="0">
                <a:solidFill>
                  <a:srgbClr val="FFFFFF"/>
                </a:solidFill>
                <a:latin typeface="Calibri"/>
                <a:ea typeface="ＭＳ Ｐゴシック" charset="0"/>
                <a:cs typeface="+mn-cs"/>
              </a:rPr>
              <a:t>DIO2</a:t>
            </a:r>
            <a:r>
              <a:rPr lang="en-GB" sz="2800" dirty="0">
                <a:solidFill>
                  <a:srgbClr val="FFFFFF"/>
                </a:solidFill>
                <a:latin typeface="Calibri"/>
                <a:ea typeface="ＭＳ Ｐゴシック" charset="0"/>
                <a:cs typeface="+mn-cs"/>
              </a:rPr>
              <a:t> Knock-Out model </a:t>
            </a:r>
            <a:br>
              <a:rPr lang="en-GB" sz="2800" dirty="0">
                <a:solidFill>
                  <a:srgbClr val="FFFFFF"/>
                </a:solidFill>
                <a:latin typeface="Calibri"/>
                <a:ea typeface="ＭＳ Ｐゴシック" charset="0"/>
                <a:cs typeface="+mn-cs"/>
              </a:rPr>
            </a:br>
            <a:r>
              <a:rPr lang="en-US" altLang="ja-JP" sz="2000" b="0" dirty="0">
                <a:solidFill>
                  <a:srgbClr val="FFFFFF"/>
                </a:solidFill>
                <a:latin typeface="Calibri"/>
                <a:cs typeface="+mn-cs"/>
              </a:rPr>
              <a:t>Collaboration KU Leuven, Leuven, Belgium </a:t>
            </a:r>
            <a:endParaRPr lang="en-US" sz="2000" b="0" dirty="0">
              <a:solidFill>
                <a:srgbClr val="FFFFFF"/>
              </a:solidFill>
              <a:latin typeface="Calibri"/>
              <a:ea typeface="ＭＳ Ｐゴシック" charset="0"/>
              <a:cs typeface="+mn-cs"/>
            </a:endParaRPr>
          </a:p>
        </p:txBody>
      </p:sp>
      <p:sp>
        <p:nvSpPr>
          <p:cNvPr id="20" name="Rounded Rectangle 19">
            <a:extLst>
              <a:ext uri="{FF2B5EF4-FFF2-40B4-BE49-F238E27FC236}">
                <a16:creationId xmlns:a16="http://schemas.microsoft.com/office/drawing/2014/main" id="{486D2C91-D1CD-4309-9B97-D338C8B8F552}"/>
              </a:ext>
            </a:extLst>
          </p:cNvPr>
          <p:cNvSpPr/>
          <p:nvPr/>
        </p:nvSpPr>
        <p:spPr>
          <a:xfrm>
            <a:off x="460375" y="5349875"/>
            <a:ext cx="4838700" cy="1035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dirty="0">
                <a:solidFill>
                  <a:srgbClr val="FFFFFF"/>
                </a:solidFill>
                <a:cs typeface="Calibri" pitchFamily="34" charset="0"/>
              </a:rPr>
              <a:t>Dio2-/- mice protected against cartilage damage only upon exercise-induced OA</a:t>
            </a:r>
            <a:br>
              <a:rPr lang="en-US" sz="1800" b="0" i="1" dirty="0">
                <a:solidFill>
                  <a:srgbClr val="FFFFFF"/>
                </a:solidFill>
                <a:cs typeface="Calibri" pitchFamily="34" charset="0"/>
              </a:rPr>
            </a:br>
            <a:r>
              <a:rPr lang="nb-NO" sz="1400" b="0" i="1" dirty="0">
                <a:solidFill>
                  <a:srgbClr val="FFFFFF"/>
                </a:solidFill>
                <a:cs typeface="Calibri" pitchFamily="34" charset="0"/>
              </a:rPr>
              <a:t>Bomer et al. Ann Rheum Dis. (2015)</a:t>
            </a:r>
          </a:p>
        </p:txBody>
      </p:sp>
      <p:sp>
        <p:nvSpPr>
          <p:cNvPr id="21" name="Rounded Rectangle 7">
            <a:extLst>
              <a:ext uri="{FF2B5EF4-FFF2-40B4-BE49-F238E27FC236}">
                <a16:creationId xmlns:a16="http://schemas.microsoft.com/office/drawing/2014/main" id="{402BBC7F-FD18-4A1A-B342-EA577A9ACB75}"/>
              </a:ext>
            </a:extLst>
          </p:cNvPr>
          <p:cNvSpPr/>
          <p:nvPr/>
        </p:nvSpPr>
        <p:spPr bwMode="auto">
          <a:xfrm>
            <a:off x="4895850" y="5907088"/>
            <a:ext cx="808038" cy="477837"/>
          </a:xfrm>
          <a:prstGeom prst="roundRect">
            <a:avLst/>
          </a:prstGeom>
          <a:solidFill>
            <a:schemeClr val="tx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gn="ctr">
              <a:defRPr/>
            </a:pPr>
            <a:r>
              <a:rPr lang="en-US" sz="2000" b="0" dirty="0">
                <a:solidFill>
                  <a:srgbClr val="003C66"/>
                </a:solidFill>
                <a:latin typeface="Calibri" pitchFamily="34" charset="0"/>
                <a:ea typeface="ＭＳ Ｐゴシック" charset="0"/>
                <a:cs typeface="+mn-cs"/>
              </a:rPr>
              <a:t>2015</a:t>
            </a:r>
          </a:p>
        </p:txBody>
      </p:sp>
      <p:pic>
        <p:nvPicPr>
          <p:cNvPr id="129031" name="Picture 2" descr="I:\medewerkers\Nils\Abstracts_Articles_Posters\Paper_2 Microarray article_2013\Submission ARD\Rebuttal\R1.Figure 1.tif">
            <a:extLst>
              <a:ext uri="{FF2B5EF4-FFF2-40B4-BE49-F238E27FC236}">
                <a16:creationId xmlns:a16="http://schemas.microsoft.com/office/drawing/2014/main" id="{4ED9AFE9-7867-493D-85BE-98A6CF0C7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316" r="30640" b="7256"/>
          <a:stretch>
            <a:fillRect/>
          </a:stretch>
        </p:blipFill>
        <p:spPr bwMode="auto">
          <a:xfrm>
            <a:off x="5495925" y="1082675"/>
            <a:ext cx="3276600"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2" name="Picture 2" descr="I:\medewerkers\Nils\Abstracts_Articles_Posters\Paper_2 Microarray article_2013\Submission ARD\Rebuttal\R1.Figure 1.tif">
            <a:extLst>
              <a:ext uri="{FF2B5EF4-FFF2-40B4-BE49-F238E27FC236}">
                <a16:creationId xmlns:a16="http://schemas.microsoft.com/office/drawing/2014/main" id="{29B17D80-B368-4F59-96E3-11F5F9E32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8352" b="49355"/>
          <a:stretch>
            <a:fillRect/>
          </a:stretch>
        </p:blipFill>
        <p:spPr bwMode="auto">
          <a:xfrm>
            <a:off x="5430838" y="3876675"/>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3" name="Picture 2" descr="I:\medewerkers\Nils\Abstracts_Articles_Posters\Paper_2 Microarray article_2013\Submission ARD\Rebuttal\R1.Figure 1.tif">
            <a:extLst>
              <a:ext uri="{FF2B5EF4-FFF2-40B4-BE49-F238E27FC236}">
                <a16:creationId xmlns:a16="http://schemas.microsoft.com/office/drawing/2014/main" id="{0B2C0F30-0026-4CDC-B144-6948248D8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8352" t="50645"/>
          <a:stretch>
            <a:fillRect/>
          </a:stretch>
        </p:blipFill>
        <p:spPr bwMode="auto">
          <a:xfrm>
            <a:off x="7104063" y="3876675"/>
            <a:ext cx="17208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ounded Rectangle 29">
            <a:extLst>
              <a:ext uri="{FF2B5EF4-FFF2-40B4-BE49-F238E27FC236}">
                <a16:creationId xmlns:a16="http://schemas.microsoft.com/office/drawing/2014/main" id="{7660F604-E978-44E8-B1DB-A91A56BA8B35}"/>
              </a:ext>
            </a:extLst>
          </p:cNvPr>
          <p:cNvSpPr/>
          <p:nvPr/>
        </p:nvSpPr>
        <p:spPr bwMode="auto">
          <a:xfrm>
            <a:off x="179388" y="1157288"/>
            <a:ext cx="4964112" cy="3929062"/>
          </a:xfrm>
          <a:prstGeom prst="roundRect">
            <a:avLst/>
          </a:prstGeom>
          <a:solidFill>
            <a:schemeClr val="tx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gn="ctr">
              <a:defRPr/>
            </a:pPr>
            <a:endParaRPr lang="en-GB">
              <a:solidFill>
                <a:srgbClr val="003C66"/>
              </a:solidFill>
              <a:latin typeface="Tahoma" charset="0"/>
              <a:ea typeface="ＭＳ Ｐゴシック" charset="0"/>
              <a:cs typeface="+mn-cs"/>
            </a:endParaRPr>
          </a:p>
        </p:txBody>
      </p:sp>
      <p:pic>
        <p:nvPicPr>
          <p:cNvPr id="129035" name="Picture 6" descr="mod-tmXL">
            <a:extLst>
              <a:ext uri="{FF2B5EF4-FFF2-40B4-BE49-F238E27FC236}">
                <a16:creationId xmlns:a16="http://schemas.microsoft.com/office/drawing/2014/main" id="{BE746265-18FC-42D9-B2D2-0288BBFA82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1773238"/>
            <a:ext cx="2016125"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36" name="Group 64">
            <a:extLst>
              <a:ext uri="{FF2B5EF4-FFF2-40B4-BE49-F238E27FC236}">
                <a16:creationId xmlns:a16="http://schemas.microsoft.com/office/drawing/2014/main" id="{E7C2A149-5091-4E1A-BA45-F69FAB32D1C8}"/>
              </a:ext>
            </a:extLst>
          </p:cNvPr>
          <p:cNvGrpSpPr>
            <a:grpSpLocks/>
          </p:cNvGrpSpPr>
          <p:nvPr/>
        </p:nvGrpSpPr>
        <p:grpSpPr bwMode="auto">
          <a:xfrm>
            <a:off x="1335088" y="4598988"/>
            <a:ext cx="3238500" cy="396875"/>
            <a:chOff x="3719" y="2955"/>
            <a:chExt cx="2041" cy="460"/>
          </a:xfrm>
        </p:grpSpPr>
        <p:sp>
          <p:nvSpPr>
            <p:cNvPr id="33" name="Rounded Rectangle 7">
              <a:extLst>
                <a:ext uri="{FF2B5EF4-FFF2-40B4-BE49-F238E27FC236}">
                  <a16:creationId xmlns:a16="http://schemas.microsoft.com/office/drawing/2014/main" id="{F58B79D2-AD71-4298-AC6C-1D1FCB36B6A0}"/>
                </a:ext>
              </a:extLst>
            </p:cNvPr>
            <p:cNvSpPr/>
            <p:nvPr/>
          </p:nvSpPr>
          <p:spPr bwMode="auto">
            <a:xfrm>
              <a:off x="3833" y="2955"/>
              <a:ext cx="1814" cy="460"/>
            </a:xfrm>
            <a:prstGeom prst="roundRect">
              <a:avLst/>
            </a:prstGeom>
            <a:solidFill>
              <a:schemeClr val="tx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nSpc>
                  <a:spcPct val="120000"/>
                </a:lnSpc>
                <a:spcBef>
                  <a:spcPct val="20000"/>
                </a:spcBef>
                <a:buFont typeface="Times" pitchFamily="18" charset="0"/>
                <a:buNone/>
                <a:defRPr/>
              </a:pPr>
              <a:endParaRPr lang="en-US" sz="2000" b="0">
                <a:solidFill>
                  <a:srgbClr val="003C66"/>
                </a:solidFill>
                <a:latin typeface="Calibri" pitchFamily="34" charset="0"/>
                <a:ea typeface="ＭＳ Ｐゴシック" charset="0"/>
                <a:cs typeface="+mn-cs"/>
              </a:endParaRPr>
            </a:p>
          </p:txBody>
        </p:sp>
        <p:sp>
          <p:nvSpPr>
            <p:cNvPr id="34" name="Text Box 13">
              <a:extLst>
                <a:ext uri="{FF2B5EF4-FFF2-40B4-BE49-F238E27FC236}">
                  <a16:creationId xmlns:a16="http://schemas.microsoft.com/office/drawing/2014/main" id="{3784D497-E1A6-4916-9917-BEF530EF7C0F}"/>
                </a:ext>
              </a:extLst>
            </p:cNvPr>
            <p:cNvSpPr txBox="1">
              <a:spLocks noChangeArrowheads="1"/>
            </p:cNvSpPr>
            <p:nvPr/>
          </p:nvSpPr>
          <p:spPr bwMode="auto">
            <a:xfrm>
              <a:off x="3719" y="2955"/>
              <a:ext cx="2041" cy="429"/>
            </a:xfrm>
            <a:prstGeom prst="rect">
              <a:avLst/>
            </a:prstGeom>
            <a:noFill/>
            <a:ln w="9525">
              <a:noFill/>
              <a:miter lim="800000"/>
              <a:headEnd/>
              <a:tailEnd/>
            </a:ln>
          </p:spPr>
          <p:txBody>
            <a:bodyPr>
              <a:spAutoFit/>
            </a:bodyPr>
            <a:lstStyle/>
            <a:p>
              <a:pPr algn="ctr">
                <a:spcBef>
                  <a:spcPct val="50000"/>
                </a:spcBef>
                <a:defRPr/>
              </a:pPr>
              <a:r>
                <a:rPr lang="en-US" sz="1800" b="0" dirty="0">
                  <a:solidFill>
                    <a:srgbClr val="003C66"/>
                  </a:solidFill>
                  <a:latin typeface="Calibri" pitchFamily="34" charset="0"/>
                  <a:ea typeface="ＭＳ Ｐゴシック" charset="0"/>
                  <a:cs typeface="+mn-cs"/>
                </a:rPr>
                <a:t>Induce cartilage damage</a:t>
              </a:r>
            </a:p>
          </p:txBody>
        </p:sp>
      </p:grpSp>
      <p:sp>
        <p:nvSpPr>
          <p:cNvPr id="35" name="Text Box 8">
            <a:extLst>
              <a:ext uri="{FF2B5EF4-FFF2-40B4-BE49-F238E27FC236}">
                <a16:creationId xmlns:a16="http://schemas.microsoft.com/office/drawing/2014/main" id="{73696D36-A6B2-4CB4-A9A2-09A8D9F00ADD}"/>
              </a:ext>
            </a:extLst>
          </p:cNvPr>
          <p:cNvSpPr txBox="1">
            <a:spLocks noChangeArrowheads="1"/>
          </p:cNvSpPr>
          <p:nvPr/>
        </p:nvSpPr>
        <p:spPr bwMode="auto">
          <a:xfrm>
            <a:off x="2727325" y="2295525"/>
            <a:ext cx="720725" cy="914400"/>
          </a:xfrm>
          <a:prstGeom prst="rect">
            <a:avLst/>
          </a:prstGeom>
          <a:noFill/>
          <a:ln w="9525">
            <a:noFill/>
            <a:miter lim="800000"/>
            <a:headEnd/>
            <a:tailEnd/>
          </a:ln>
        </p:spPr>
        <p:txBody>
          <a:bodyPr>
            <a:spAutoFit/>
          </a:bodyPr>
          <a:lstStyle/>
          <a:p>
            <a:pPr>
              <a:spcBef>
                <a:spcPct val="50000"/>
              </a:spcBef>
              <a:defRPr/>
            </a:pPr>
            <a:r>
              <a:rPr lang="en-US" sz="5400" b="0" dirty="0">
                <a:solidFill>
                  <a:srgbClr val="003C66"/>
                </a:solidFill>
                <a:latin typeface="Calibri" pitchFamily="34" charset="0"/>
                <a:ea typeface="ＭＳ Ｐゴシック" charset="0"/>
                <a:cs typeface="+mn-cs"/>
              </a:rPr>
              <a:t>+</a:t>
            </a:r>
          </a:p>
        </p:txBody>
      </p:sp>
      <p:sp>
        <p:nvSpPr>
          <p:cNvPr id="36" name="Text Box 12">
            <a:extLst>
              <a:ext uri="{FF2B5EF4-FFF2-40B4-BE49-F238E27FC236}">
                <a16:creationId xmlns:a16="http://schemas.microsoft.com/office/drawing/2014/main" id="{294C2060-A721-43B2-BC9C-18C477CE2D99}"/>
              </a:ext>
            </a:extLst>
          </p:cNvPr>
          <p:cNvSpPr txBox="1">
            <a:spLocks noChangeArrowheads="1"/>
          </p:cNvSpPr>
          <p:nvPr/>
        </p:nvSpPr>
        <p:spPr bwMode="auto">
          <a:xfrm rot="5400000">
            <a:off x="2608263" y="4092575"/>
            <a:ext cx="692150" cy="460375"/>
          </a:xfrm>
          <a:prstGeom prst="rect">
            <a:avLst/>
          </a:prstGeom>
          <a:noFill/>
          <a:ln w="9525">
            <a:noFill/>
            <a:miter lim="800000"/>
            <a:headEnd/>
            <a:tailEnd/>
          </a:ln>
        </p:spPr>
        <p:txBody>
          <a:bodyPr>
            <a:spAutoFit/>
          </a:bodyPr>
          <a:lstStyle/>
          <a:p>
            <a:pPr>
              <a:spcBef>
                <a:spcPct val="50000"/>
              </a:spcBef>
              <a:defRPr/>
            </a:pPr>
            <a:r>
              <a:rPr lang="en-US" b="0" dirty="0">
                <a:solidFill>
                  <a:srgbClr val="003C66"/>
                </a:solidFill>
                <a:latin typeface="Calibri" pitchFamily="34" charset="0"/>
                <a:ea typeface="ＭＳ Ｐゴシック" charset="0"/>
                <a:cs typeface="+mn-cs"/>
                <a:sym typeface="Wingdings" pitchFamily="2" charset="2"/>
              </a:rPr>
              <a:t></a:t>
            </a:r>
            <a:endParaRPr lang="en-US" b="0" dirty="0">
              <a:solidFill>
                <a:srgbClr val="003C66"/>
              </a:solidFill>
              <a:latin typeface="Calibri" pitchFamily="34" charset="0"/>
              <a:ea typeface="ＭＳ Ｐゴシック" charset="0"/>
              <a:cs typeface="+mn-cs"/>
            </a:endParaRPr>
          </a:p>
        </p:txBody>
      </p:sp>
      <p:pic>
        <p:nvPicPr>
          <p:cNvPr id="129039" name="Picture 7" descr="black6">
            <a:extLst>
              <a:ext uri="{FF2B5EF4-FFF2-40B4-BE49-F238E27FC236}">
                <a16:creationId xmlns:a16="http://schemas.microsoft.com/office/drawing/2014/main" id="{72F887E1-B693-4C28-9827-D8EB79016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3100" y="2517775"/>
            <a:ext cx="17287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40" name="Group 60">
            <a:extLst>
              <a:ext uri="{FF2B5EF4-FFF2-40B4-BE49-F238E27FC236}">
                <a16:creationId xmlns:a16="http://schemas.microsoft.com/office/drawing/2014/main" id="{2530539F-6DE3-4930-B1D9-A9999F813573}"/>
              </a:ext>
            </a:extLst>
          </p:cNvPr>
          <p:cNvGrpSpPr>
            <a:grpSpLocks/>
          </p:cNvGrpSpPr>
          <p:nvPr/>
        </p:nvGrpSpPr>
        <p:grpSpPr bwMode="auto">
          <a:xfrm>
            <a:off x="3087688" y="1790700"/>
            <a:ext cx="1871662" cy="595313"/>
            <a:chOff x="4241" y="2780"/>
            <a:chExt cx="1134" cy="196"/>
          </a:xfrm>
        </p:grpSpPr>
        <p:sp>
          <p:nvSpPr>
            <p:cNvPr id="39" name="Rounded Rectangle 7">
              <a:extLst>
                <a:ext uri="{FF2B5EF4-FFF2-40B4-BE49-F238E27FC236}">
                  <a16:creationId xmlns:a16="http://schemas.microsoft.com/office/drawing/2014/main" id="{611D2B55-E61C-47EC-9943-D2800F176AF3}"/>
                </a:ext>
              </a:extLst>
            </p:cNvPr>
            <p:cNvSpPr/>
            <p:nvPr/>
          </p:nvSpPr>
          <p:spPr bwMode="auto">
            <a:xfrm>
              <a:off x="4241" y="2795"/>
              <a:ext cx="1134" cy="181"/>
            </a:xfrm>
            <a:prstGeom prst="roundRect">
              <a:avLst/>
            </a:prstGeom>
            <a:solidFill>
              <a:schemeClr val="tx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nSpc>
                  <a:spcPct val="120000"/>
                </a:lnSpc>
                <a:spcBef>
                  <a:spcPct val="20000"/>
                </a:spcBef>
                <a:buFont typeface="Times" pitchFamily="18" charset="0"/>
                <a:buNone/>
                <a:defRPr/>
              </a:pPr>
              <a:endParaRPr lang="en-US" sz="2000" b="0">
                <a:solidFill>
                  <a:srgbClr val="003C66"/>
                </a:solidFill>
                <a:latin typeface="Calibri" pitchFamily="34" charset="0"/>
                <a:ea typeface="ＭＳ Ｐゴシック" charset="0"/>
                <a:cs typeface="+mn-cs"/>
              </a:endParaRPr>
            </a:p>
          </p:txBody>
        </p:sp>
        <p:sp>
          <p:nvSpPr>
            <p:cNvPr id="40" name="Text Box 14">
              <a:extLst>
                <a:ext uri="{FF2B5EF4-FFF2-40B4-BE49-F238E27FC236}">
                  <a16:creationId xmlns:a16="http://schemas.microsoft.com/office/drawing/2014/main" id="{0454229F-2E14-45EC-88BF-8DCEDAEA1922}"/>
                </a:ext>
              </a:extLst>
            </p:cNvPr>
            <p:cNvSpPr txBox="1">
              <a:spLocks noChangeArrowheads="1"/>
            </p:cNvSpPr>
            <p:nvPr/>
          </p:nvSpPr>
          <p:spPr bwMode="auto">
            <a:xfrm>
              <a:off x="4241" y="2780"/>
              <a:ext cx="1134" cy="191"/>
            </a:xfrm>
            <a:prstGeom prst="rect">
              <a:avLst/>
            </a:prstGeom>
            <a:noFill/>
            <a:ln w="9525">
              <a:noFill/>
              <a:miter lim="800000"/>
              <a:headEnd/>
              <a:tailEnd/>
            </a:ln>
          </p:spPr>
          <p:txBody>
            <a:bodyPr>
              <a:spAutoFit/>
            </a:bodyPr>
            <a:lstStyle/>
            <a:p>
              <a:pPr algn="ctr">
                <a:spcBef>
                  <a:spcPct val="50000"/>
                </a:spcBef>
                <a:defRPr/>
              </a:pPr>
              <a:r>
                <a:rPr lang="en-US" sz="1600" b="0" i="1" dirty="0">
                  <a:solidFill>
                    <a:srgbClr val="003C66"/>
                  </a:solidFill>
                  <a:latin typeface="Calibri" pitchFamily="34" charset="0"/>
                  <a:ea typeface="ＭＳ Ｐゴシック" charset="0"/>
                  <a:cs typeface="+mn-cs"/>
                </a:rPr>
                <a:t>DIO2</a:t>
              </a:r>
              <a:r>
                <a:rPr lang="en-US" sz="1600" b="0" dirty="0">
                  <a:solidFill>
                    <a:srgbClr val="003C66"/>
                  </a:solidFill>
                  <a:latin typeface="Calibri" pitchFamily="34" charset="0"/>
                  <a:ea typeface="ＭＳ Ｐゴシック" charset="0"/>
                  <a:cs typeface="+mn-cs"/>
                </a:rPr>
                <a:t>-KO &amp; Control (C57BL/6 males)</a:t>
              </a:r>
            </a:p>
          </p:txBody>
        </p:sp>
      </p:grpSp>
      <p:sp>
        <p:nvSpPr>
          <p:cNvPr id="41" name="TextBox 40">
            <a:extLst>
              <a:ext uri="{FF2B5EF4-FFF2-40B4-BE49-F238E27FC236}">
                <a16:creationId xmlns:a16="http://schemas.microsoft.com/office/drawing/2014/main" id="{7357BB89-B878-461D-9EE6-C469814EF03F}"/>
              </a:ext>
            </a:extLst>
          </p:cNvPr>
          <p:cNvSpPr txBox="1"/>
          <p:nvPr/>
        </p:nvSpPr>
        <p:spPr>
          <a:xfrm>
            <a:off x="250825" y="1239838"/>
            <a:ext cx="4833938" cy="403225"/>
          </a:xfrm>
          <a:prstGeom prst="rect">
            <a:avLst/>
          </a:prstGeom>
          <a:noFill/>
        </p:spPr>
        <p:txBody>
          <a:bodyPr>
            <a:spAutoFit/>
          </a:bodyPr>
          <a:lstStyle/>
          <a:p>
            <a:pPr algn="ctr">
              <a:lnSpc>
                <a:spcPct val="120000"/>
              </a:lnSpc>
              <a:spcBef>
                <a:spcPct val="20000"/>
              </a:spcBef>
              <a:buFont typeface="Times" pitchFamily="18" charset="0"/>
              <a:buNone/>
              <a:defRPr/>
            </a:pPr>
            <a:r>
              <a:rPr lang="en-US" sz="1800" b="0" i="1" dirty="0">
                <a:solidFill>
                  <a:srgbClr val="003C66"/>
                </a:solidFill>
                <a:latin typeface="Calibri" pitchFamily="34" charset="0"/>
                <a:ea typeface="ＭＳ Ｐゴシック" charset="0"/>
                <a:cs typeface="+mn-cs"/>
              </a:rPr>
              <a:t>Design: </a:t>
            </a:r>
            <a:r>
              <a:rPr lang="en-US" sz="1800" b="0" dirty="0">
                <a:solidFill>
                  <a:srgbClr val="003C66"/>
                </a:solidFill>
                <a:latin typeface="Calibri" pitchFamily="34" charset="0"/>
                <a:ea typeface="ＭＳ Ｐゴシック" charset="0"/>
                <a:cs typeface="+mn-cs"/>
              </a:rPr>
              <a:t>Running induced mechanical stress</a:t>
            </a:r>
          </a:p>
        </p:txBody>
      </p:sp>
      <p:grpSp>
        <p:nvGrpSpPr>
          <p:cNvPr id="129042" name="Group 62">
            <a:extLst>
              <a:ext uri="{FF2B5EF4-FFF2-40B4-BE49-F238E27FC236}">
                <a16:creationId xmlns:a16="http://schemas.microsoft.com/office/drawing/2014/main" id="{204BC3DB-89AE-4CED-A167-7688380C6654}"/>
              </a:ext>
            </a:extLst>
          </p:cNvPr>
          <p:cNvGrpSpPr>
            <a:grpSpLocks/>
          </p:cNvGrpSpPr>
          <p:nvPr/>
        </p:nvGrpSpPr>
        <p:grpSpPr bwMode="auto">
          <a:xfrm>
            <a:off x="279400" y="3375025"/>
            <a:ext cx="3025775" cy="574675"/>
            <a:chOff x="4104" y="3838"/>
            <a:chExt cx="1906" cy="362"/>
          </a:xfrm>
        </p:grpSpPr>
        <p:sp>
          <p:nvSpPr>
            <p:cNvPr id="43" name="Rounded Rectangle 7">
              <a:extLst>
                <a:ext uri="{FF2B5EF4-FFF2-40B4-BE49-F238E27FC236}">
                  <a16:creationId xmlns:a16="http://schemas.microsoft.com/office/drawing/2014/main" id="{275A3DFC-14A7-4433-BEDD-874ACE35A922}"/>
                </a:ext>
              </a:extLst>
            </p:cNvPr>
            <p:cNvSpPr/>
            <p:nvPr/>
          </p:nvSpPr>
          <p:spPr bwMode="auto">
            <a:xfrm>
              <a:off x="4104" y="3866"/>
              <a:ext cx="1906" cy="334"/>
            </a:xfrm>
            <a:prstGeom prst="roundRect">
              <a:avLst/>
            </a:prstGeom>
            <a:solidFill>
              <a:schemeClr val="tx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nSpc>
                  <a:spcPct val="120000"/>
                </a:lnSpc>
                <a:spcBef>
                  <a:spcPct val="20000"/>
                </a:spcBef>
                <a:buFont typeface="Times" pitchFamily="18" charset="0"/>
                <a:buNone/>
                <a:defRPr/>
              </a:pPr>
              <a:endParaRPr lang="en-US" sz="2000" b="0">
                <a:solidFill>
                  <a:srgbClr val="003C66"/>
                </a:solidFill>
                <a:latin typeface="Calibri" pitchFamily="34" charset="0"/>
                <a:ea typeface="ＭＳ Ｐゴシック" charset="0"/>
                <a:cs typeface="+mn-cs"/>
              </a:endParaRPr>
            </a:p>
          </p:txBody>
        </p:sp>
        <p:sp>
          <p:nvSpPr>
            <p:cNvPr id="44" name="Text Box 10">
              <a:extLst>
                <a:ext uri="{FF2B5EF4-FFF2-40B4-BE49-F238E27FC236}">
                  <a16:creationId xmlns:a16="http://schemas.microsoft.com/office/drawing/2014/main" id="{A65C594C-51F3-448E-956E-B88AAA70DFD2}"/>
                </a:ext>
              </a:extLst>
            </p:cNvPr>
            <p:cNvSpPr txBox="1">
              <a:spLocks noChangeArrowheads="1"/>
            </p:cNvSpPr>
            <p:nvPr/>
          </p:nvSpPr>
          <p:spPr bwMode="auto">
            <a:xfrm>
              <a:off x="4104" y="3838"/>
              <a:ext cx="1906" cy="346"/>
            </a:xfrm>
            <a:prstGeom prst="rect">
              <a:avLst/>
            </a:prstGeom>
            <a:noFill/>
            <a:ln w="9525">
              <a:noFill/>
              <a:miter lim="800000"/>
              <a:headEnd/>
              <a:tailEnd/>
            </a:ln>
          </p:spPr>
          <p:txBody>
            <a:bodyPr>
              <a:spAutoFit/>
            </a:bodyPr>
            <a:lstStyle/>
            <a:p>
              <a:pPr algn="ctr">
                <a:spcBef>
                  <a:spcPct val="50000"/>
                </a:spcBef>
                <a:defRPr/>
              </a:pPr>
              <a:r>
                <a:rPr lang="en-US" sz="1200" b="0" dirty="0">
                  <a:solidFill>
                    <a:srgbClr val="003C66"/>
                  </a:solidFill>
                  <a:latin typeface="Calibri" pitchFamily="34" charset="0"/>
                  <a:ea typeface="ＭＳ Ｐゴシック" charset="0"/>
                  <a:cs typeface="+mn-cs"/>
                </a:rPr>
                <a:t>For 3 weeks -&gt; 5 days/week -&gt; 60 min/day</a:t>
              </a:r>
            </a:p>
            <a:p>
              <a:pPr algn="ctr">
                <a:spcBef>
                  <a:spcPct val="50000"/>
                </a:spcBef>
                <a:defRPr/>
              </a:pPr>
              <a:r>
                <a:rPr lang="en-US" sz="1200" b="0" dirty="0">
                  <a:solidFill>
                    <a:srgbClr val="003C66"/>
                  </a:solidFill>
                  <a:latin typeface="Calibri" pitchFamily="34" charset="0"/>
                  <a:ea typeface="ＭＳ Ｐゴシック" charset="0"/>
                  <a:cs typeface="+mn-cs"/>
                </a:rPr>
                <a:t> </a:t>
              </a:r>
              <a:r>
                <a:rPr lang="nl-BE" sz="1200" b="0" dirty="0">
                  <a:solidFill>
                    <a:srgbClr val="003C66"/>
                  </a:solidFill>
                  <a:latin typeface="Calibri" pitchFamily="34" charset="0"/>
                  <a:ea typeface="ＭＳ Ｐゴシック" charset="0"/>
                  <a:cs typeface="+mn-cs"/>
                </a:rPr>
                <a:t>(60min at 11m/min, 5  </a:t>
              </a:r>
              <a:r>
                <a:rPr lang="nl-BE" sz="1200" b="0" dirty="0" err="1">
                  <a:solidFill>
                    <a:srgbClr val="003C66"/>
                  </a:solidFill>
                  <a:latin typeface="Calibri" pitchFamily="34" charset="0"/>
                  <a:ea typeface="ＭＳ Ｐゴシック" charset="0"/>
                  <a:cs typeface="+mn-cs"/>
                </a:rPr>
                <a:t>incline</a:t>
              </a:r>
              <a:r>
                <a:rPr lang="nl-BE" sz="1200" b="0" dirty="0">
                  <a:solidFill>
                    <a:srgbClr val="003C66"/>
                  </a:solidFill>
                  <a:latin typeface="Calibri" pitchFamily="34" charset="0"/>
                  <a:ea typeface="ＭＳ Ｐゴシック" charset="0"/>
                  <a:cs typeface="+mn-cs"/>
                </a:rPr>
                <a:t>)</a:t>
              </a:r>
              <a:endParaRPr lang="en-US" sz="1200" b="0" dirty="0">
                <a:solidFill>
                  <a:srgbClr val="003C66"/>
                </a:solidFill>
                <a:latin typeface="Calibri" pitchFamily="34" charset="0"/>
                <a:ea typeface="ＭＳ Ｐゴシック" charset="0"/>
                <a:cs typeface="+mn-cs"/>
              </a:endParaRPr>
            </a:p>
          </p:txBody>
        </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19">
            <a:extLst>
              <a:ext uri="{FF2B5EF4-FFF2-40B4-BE49-F238E27FC236}">
                <a16:creationId xmlns:a16="http://schemas.microsoft.com/office/drawing/2014/main" id="{3066C2F1-77D5-4E75-A30A-F0EA78FE2ACE}"/>
              </a:ext>
            </a:extLst>
          </p:cNvPr>
          <p:cNvSpPr txBox="1">
            <a:spLocks noChangeArrowheads="1"/>
          </p:cNvSpPr>
          <p:nvPr/>
        </p:nvSpPr>
        <p:spPr bwMode="auto">
          <a:xfrm>
            <a:off x="2268538" y="3709988"/>
            <a:ext cx="781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a:solidFill>
                  <a:srgbClr val="FFFFFF"/>
                </a:solidFill>
                <a:latin typeface="Tahoma" panose="020B0604030504040204" pitchFamily="34" charset="0"/>
                <a:ea typeface="ＭＳ Ｐゴシック" panose="020B0600070205080204" pitchFamily="34" charset="-128"/>
              </a:rPr>
              <a:t>eGFP</a:t>
            </a:r>
          </a:p>
        </p:txBody>
      </p:sp>
      <p:sp>
        <p:nvSpPr>
          <p:cNvPr id="131075" name="Text Box 20">
            <a:extLst>
              <a:ext uri="{FF2B5EF4-FFF2-40B4-BE49-F238E27FC236}">
                <a16:creationId xmlns:a16="http://schemas.microsoft.com/office/drawing/2014/main" id="{CB9E661D-93FF-4043-818D-96B875653185}"/>
              </a:ext>
            </a:extLst>
          </p:cNvPr>
          <p:cNvSpPr txBox="1">
            <a:spLocks noChangeArrowheads="1"/>
          </p:cNvSpPr>
          <p:nvPr/>
        </p:nvSpPr>
        <p:spPr bwMode="auto">
          <a:xfrm>
            <a:off x="5334000" y="3744913"/>
            <a:ext cx="796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en-US" sz="1800">
                <a:solidFill>
                  <a:srgbClr val="FFFFFF"/>
                </a:solidFill>
                <a:latin typeface="Tahoma" panose="020B0604030504040204" pitchFamily="34" charset="0"/>
                <a:ea typeface="ＭＳ Ｐゴシック" panose="020B0600070205080204" pitchFamily="34" charset="-128"/>
              </a:rPr>
              <a:t>DIO2</a:t>
            </a:r>
          </a:p>
        </p:txBody>
      </p:sp>
      <p:sp>
        <p:nvSpPr>
          <p:cNvPr id="75780" name="Rectangle 2">
            <a:extLst>
              <a:ext uri="{FF2B5EF4-FFF2-40B4-BE49-F238E27FC236}">
                <a16:creationId xmlns:a16="http://schemas.microsoft.com/office/drawing/2014/main" id="{7FE08617-3A3C-4AC1-9053-5CA766BEEBCB}"/>
              </a:ext>
            </a:extLst>
          </p:cNvPr>
          <p:cNvSpPr>
            <a:spLocks noChangeArrowheads="1"/>
          </p:cNvSpPr>
          <p:nvPr/>
        </p:nvSpPr>
        <p:spPr bwMode="auto">
          <a:xfrm>
            <a:off x="647700" y="-3683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72000" anchor="b"/>
          <a:lstStyle/>
          <a:p>
            <a:pPr eaLnBrk="1" hangingPunct="1">
              <a:lnSpc>
                <a:spcPct val="96000"/>
              </a:lnSpc>
              <a:defRPr/>
            </a:pPr>
            <a:r>
              <a:rPr lang="en-GB" altLang="en-US" sz="2800" dirty="0">
                <a:solidFill>
                  <a:srgbClr val="FFFFFF"/>
                </a:solidFill>
                <a:latin typeface="Calibri"/>
                <a:ea typeface="ＭＳ Ｐゴシック" charset="0"/>
                <a:cs typeface="+mn-cs"/>
              </a:rPr>
              <a:t>Tissue specific induction </a:t>
            </a:r>
            <a:r>
              <a:rPr lang="en-GB" altLang="en-US" sz="2800" i="1" dirty="0">
                <a:solidFill>
                  <a:srgbClr val="FFFFFF"/>
                </a:solidFill>
                <a:latin typeface="Calibri"/>
                <a:ea typeface="ＭＳ Ｐゴシック" charset="0"/>
                <a:cs typeface="+mn-cs"/>
              </a:rPr>
              <a:t>DIO2</a:t>
            </a:r>
            <a:r>
              <a:rPr lang="en-GB" altLang="en-US" sz="2800" dirty="0">
                <a:solidFill>
                  <a:srgbClr val="FFFFFF"/>
                </a:solidFill>
                <a:latin typeface="Calibri"/>
                <a:ea typeface="ＭＳ Ｐゴシック" charset="0"/>
                <a:cs typeface="+mn-cs"/>
              </a:rPr>
              <a:t> in rats</a:t>
            </a:r>
            <a:endParaRPr lang="en-US" altLang="en-US" sz="2800" dirty="0">
              <a:solidFill>
                <a:srgbClr val="FFFFFF"/>
              </a:solidFill>
              <a:latin typeface="Calibri"/>
              <a:ea typeface="ＭＳ Ｐゴシック" charset="0"/>
              <a:cs typeface="+mn-cs"/>
            </a:endParaRPr>
          </a:p>
        </p:txBody>
      </p:sp>
      <p:sp>
        <p:nvSpPr>
          <p:cNvPr id="9" name="Rounded Rectangle 8">
            <a:extLst>
              <a:ext uri="{FF2B5EF4-FFF2-40B4-BE49-F238E27FC236}">
                <a16:creationId xmlns:a16="http://schemas.microsoft.com/office/drawing/2014/main" id="{401B15F9-FBB2-4DF5-B025-D9ED66EE9A4F}"/>
              </a:ext>
            </a:extLst>
          </p:cNvPr>
          <p:cNvSpPr/>
          <p:nvPr/>
        </p:nvSpPr>
        <p:spPr>
          <a:xfrm>
            <a:off x="5076825" y="1390650"/>
            <a:ext cx="3343275" cy="1131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dirty="0">
                <a:solidFill>
                  <a:srgbClr val="FFFFFF"/>
                </a:solidFill>
                <a:cs typeface="Calibri" pitchFamily="34" charset="0"/>
              </a:rPr>
              <a:t>Destruction of cartilage only upon applying OA model</a:t>
            </a:r>
            <a:br>
              <a:rPr lang="en-US" sz="1800" dirty="0">
                <a:solidFill>
                  <a:srgbClr val="FFFFFF"/>
                </a:solidFill>
                <a:cs typeface="Calibri" pitchFamily="34" charset="0"/>
              </a:rPr>
            </a:br>
            <a:r>
              <a:rPr lang="en-US" sz="1400" b="0" i="1" dirty="0">
                <a:solidFill>
                  <a:srgbClr val="FFFFFF"/>
                </a:solidFill>
                <a:cs typeface="Calibri" pitchFamily="34" charset="0"/>
              </a:rPr>
              <a:t>Nagase et al. Ann Rheum Dis 2013</a:t>
            </a:r>
          </a:p>
          <a:p>
            <a:pPr algn="ctr" eaLnBrk="1" hangingPunct="1">
              <a:defRPr/>
            </a:pPr>
            <a:endParaRPr lang="en-GB" sz="1800" b="0" dirty="0">
              <a:solidFill>
                <a:srgbClr val="FFFFFF"/>
              </a:solidFill>
              <a:cs typeface="Calibri" pitchFamily="34" charset="0"/>
            </a:endParaRPr>
          </a:p>
        </p:txBody>
      </p:sp>
      <p:pic>
        <p:nvPicPr>
          <p:cNvPr id="131078" name="Picture 2">
            <a:extLst>
              <a:ext uri="{FF2B5EF4-FFF2-40B4-BE49-F238E27FC236}">
                <a16:creationId xmlns:a16="http://schemas.microsoft.com/office/drawing/2014/main" id="{AA0997A2-4FCB-4E20-9735-683274722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162050"/>
            <a:ext cx="4468812"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7">
            <a:extLst>
              <a:ext uri="{FF2B5EF4-FFF2-40B4-BE49-F238E27FC236}">
                <a16:creationId xmlns:a16="http://schemas.microsoft.com/office/drawing/2014/main" id="{A8808C6C-69AE-4F3C-B71D-E762A9538D6C}"/>
              </a:ext>
            </a:extLst>
          </p:cNvPr>
          <p:cNvSpPr/>
          <p:nvPr/>
        </p:nvSpPr>
        <p:spPr bwMode="auto">
          <a:xfrm>
            <a:off x="7739063" y="2284413"/>
            <a:ext cx="808037" cy="477837"/>
          </a:xfrm>
          <a:prstGeom prst="roundRect">
            <a:avLst/>
          </a:prstGeom>
          <a:solidFill>
            <a:schemeClr val="tx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0488" tIns="44450" rIns="90488" bIns="44450" anchor="b"/>
          <a:lstStyle/>
          <a:p>
            <a:pPr algn="ctr">
              <a:defRPr/>
            </a:pPr>
            <a:r>
              <a:rPr lang="en-US" sz="2000" b="0" dirty="0">
                <a:solidFill>
                  <a:srgbClr val="003C66"/>
                </a:solidFill>
                <a:latin typeface="Calibri" pitchFamily="34" charset="0"/>
                <a:ea typeface="ＭＳ Ｐゴシック" charset="0"/>
                <a:cs typeface="+mn-cs"/>
              </a:rPr>
              <a:t>2013</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0A8B18D1-E512-49FB-B3EA-7308E5F0C146}"/>
              </a:ext>
            </a:extLst>
          </p:cNvPr>
          <p:cNvSpPr/>
          <p:nvPr/>
        </p:nvSpPr>
        <p:spPr bwMode="auto">
          <a:xfrm>
            <a:off x="1267247" y="1556792"/>
            <a:ext cx="6689129" cy="792088"/>
          </a:xfrm>
          <a:prstGeom prst="roundRect">
            <a:avLst/>
          </a:prstGeom>
          <a:noFill/>
          <a:ln w="12700"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1200000"/>
            </a:lightRig>
          </a:scene3d>
          <a:sp3d>
            <a:bevelT h="0"/>
          </a:sp3d>
        </p:spPr>
        <p:txBody>
          <a:bodyPr lIns="90488" tIns="44450" rIns="90488" bIns="44450" anchor="b"/>
          <a:lstStyle/>
          <a:p>
            <a:pPr algn="ctr" eaLnBrk="1" hangingPunct="1">
              <a:defRPr/>
            </a:pPr>
            <a:r>
              <a:rPr lang="en-US" sz="2000" dirty="0">
                <a:solidFill>
                  <a:srgbClr val="111166"/>
                </a:solidFill>
                <a:latin typeface="Calibri" panose="020F0502020204030204" pitchFamily="34" charset="0"/>
                <a:cs typeface="Arial" charset="0"/>
              </a:rPr>
              <a:t>Tissue specific upregulation of </a:t>
            </a:r>
            <a:r>
              <a:rPr lang="en-US" sz="2000" i="1" dirty="0">
                <a:solidFill>
                  <a:srgbClr val="111166"/>
                </a:solidFill>
                <a:latin typeface="Calibri" panose="020F0502020204030204" pitchFamily="34" charset="0"/>
                <a:cs typeface="Arial" charset="0"/>
              </a:rPr>
              <a:t>DIO2</a:t>
            </a:r>
            <a:r>
              <a:rPr lang="en-US" sz="2000" dirty="0">
                <a:solidFill>
                  <a:srgbClr val="111166"/>
                </a:solidFill>
                <a:latin typeface="Calibri" panose="020F0502020204030204" pitchFamily="34" charset="0"/>
                <a:cs typeface="Arial" charset="0"/>
              </a:rPr>
              <a:t> in rat cartilage </a:t>
            </a:r>
          </a:p>
          <a:p>
            <a:pPr algn="ctr" eaLnBrk="1" hangingPunct="1">
              <a:defRPr/>
            </a:pPr>
            <a:r>
              <a:rPr lang="en-US" sz="2000" dirty="0">
                <a:solidFill>
                  <a:srgbClr val="111166"/>
                </a:solidFill>
                <a:latin typeface="Calibri" panose="020F0502020204030204" pitchFamily="34" charset="0"/>
                <a:cs typeface="Arial" charset="0"/>
              </a:rPr>
              <a:t>Prone to OA after applying OA model</a:t>
            </a:r>
            <a:endParaRPr lang="en-US" sz="900" i="1" dirty="0">
              <a:solidFill>
                <a:srgbClr val="111166"/>
              </a:solidFill>
              <a:latin typeface="Calibri" panose="020F0502020204030204" pitchFamily="34" charset="0"/>
              <a:cs typeface="Arial" charset="0"/>
            </a:endParaRPr>
          </a:p>
        </p:txBody>
      </p:sp>
      <p:sp>
        <p:nvSpPr>
          <p:cNvPr id="35" name="Rounded Rectangle 34">
            <a:extLst>
              <a:ext uri="{FF2B5EF4-FFF2-40B4-BE49-F238E27FC236}">
                <a16:creationId xmlns:a16="http://schemas.microsoft.com/office/drawing/2014/main" id="{65B8A23D-69B5-4A96-9E3A-A422EE09DD9B}"/>
              </a:ext>
            </a:extLst>
          </p:cNvPr>
          <p:cNvSpPr/>
          <p:nvPr/>
        </p:nvSpPr>
        <p:spPr bwMode="auto">
          <a:xfrm>
            <a:off x="1259632" y="2996952"/>
            <a:ext cx="6696744" cy="792088"/>
          </a:xfrm>
          <a:prstGeom prst="roundRect">
            <a:avLst/>
          </a:prstGeom>
          <a:noFill/>
          <a:ln w="12700"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1200000"/>
            </a:lightRig>
          </a:scene3d>
          <a:sp3d>
            <a:bevelT h="0"/>
          </a:sp3d>
        </p:spPr>
        <p:txBody>
          <a:bodyPr lIns="90488" tIns="44450" rIns="90488" bIns="44450" anchor="b"/>
          <a:lstStyle/>
          <a:p>
            <a:pPr algn="ctr" eaLnBrk="1" hangingPunct="1">
              <a:defRPr/>
            </a:pPr>
            <a:r>
              <a:rPr lang="en-US" sz="2000" dirty="0">
                <a:solidFill>
                  <a:srgbClr val="111166"/>
                </a:solidFill>
                <a:latin typeface="Calibri" panose="020F0502020204030204" pitchFamily="34" charset="0"/>
                <a:cs typeface="Arial" charset="0"/>
              </a:rPr>
              <a:t>DIO2 knock out mice protected against cartilage damage only upon exercise-induced OA </a:t>
            </a:r>
            <a:endParaRPr lang="en-GB" sz="2000" dirty="0">
              <a:solidFill>
                <a:srgbClr val="111166"/>
              </a:solidFill>
              <a:latin typeface="Calibri" panose="020F0502020204030204" pitchFamily="34" charset="0"/>
              <a:cs typeface="Arial" charset="0"/>
            </a:endParaRPr>
          </a:p>
        </p:txBody>
      </p:sp>
      <p:sp>
        <p:nvSpPr>
          <p:cNvPr id="4" name="Slide Number Placeholder 3">
            <a:extLst>
              <a:ext uri="{FF2B5EF4-FFF2-40B4-BE49-F238E27FC236}">
                <a16:creationId xmlns:a16="http://schemas.microsoft.com/office/drawing/2014/main" id="{ED3E6C29-39B6-4FF7-ABF9-9DDF4A526363}"/>
              </a:ext>
            </a:extLst>
          </p:cNvPr>
          <p:cNvSpPr>
            <a:spLocks noGrp="1"/>
          </p:cNvSpPr>
          <p:nvPr>
            <p:ph type="sldNum" sz="quarter" idx="11"/>
          </p:nvPr>
        </p:nvSpPr>
        <p:spPr>
          <a:xfrm>
            <a:off x="1304925" y="6553200"/>
            <a:ext cx="4708525" cy="304800"/>
          </a:xfrm>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CCAD03FF-E63F-490E-82E1-B9148F659471}" type="slidenum">
              <a:rPr lang="en-GB" altLang="nl-NL" sz="1200" smtClean="0">
                <a:solidFill>
                  <a:srgbClr val="111166"/>
                </a:solidFill>
                <a:latin typeface="Calibri" panose="020F0502020204030204" pitchFamily="34" charset="0"/>
              </a:rPr>
              <a:pPr eaLnBrk="1" hangingPunct="1">
                <a:defRPr/>
              </a:pPr>
              <a:t>57</a:t>
            </a:fld>
            <a:endParaRPr lang="en-GB" altLang="nl-NL" sz="1200">
              <a:solidFill>
                <a:srgbClr val="111166"/>
              </a:solidFill>
              <a:latin typeface="Calibri" panose="020F0502020204030204" pitchFamily="34" charset="0"/>
            </a:endParaRPr>
          </a:p>
        </p:txBody>
      </p:sp>
      <p:sp>
        <p:nvSpPr>
          <p:cNvPr id="7" name="Rounded Rectangle 6">
            <a:extLst>
              <a:ext uri="{FF2B5EF4-FFF2-40B4-BE49-F238E27FC236}">
                <a16:creationId xmlns:a16="http://schemas.microsoft.com/office/drawing/2014/main" id="{2794FC7E-7207-416B-91CF-9E75B4BB79EB}"/>
              </a:ext>
            </a:extLst>
          </p:cNvPr>
          <p:cNvSpPr/>
          <p:nvPr/>
        </p:nvSpPr>
        <p:spPr bwMode="auto">
          <a:xfrm>
            <a:off x="179388" y="115888"/>
            <a:ext cx="7186612" cy="727075"/>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72000" anchor="b"/>
          <a:lstStyle/>
          <a:p>
            <a:pPr>
              <a:lnSpc>
                <a:spcPct val="96000"/>
              </a:lnSpc>
              <a:defRPr/>
            </a:pPr>
            <a:r>
              <a:rPr lang="en-US" dirty="0">
                <a:solidFill>
                  <a:schemeClr val="tx1"/>
                </a:solidFill>
                <a:latin typeface="+mj-lt"/>
                <a:ea typeface="+mj-ea"/>
                <a:cs typeface="+mj-cs"/>
              </a:rPr>
              <a:t>Conclusions </a:t>
            </a:r>
            <a:r>
              <a:rPr lang="en-US" i="1" dirty="0">
                <a:solidFill>
                  <a:schemeClr val="tx1"/>
                </a:solidFill>
                <a:latin typeface="+mj-lt"/>
                <a:ea typeface="+mj-ea"/>
                <a:cs typeface="+mj-cs"/>
              </a:rPr>
              <a:t>in vitro animal </a:t>
            </a:r>
            <a:r>
              <a:rPr lang="en-US" dirty="0">
                <a:solidFill>
                  <a:schemeClr val="tx1"/>
                </a:solidFill>
                <a:latin typeface="+mj-lt"/>
                <a:ea typeface="+mj-ea"/>
                <a:cs typeface="+mj-cs"/>
              </a:rPr>
              <a:t>studies DIO2</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0C78-8589-4CB5-865D-02C0427F4233}"/>
              </a:ext>
            </a:extLst>
          </p:cNvPr>
          <p:cNvSpPr>
            <a:spLocks noGrp="1"/>
          </p:cNvSpPr>
          <p:nvPr>
            <p:ph type="title"/>
          </p:nvPr>
        </p:nvSpPr>
        <p:spPr/>
        <p:txBody>
          <a:bodyPr/>
          <a:lstStyle/>
          <a:p>
            <a:endParaRPr lang="nl-NL"/>
          </a:p>
        </p:txBody>
      </p:sp>
      <p:sp>
        <p:nvSpPr>
          <p:cNvPr id="4" name="Date Placeholder 3">
            <a:extLst>
              <a:ext uri="{FF2B5EF4-FFF2-40B4-BE49-F238E27FC236}">
                <a16:creationId xmlns:a16="http://schemas.microsoft.com/office/drawing/2014/main" id="{11F34190-BA23-43C4-BEB3-6DCDE49697B8}"/>
              </a:ext>
            </a:extLst>
          </p:cNvPr>
          <p:cNvSpPr>
            <a:spLocks noGrp="1"/>
          </p:cNvSpPr>
          <p:nvPr>
            <p:ph type="dt" sz="half" idx="10"/>
          </p:nvPr>
        </p:nvSpPr>
        <p:spPr/>
        <p:txBody>
          <a:bodyPr/>
          <a:lstStyle/>
          <a:p>
            <a:pPr>
              <a:defRPr/>
            </a:pPr>
            <a:fld id="{12A38489-7A21-4C7B-A365-8F8FF62E8321}" type="datetime5">
              <a:rPr lang="en-US" smtClean="0"/>
              <a:pPr>
                <a:defRPr/>
              </a:pPr>
              <a:t>23-Oct-20</a:t>
            </a:fld>
            <a:endParaRPr lang="en-GB" dirty="0"/>
          </a:p>
        </p:txBody>
      </p:sp>
      <p:sp>
        <p:nvSpPr>
          <p:cNvPr id="5" name="Slide Number Placeholder 4">
            <a:extLst>
              <a:ext uri="{FF2B5EF4-FFF2-40B4-BE49-F238E27FC236}">
                <a16:creationId xmlns:a16="http://schemas.microsoft.com/office/drawing/2014/main" id="{5F082BC8-DF5E-4CAF-B33C-4EBB5A37ED68}"/>
              </a:ext>
            </a:extLst>
          </p:cNvPr>
          <p:cNvSpPr>
            <a:spLocks noGrp="1"/>
          </p:cNvSpPr>
          <p:nvPr>
            <p:ph type="sldNum" sz="quarter" idx="11"/>
          </p:nvPr>
        </p:nvSpPr>
        <p:spPr/>
        <p:txBody>
          <a:bodyPr/>
          <a:lstStyle/>
          <a:p>
            <a:pPr>
              <a:defRPr/>
            </a:pPr>
            <a:fld id="{F7337B5F-77AE-4877-91FF-1D2643215DBB}" type="slidenum">
              <a:rPr lang="en-GB" altLang="nl-NL" smtClean="0"/>
              <a:pPr>
                <a:defRPr/>
              </a:pPr>
              <a:t>58</a:t>
            </a:fld>
            <a:endParaRPr lang="en-GB" altLang="nl-NL"/>
          </a:p>
        </p:txBody>
      </p:sp>
      <p:sp>
        <p:nvSpPr>
          <p:cNvPr id="6" name="Footer Placeholder 5">
            <a:extLst>
              <a:ext uri="{FF2B5EF4-FFF2-40B4-BE49-F238E27FC236}">
                <a16:creationId xmlns:a16="http://schemas.microsoft.com/office/drawing/2014/main" id="{03EABD2A-B13D-4B91-91F2-CB6A375544A5}"/>
              </a:ext>
            </a:extLst>
          </p:cNvPr>
          <p:cNvSpPr>
            <a:spLocks noGrp="1"/>
          </p:cNvSpPr>
          <p:nvPr>
            <p:ph type="ftr" sz="quarter" idx="12"/>
          </p:nvPr>
        </p:nvSpPr>
        <p:spPr/>
        <p:txBody>
          <a:bodyPr/>
          <a:lstStyle/>
          <a:p>
            <a:pPr>
              <a:defRPr/>
            </a:pPr>
            <a:r>
              <a:rPr lang="en-GB"/>
              <a:t>Insert &gt; Header &amp; footer</a:t>
            </a:r>
          </a:p>
        </p:txBody>
      </p:sp>
      <p:pic>
        <p:nvPicPr>
          <p:cNvPr id="9" name="Picture 8" descr="Graphical user interface, text&#10;&#10;Description automatically generated">
            <a:extLst>
              <a:ext uri="{FF2B5EF4-FFF2-40B4-BE49-F238E27FC236}">
                <a16:creationId xmlns:a16="http://schemas.microsoft.com/office/drawing/2014/main" id="{5975D54A-30C2-4B8F-952F-741C62EF87BA}"/>
              </a:ext>
            </a:extLst>
          </p:cNvPr>
          <p:cNvPicPr>
            <a:picLocks noChangeAspect="1"/>
          </p:cNvPicPr>
          <p:nvPr/>
        </p:nvPicPr>
        <p:blipFill rotWithShape="1">
          <a:blip r:embed="rId2">
            <a:extLst>
              <a:ext uri="{28A0092B-C50C-407E-A947-70E740481C1C}">
                <a14:useLocalDpi xmlns:a14="http://schemas.microsoft.com/office/drawing/2010/main" val="0"/>
              </a:ext>
            </a:extLst>
          </a:blip>
          <a:srcRect l="8263" t="25371" r="17713" b="10884"/>
          <a:stretch/>
        </p:blipFill>
        <p:spPr>
          <a:xfrm>
            <a:off x="107505" y="1340768"/>
            <a:ext cx="8768608" cy="4104456"/>
          </a:xfrm>
          <a:prstGeom prst="rect">
            <a:avLst/>
          </a:prstGeom>
        </p:spPr>
      </p:pic>
    </p:spTree>
    <p:extLst>
      <p:ext uri="{BB962C8B-B14F-4D97-AF65-F5344CB8AC3E}">
        <p14:creationId xmlns:p14="http://schemas.microsoft.com/office/powerpoint/2010/main" val="103102175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D30A5C-F2B9-4530-9B08-D8B9E12FC69E}"/>
              </a:ext>
            </a:extLst>
          </p:cNvPr>
          <p:cNvSpPr>
            <a:spLocks noGrp="1"/>
          </p:cNvSpPr>
          <p:nvPr>
            <p:ph type="dt" sz="quarter" idx="10"/>
          </p:nvPr>
        </p:nvSpPr>
        <p:spPr/>
        <p:txBody>
          <a:bodyPr/>
          <a:lstStyle/>
          <a:p>
            <a:pPr>
              <a:defRPr/>
            </a:pPr>
            <a:fld id="{03D97A11-27EC-48F1-AD2A-F37D7F1C27B9}" type="datetime5">
              <a:rPr lang="en-US"/>
              <a:pPr>
                <a:defRPr/>
              </a:pPr>
              <a:t>23-Oct-20</a:t>
            </a:fld>
            <a:endParaRPr lang="en-GB" dirty="0"/>
          </a:p>
        </p:txBody>
      </p:sp>
      <p:sp>
        <p:nvSpPr>
          <p:cNvPr id="3" name="Slide Number Placeholder 2">
            <a:extLst>
              <a:ext uri="{FF2B5EF4-FFF2-40B4-BE49-F238E27FC236}">
                <a16:creationId xmlns:a16="http://schemas.microsoft.com/office/drawing/2014/main" id="{8926CDA3-371C-4031-BC55-49DA672AF697}"/>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F60926A0-0CFB-4F50-8F7F-E553F4485738}" type="slidenum">
              <a:rPr lang="en-GB" altLang="nl-NL" sz="1200" smtClean="0">
                <a:solidFill>
                  <a:srgbClr val="FFFFFF"/>
                </a:solidFill>
                <a:latin typeface="Calibri" panose="020F0502020204030204" pitchFamily="34" charset="0"/>
              </a:rPr>
              <a:pPr eaLnBrk="1" hangingPunct="1">
                <a:defRPr/>
              </a:pPr>
              <a:t>59</a:t>
            </a:fld>
            <a:endParaRPr lang="en-GB" altLang="nl-NL" sz="1200">
              <a:solidFill>
                <a:srgbClr val="FFFFFF"/>
              </a:solidFill>
              <a:latin typeface="Calibri" panose="020F0502020204030204" pitchFamily="34" charset="0"/>
            </a:endParaRPr>
          </a:p>
        </p:txBody>
      </p:sp>
      <p:sp>
        <p:nvSpPr>
          <p:cNvPr id="136196" name="TextBox 4">
            <a:extLst>
              <a:ext uri="{FF2B5EF4-FFF2-40B4-BE49-F238E27FC236}">
                <a16:creationId xmlns:a16="http://schemas.microsoft.com/office/drawing/2014/main" id="{519CD331-8C83-451E-95F4-253005B32E75}"/>
              </a:ext>
            </a:extLst>
          </p:cNvPr>
          <p:cNvSpPr txBox="1">
            <a:spLocks noChangeArrowheads="1"/>
          </p:cNvSpPr>
          <p:nvPr/>
        </p:nvSpPr>
        <p:spPr bwMode="auto">
          <a:xfrm>
            <a:off x="758825" y="1608138"/>
            <a:ext cx="7342188"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r>
              <a:rPr lang="en-US" altLang="nl-NL" sz="3200" dirty="0">
                <a:solidFill>
                  <a:srgbClr val="003C66"/>
                </a:solidFill>
              </a:rPr>
              <a:t>Pharmacological attenuation of thyroid hormone signaling; An evidence-based treatment option for Osteoarthritis</a:t>
            </a:r>
          </a:p>
        </p:txBody>
      </p:sp>
      <p:sp>
        <p:nvSpPr>
          <p:cNvPr id="6" name="Rectangle 2">
            <a:extLst>
              <a:ext uri="{FF2B5EF4-FFF2-40B4-BE49-F238E27FC236}">
                <a16:creationId xmlns:a16="http://schemas.microsoft.com/office/drawing/2014/main" id="{080E5A40-A1DA-4692-A158-F18A6A383EDF}"/>
              </a:ext>
            </a:extLst>
          </p:cNvPr>
          <p:cNvSpPr>
            <a:spLocks noChangeArrowheads="1"/>
          </p:cNvSpPr>
          <p:nvPr/>
        </p:nvSpPr>
        <p:spPr bwMode="auto">
          <a:xfrm>
            <a:off x="431800" y="122238"/>
            <a:ext cx="8483600" cy="73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72000" anchor="b"/>
          <a:lstStyle/>
          <a:p>
            <a:pPr eaLnBrk="1" hangingPunct="1">
              <a:lnSpc>
                <a:spcPct val="96000"/>
              </a:lnSpc>
              <a:defRPr/>
            </a:pPr>
            <a:r>
              <a:rPr lang="en-GB" sz="2800" dirty="0">
                <a:solidFill>
                  <a:srgbClr val="FFFFFF"/>
                </a:solidFill>
                <a:latin typeface="Calibri"/>
                <a:cs typeface="Arial" charset="0"/>
              </a:rPr>
              <a:t>Dutch Arthritis Association Grant</a:t>
            </a:r>
            <a:endParaRPr lang="en-US" sz="2000" dirty="0">
              <a:solidFill>
                <a:srgbClr val="FFFFFF"/>
              </a:solidFill>
              <a:latin typeface="Calibri"/>
              <a:cs typeface="Arial" charset="0"/>
            </a:endParaRPr>
          </a:p>
        </p:txBody>
      </p:sp>
      <p:pic>
        <p:nvPicPr>
          <p:cNvPr id="136198" name="Picture 4">
            <a:extLst>
              <a:ext uri="{FF2B5EF4-FFF2-40B4-BE49-F238E27FC236}">
                <a16:creationId xmlns:a16="http://schemas.microsoft.com/office/drawing/2014/main" id="{0D8E0158-EF88-4410-8E29-D8099F590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802" b="16216"/>
          <a:stretch>
            <a:fillRect/>
          </a:stretch>
        </p:blipFill>
        <p:spPr bwMode="auto">
          <a:xfrm>
            <a:off x="4673600" y="4508500"/>
            <a:ext cx="30607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AB5EF-3927-401A-A052-90C955024ED9}"/>
              </a:ext>
            </a:extLst>
          </p:cNvPr>
          <p:cNvSpPr>
            <a:spLocks noGrp="1"/>
          </p:cNvSpPr>
          <p:nvPr>
            <p:ph type="dt" sz="half" idx="10"/>
          </p:nvPr>
        </p:nvSpPr>
        <p:spPr/>
        <p:txBody>
          <a:bodyPr/>
          <a:lstStyle/>
          <a:p>
            <a:pPr>
              <a:defRPr/>
            </a:pPr>
            <a:fld id="{3C89EB80-69EC-469F-BBFA-517D6E4E50C8}" type="datetime5">
              <a:rPr lang="en-US" smtClean="0"/>
              <a:pPr>
                <a:defRPr/>
              </a:pPr>
              <a:t>23-Oct-20</a:t>
            </a:fld>
            <a:endParaRPr lang="en-GB" dirty="0"/>
          </a:p>
        </p:txBody>
      </p:sp>
      <p:sp>
        <p:nvSpPr>
          <p:cNvPr id="3" name="Slide Number Placeholder 2">
            <a:extLst>
              <a:ext uri="{FF2B5EF4-FFF2-40B4-BE49-F238E27FC236}">
                <a16:creationId xmlns:a16="http://schemas.microsoft.com/office/drawing/2014/main" id="{9D53851C-59F4-44D8-B1CF-FC1A5453A491}"/>
              </a:ext>
            </a:extLst>
          </p:cNvPr>
          <p:cNvSpPr>
            <a:spLocks noGrp="1"/>
          </p:cNvSpPr>
          <p:nvPr>
            <p:ph type="sldNum" sz="quarter" idx="11"/>
          </p:nvPr>
        </p:nvSpPr>
        <p:spPr/>
        <p:txBody>
          <a:bodyPr/>
          <a:lstStyle/>
          <a:p>
            <a:pPr>
              <a:defRPr/>
            </a:pPr>
            <a:fld id="{ACF156C4-7481-4387-AA8F-23092A72FB0D}" type="slidenum">
              <a:rPr lang="en-GB" altLang="nl-NL" smtClean="0"/>
              <a:pPr>
                <a:defRPr/>
              </a:pPr>
              <a:t>6</a:t>
            </a:fld>
            <a:endParaRPr lang="en-GB" altLang="nl-NL"/>
          </a:p>
        </p:txBody>
      </p:sp>
      <p:sp>
        <p:nvSpPr>
          <p:cNvPr id="4" name="Footer Placeholder 3">
            <a:extLst>
              <a:ext uri="{FF2B5EF4-FFF2-40B4-BE49-F238E27FC236}">
                <a16:creationId xmlns:a16="http://schemas.microsoft.com/office/drawing/2014/main" id="{7173A98D-AB2C-4125-BDCA-72CBA187971E}"/>
              </a:ext>
            </a:extLst>
          </p:cNvPr>
          <p:cNvSpPr>
            <a:spLocks noGrp="1"/>
          </p:cNvSpPr>
          <p:nvPr>
            <p:ph type="ftr" sz="quarter" idx="12"/>
          </p:nvPr>
        </p:nvSpPr>
        <p:spPr/>
        <p:txBody>
          <a:bodyPr/>
          <a:lstStyle/>
          <a:p>
            <a:pPr>
              <a:defRPr/>
            </a:pPr>
            <a:r>
              <a:rPr lang="en-GB"/>
              <a:t>Insert &gt; Header &amp; footer</a:t>
            </a:r>
          </a:p>
        </p:txBody>
      </p:sp>
      <p:sp>
        <p:nvSpPr>
          <p:cNvPr id="5" name="TextBox 4">
            <a:extLst>
              <a:ext uri="{FF2B5EF4-FFF2-40B4-BE49-F238E27FC236}">
                <a16:creationId xmlns:a16="http://schemas.microsoft.com/office/drawing/2014/main" id="{E42D9C7E-4674-4509-9B1D-157C82FACBC4}"/>
              </a:ext>
            </a:extLst>
          </p:cNvPr>
          <p:cNvSpPr txBox="1"/>
          <p:nvPr/>
        </p:nvSpPr>
        <p:spPr>
          <a:xfrm>
            <a:off x="1277947" y="2967335"/>
            <a:ext cx="6468437" cy="461665"/>
          </a:xfrm>
          <a:prstGeom prst="rect">
            <a:avLst/>
          </a:prstGeom>
          <a:noFill/>
        </p:spPr>
        <p:txBody>
          <a:bodyPr wrap="none" rtlCol="0">
            <a:spAutoFit/>
          </a:bodyPr>
          <a:lstStyle/>
          <a:p>
            <a:r>
              <a:rPr lang="en-US" dirty="0">
                <a:solidFill>
                  <a:schemeClr val="accent6"/>
                </a:solidFill>
              </a:rPr>
              <a:t>Heritability and the genetic study design</a:t>
            </a:r>
            <a:endParaRPr lang="nl-NL" dirty="0">
              <a:solidFill>
                <a:schemeClr val="accent6"/>
              </a:solidFill>
            </a:endParaRPr>
          </a:p>
        </p:txBody>
      </p:sp>
    </p:spTree>
    <p:extLst>
      <p:ext uri="{BB962C8B-B14F-4D97-AF65-F5344CB8AC3E}">
        <p14:creationId xmlns:p14="http://schemas.microsoft.com/office/powerpoint/2010/main" val="400357003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F0B2AB-7326-4F56-BFBC-EF6CE896192B}"/>
              </a:ext>
            </a:extLst>
          </p:cNvPr>
          <p:cNvSpPr>
            <a:spLocks noGrp="1"/>
          </p:cNvSpPr>
          <p:nvPr>
            <p:ph type="title"/>
          </p:nvPr>
        </p:nvSpPr>
        <p:spPr>
          <a:xfrm>
            <a:off x="114301" y="600075"/>
            <a:ext cx="7575365" cy="1094058"/>
          </a:xfrm>
        </p:spPr>
        <p:txBody>
          <a:bodyPr/>
          <a:lstStyle/>
          <a:p>
            <a:r>
              <a:rPr lang="en-US" dirty="0"/>
              <a:t>Pharmacological attenuation of thyroid hormone signaling: An evidence based treatment option for Osteoarthritis</a:t>
            </a:r>
            <a:endParaRPr lang="nl-NL" dirty="0"/>
          </a:p>
        </p:txBody>
      </p:sp>
      <p:sp>
        <p:nvSpPr>
          <p:cNvPr id="4" name="Slide Number Placeholder 3">
            <a:extLst>
              <a:ext uri="{FF2B5EF4-FFF2-40B4-BE49-F238E27FC236}">
                <a16:creationId xmlns:a16="http://schemas.microsoft.com/office/drawing/2014/main" id="{5D7A94A9-4FA3-4627-BCB3-C7BD73D15FCF}"/>
              </a:ext>
            </a:extLst>
          </p:cNvPr>
          <p:cNvSpPr>
            <a:spLocks noGrp="1"/>
          </p:cNvSpPr>
          <p:nvPr>
            <p:ph type="sldNum" sz="quarter" idx="4"/>
          </p:nvPr>
        </p:nvSpPr>
        <p:spPr/>
        <p:txBody>
          <a:bodyPr/>
          <a:lstStyle/>
          <a:p>
            <a:fld id="{5306AC46-015F-6E44-B83A-36E79AEF5356}" type="slidenum">
              <a:rPr lang="en-GB" smtClean="0"/>
              <a:pPr/>
              <a:t>60</a:t>
            </a:fld>
            <a:endParaRPr lang="en-GB" dirty="0"/>
          </a:p>
        </p:txBody>
      </p:sp>
      <p:pic>
        <p:nvPicPr>
          <p:cNvPr id="9" name="Picture 5">
            <a:extLst>
              <a:ext uri="{FF2B5EF4-FFF2-40B4-BE49-F238E27FC236}">
                <a16:creationId xmlns:a16="http://schemas.microsoft.com/office/drawing/2014/main" id="{C5BA448B-3BA1-485D-9E06-2DB7DAFA4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637" y="1019819"/>
            <a:ext cx="1365935" cy="14147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Tijdelijke aanduiding voor afbeelding 2">
            <a:extLst>
              <a:ext uri="{FF2B5EF4-FFF2-40B4-BE49-F238E27FC236}">
                <a16:creationId xmlns:a16="http://schemas.microsoft.com/office/drawing/2014/main" id="{58061691-F203-40B4-91D7-ED3B50995C38}"/>
              </a:ext>
            </a:extLst>
          </p:cNvPr>
          <p:cNvPicPr>
            <a:picLocks noChangeAspect="1"/>
          </p:cNvPicPr>
          <p:nvPr/>
        </p:nvPicPr>
        <p:blipFill>
          <a:blip r:embed="rId4"/>
          <a:srcRect l="21875" r="21875"/>
          <a:stretch>
            <a:fillRect/>
          </a:stretch>
        </p:blipFill>
        <p:spPr>
          <a:xfrm>
            <a:off x="4504437" y="2782520"/>
            <a:ext cx="1636010" cy="1636010"/>
          </a:xfrm>
          <a:prstGeom prst="rect">
            <a:avLst/>
          </a:prstGeom>
        </p:spPr>
      </p:pic>
      <p:grpSp>
        <p:nvGrpSpPr>
          <p:cNvPr id="26" name="Group 25">
            <a:extLst>
              <a:ext uri="{FF2B5EF4-FFF2-40B4-BE49-F238E27FC236}">
                <a16:creationId xmlns:a16="http://schemas.microsoft.com/office/drawing/2014/main" id="{D1959345-AEAA-4703-B057-BFB7606B2AD7}"/>
              </a:ext>
            </a:extLst>
          </p:cNvPr>
          <p:cNvGrpSpPr/>
          <p:nvPr/>
        </p:nvGrpSpPr>
        <p:grpSpPr>
          <a:xfrm>
            <a:off x="77277" y="2927350"/>
            <a:ext cx="4427161" cy="1991132"/>
            <a:chOff x="566738" y="837646"/>
            <a:chExt cx="6610241" cy="3153588"/>
          </a:xfrm>
        </p:grpSpPr>
        <p:grpSp>
          <p:nvGrpSpPr>
            <p:cNvPr id="25" name="Group 24">
              <a:extLst>
                <a:ext uri="{FF2B5EF4-FFF2-40B4-BE49-F238E27FC236}">
                  <a16:creationId xmlns:a16="http://schemas.microsoft.com/office/drawing/2014/main" id="{F783339E-ABE8-4745-9D3D-62118D882366}"/>
                </a:ext>
              </a:extLst>
            </p:cNvPr>
            <p:cNvGrpSpPr/>
            <p:nvPr/>
          </p:nvGrpSpPr>
          <p:grpSpPr>
            <a:xfrm>
              <a:off x="566738" y="837646"/>
              <a:ext cx="6610241" cy="3153588"/>
              <a:chOff x="413483" y="874713"/>
              <a:chExt cx="6610241" cy="3153588"/>
            </a:xfrm>
          </p:grpSpPr>
          <p:grpSp>
            <p:nvGrpSpPr>
              <p:cNvPr id="24" name="Group 23">
                <a:extLst>
                  <a:ext uri="{FF2B5EF4-FFF2-40B4-BE49-F238E27FC236}">
                    <a16:creationId xmlns:a16="http://schemas.microsoft.com/office/drawing/2014/main" id="{19DE303C-775E-4C80-9E4D-7D45AA37C36B}"/>
                  </a:ext>
                </a:extLst>
              </p:cNvPr>
              <p:cNvGrpSpPr/>
              <p:nvPr/>
            </p:nvGrpSpPr>
            <p:grpSpPr>
              <a:xfrm>
                <a:off x="413483" y="874713"/>
                <a:ext cx="6610241" cy="3153588"/>
                <a:chOff x="413483" y="874713"/>
                <a:chExt cx="6610241" cy="3153588"/>
              </a:xfrm>
            </p:grpSpPr>
            <p:grpSp>
              <p:nvGrpSpPr>
                <p:cNvPr id="23" name="Group 22">
                  <a:extLst>
                    <a:ext uri="{FF2B5EF4-FFF2-40B4-BE49-F238E27FC236}">
                      <a16:creationId xmlns:a16="http://schemas.microsoft.com/office/drawing/2014/main" id="{DDA53D9D-31AE-421A-884A-B2946ABE242C}"/>
                    </a:ext>
                  </a:extLst>
                </p:cNvPr>
                <p:cNvGrpSpPr/>
                <p:nvPr/>
              </p:nvGrpSpPr>
              <p:grpSpPr>
                <a:xfrm>
                  <a:off x="413483" y="874713"/>
                  <a:ext cx="6610241" cy="3153588"/>
                  <a:chOff x="520700" y="1307693"/>
                  <a:chExt cx="6610241" cy="3153588"/>
                </a:xfrm>
              </p:grpSpPr>
              <p:grpSp>
                <p:nvGrpSpPr>
                  <p:cNvPr id="18" name="Groep 17">
                    <a:extLst>
                      <a:ext uri="{FF2B5EF4-FFF2-40B4-BE49-F238E27FC236}">
                        <a16:creationId xmlns:a16="http://schemas.microsoft.com/office/drawing/2014/main" id="{F406F222-04F5-4252-876E-1AD5A2E6443B}"/>
                      </a:ext>
                    </a:extLst>
                  </p:cNvPr>
                  <p:cNvGrpSpPr/>
                  <p:nvPr/>
                </p:nvGrpSpPr>
                <p:grpSpPr>
                  <a:xfrm>
                    <a:off x="520700" y="1307693"/>
                    <a:ext cx="6610241" cy="3153588"/>
                    <a:chOff x="520700" y="1307693"/>
                    <a:chExt cx="6610241" cy="3153588"/>
                  </a:xfrm>
                </p:grpSpPr>
                <p:grpSp>
                  <p:nvGrpSpPr>
                    <p:cNvPr id="2" name="Group 1">
                      <a:extLst>
                        <a:ext uri="{FF2B5EF4-FFF2-40B4-BE49-F238E27FC236}">
                          <a16:creationId xmlns:a16="http://schemas.microsoft.com/office/drawing/2014/main" id="{8471BA03-74AD-4BA5-84E3-3D3D654256BD}"/>
                        </a:ext>
                      </a:extLst>
                    </p:cNvPr>
                    <p:cNvGrpSpPr/>
                    <p:nvPr/>
                  </p:nvGrpSpPr>
                  <p:grpSpPr>
                    <a:xfrm>
                      <a:off x="520700" y="1307693"/>
                      <a:ext cx="6610241" cy="3153588"/>
                      <a:chOff x="0" y="1143775"/>
                      <a:chExt cx="6610241" cy="3153588"/>
                    </a:xfrm>
                  </p:grpSpPr>
                  <p:pic>
                    <p:nvPicPr>
                      <p:cNvPr id="12" name="Picture 11">
                        <a:extLst>
                          <a:ext uri="{FF2B5EF4-FFF2-40B4-BE49-F238E27FC236}">
                            <a16:creationId xmlns:a16="http://schemas.microsoft.com/office/drawing/2014/main" id="{F814A221-422D-483B-9E5C-48DEA6BA5BCF}"/>
                          </a:ext>
                        </a:extLst>
                      </p:cNvPr>
                      <p:cNvPicPr>
                        <a:picLocks noChangeAspect="1"/>
                      </p:cNvPicPr>
                      <p:nvPr/>
                    </p:nvPicPr>
                    <p:blipFill rotWithShape="1">
                      <a:blip r:embed="rId5"/>
                      <a:srcRect l="2132" t="36274" r="43330" b="33917"/>
                      <a:stretch/>
                    </p:blipFill>
                    <p:spPr>
                      <a:xfrm>
                        <a:off x="0" y="2175639"/>
                        <a:ext cx="5434568" cy="2121724"/>
                      </a:xfrm>
                      <a:prstGeom prst="rect">
                        <a:avLst/>
                      </a:prstGeom>
                    </p:spPr>
                  </p:pic>
                  <p:pic>
                    <p:nvPicPr>
                      <p:cNvPr id="13" name="Picture 4" descr="I:\medewerkers\evelyn\Congressen\OARSI 2018\Study setup explants 30 and 65 +T3_2.png">
                        <a:extLst>
                          <a:ext uri="{FF2B5EF4-FFF2-40B4-BE49-F238E27FC236}">
                            <a16:creationId xmlns:a16="http://schemas.microsoft.com/office/drawing/2014/main" id="{AEBFDF16-C71C-4D24-99C8-E448706F90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50" t="37149" r="6714" b="16215"/>
                      <a:stretch/>
                    </p:blipFill>
                    <p:spPr bwMode="auto">
                      <a:xfrm>
                        <a:off x="1597134" y="1143775"/>
                        <a:ext cx="5013107" cy="116047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hthoek 7">
                      <a:extLst>
                        <a:ext uri="{FF2B5EF4-FFF2-40B4-BE49-F238E27FC236}">
                          <a16:creationId xmlns:a16="http://schemas.microsoft.com/office/drawing/2014/main" id="{23DB8A13-88E7-4F0B-9AE4-0EE77D70C2D2}"/>
                        </a:ext>
                      </a:extLst>
                    </p:cNvPr>
                    <p:cNvSpPr/>
                    <p:nvPr/>
                  </p:nvSpPr>
                  <p:spPr bwMode="auto">
                    <a:xfrm>
                      <a:off x="3767016" y="1742831"/>
                      <a:ext cx="1961662" cy="28917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sz="1800" dirty="0">
                        <a:solidFill>
                          <a:schemeClr val="bg2"/>
                        </a:solidFill>
                      </a:endParaRPr>
                    </a:p>
                  </p:txBody>
                </p:sp>
              </p:grpSp>
              <p:sp>
                <p:nvSpPr>
                  <p:cNvPr id="10" name="Linkeraccolade 9">
                    <a:extLst>
                      <a:ext uri="{FF2B5EF4-FFF2-40B4-BE49-F238E27FC236}">
                        <a16:creationId xmlns:a16="http://schemas.microsoft.com/office/drawing/2014/main" id="{EFAC6C10-5C22-48F7-B6B2-73DAC4F09AA5}"/>
                      </a:ext>
                    </a:extLst>
                  </p:cNvPr>
                  <p:cNvSpPr/>
                  <p:nvPr/>
                </p:nvSpPr>
                <p:spPr bwMode="auto">
                  <a:xfrm rot="16200000">
                    <a:off x="4666473" y="2077233"/>
                    <a:ext cx="267168" cy="638041"/>
                  </a:xfrm>
                  <a:prstGeom prst="leftBrace">
                    <a:avLst>
                      <a:gd name="adj1" fmla="val 8333"/>
                      <a:gd name="adj2" fmla="val 52663"/>
                    </a:avLst>
                  </a:prstGeom>
                  <a:solidFill>
                    <a:schemeClr val="tx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endParaRPr lang="en-GB" dirty="0"/>
                  </a:p>
                </p:txBody>
              </p:sp>
            </p:grpSp>
            <p:sp>
              <p:nvSpPr>
                <p:cNvPr id="7" name="Rectangle: Rounded Corners 6">
                  <a:extLst>
                    <a:ext uri="{FF2B5EF4-FFF2-40B4-BE49-F238E27FC236}">
                      <a16:creationId xmlns:a16="http://schemas.microsoft.com/office/drawing/2014/main" id="{F8FF7FD9-08AF-4A7C-A66C-C5764820FD78}"/>
                    </a:ext>
                  </a:extLst>
                </p:cNvPr>
                <p:cNvSpPr/>
                <p:nvPr/>
              </p:nvSpPr>
              <p:spPr bwMode="auto">
                <a:xfrm>
                  <a:off x="5837106" y="1550107"/>
                  <a:ext cx="1112425" cy="259464"/>
                </a:xfrm>
                <a:prstGeom prst="roundRect">
                  <a:avLst/>
                </a:prstGeom>
                <a:ln>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nl-NL" sz="1400" dirty="0">
                    <a:solidFill>
                      <a:schemeClr val="accent6"/>
                    </a:solidFill>
                    <a:latin typeface="+mj-lt"/>
                    <a:ea typeface="ＭＳ Ｐゴシック" charset="0"/>
                  </a:endParaRPr>
                </a:p>
              </p:txBody>
            </p:sp>
            <p:sp>
              <p:nvSpPr>
                <p:cNvPr id="16" name="Rectangle: Rounded Corners 15">
                  <a:extLst>
                    <a:ext uri="{FF2B5EF4-FFF2-40B4-BE49-F238E27FC236}">
                      <a16:creationId xmlns:a16="http://schemas.microsoft.com/office/drawing/2014/main" id="{6BAE83BB-4B66-454E-8278-CBE5C6B1EA65}"/>
                    </a:ext>
                  </a:extLst>
                </p:cNvPr>
                <p:cNvSpPr/>
                <p:nvPr/>
              </p:nvSpPr>
              <p:spPr bwMode="auto">
                <a:xfrm>
                  <a:off x="2067195" y="1589145"/>
                  <a:ext cx="1112425" cy="259464"/>
                </a:xfrm>
                <a:prstGeom prst="roundRect">
                  <a:avLst/>
                </a:prstGeom>
                <a:ln>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nl-NL" sz="1400" dirty="0">
                    <a:solidFill>
                      <a:schemeClr val="accent6"/>
                    </a:solidFill>
                    <a:latin typeface="+mj-lt"/>
                    <a:ea typeface="ＭＳ Ｐゴシック" charset="0"/>
                  </a:endParaRPr>
                </a:p>
              </p:txBody>
            </p:sp>
          </p:grpSp>
          <p:sp>
            <p:nvSpPr>
              <p:cNvPr id="19" name="Tekstvak 18">
                <a:extLst>
                  <a:ext uri="{FF2B5EF4-FFF2-40B4-BE49-F238E27FC236}">
                    <a16:creationId xmlns:a16="http://schemas.microsoft.com/office/drawing/2014/main" id="{6403515A-20C0-4C25-BC47-4E21D2D963E9}"/>
                  </a:ext>
                </a:extLst>
              </p:cNvPr>
              <p:cNvSpPr txBox="1"/>
              <p:nvPr/>
            </p:nvSpPr>
            <p:spPr>
              <a:xfrm>
                <a:off x="5960508" y="1464632"/>
                <a:ext cx="865620" cy="414342"/>
              </a:xfrm>
              <a:prstGeom prst="rect">
                <a:avLst/>
              </a:prstGeom>
              <a:noFill/>
            </p:spPr>
            <p:txBody>
              <a:bodyPr wrap="square" rtlCol="0">
                <a:spAutoFit/>
              </a:bodyPr>
              <a:lstStyle/>
              <a:p>
                <a:pPr algn="ctr"/>
                <a:r>
                  <a:rPr lang="en-GB" sz="1100" dirty="0">
                    <a:solidFill>
                      <a:schemeClr val="accent6"/>
                    </a:solidFill>
                    <a:latin typeface="+mj-lt"/>
                  </a:rPr>
                  <a:t>End</a:t>
                </a:r>
                <a:endParaRPr lang="en-GB" sz="1600" dirty="0">
                  <a:solidFill>
                    <a:schemeClr val="accent6"/>
                  </a:solidFill>
                  <a:latin typeface="+mj-lt"/>
                </a:endParaRPr>
              </a:p>
            </p:txBody>
          </p:sp>
        </p:grpSp>
        <p:sp>
          <p:nvSpPr>
            <p:cNvPr id="20" name="Tekstvak 18">
              <a:extLst>
                <a:ext uri="{FF2B5EF4-FFF2-40B4-BE49-F238E27FC236}">
                  <a16:creationId xmlns:a16="http://schemas.microsoft.com/office/drawing/2014/main" id="{8782EE5C-FC9C-4EF1-B362-9B3212874F21}"/>
                </a:ext>
              </a:extLst>
            </p:cNvPr>
            <p:cNvSpPr txBox="1"/>
            <p:nvPr/>
          </p:nvSpPr>
          <p:spPr>
            <a:xfrm>
              <a:off x="2370699" y="1460442"/>
              <a:ext cx="865619" cy="402156"/>
            </a:xfrm>
            <a:prstGeom prst="rect">
              <a:avLst/>
            </a:prstGeom>
            <a:noFill/>
          </p:spPr>
          <p:txBody>
            <a:bodyPr wrap="square" rtlCol="0">
              <a:spAutoFit/>
            </a:bodyPr>
            <a:lstStyle/>
            <a:p>
              <a:pPr algn="ctr"/>
              <a:r>
                <a:rPr lang="en-GB" sz="1050" dirty="0">
                  <a:solidFill>
                    <a:schemeClr val="accent6"/>
                  </a:solidFill>
                  <a:latin typeface="+mj-lt"/>
                </a:rPr>
                <a:t>Start</a:t>
              </a:r>
              <a:endParaRPr lang="en-GB" sz="1600" dirty="0">
                <a:solidFill>
                  <a:schemeClr val="accent6"/>
                </a:solidFill>
                <a:latin typeface="+mj-lt"/>
              </a:endParaRPr>
            </a:p>
          </p:txBody>
        </p:sp>
      </p:grpSp>
      <p:sp>
        <p:nvSpPr>
          <p:cNvPr id="27" name="TextBox 26">
            <a:extLst>
              <a:ext uri="{FF2B5EF4-FFF2-40B4-BE49-F238E27FC236}">
                <a16:creationId xmlns:a16="http://schemas.microsoft.com/office/drawing/2014/main" id="{1F4F049B-458D-40B4-B257-1F06DADA7DA6}"/>
              </a:ext>
            </a:extLst>
          </p:cNvPr>
          <p:cNvSpPr txBox="1"/>
          <p:nvPr/>
        </p:nvSpPr>
        <p:spPr>
          <a:xfrm>
            <a:off x="6264595" y="2728716"/>
            <a:ext cx="2850140" cy="1634490"/>
          </a:xfrm>
          <a:prstGeom prst="round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800" b="1" dirty="0"/>
              <a:t>Readout of model:</a:t>
            </a:r>
          </a:p>
          <a:p>
            <a:pPr marL="285750" indent="-285750">
              <a:buFont typeface="Arial" panose="020B0604020202020204" pitchFamily="34" charset="0"/>
              <a:buChar char="•"/>
              <a:defRPr/>
            </a:pPr>
            <a:r>
              <a:rPr lang="en-US" sz="1800" dirty="0"/>
              <a:t>Gene expression</a:t>
            </a:r>
          </a:p>
          <a:p>
            <a:pPr marL="285750" indent="-285750">
              <a:buFont typeface="Arial" panose="020B0604020202020204" pitchFamily="34" charset="0"/>
              <a:buChar char="•"/>
              <a:defRPr/>
            </a:pPr>
            <a:r>
              <a:rPr lang="en-US" sz="1800" dirty="0" err="1"/>
              <a:t>Sulphated</a:t>
            </a:r>
            <a:r>
              <a:rPr lang="en-US" sz="1800" dirty="0"/>
              <a:t> GAG loss</a:t>
            </a:r>
          </a:p>
          <a:p>
            <a:pPr marL="285750" indent="-285750">
              <a:buFont typeface="Arial" panose="020B0604020202020204" pitchFamily="34" charset="0"/>
              <a:buChar char="•"/>
              <a:defRPr/>
            </a:pPr>
            <a:r>
              <a:rPr lang="en-US" sz="1800" dirty="0"/>
              <a:t>Cartilage structure</a:t>
            </a:r>
          </a:p>
          <a:p>
            <a:pPr marL="285750" indent="-285750">
              <a:buFont typeface="Arial" panose="020B0604020202020204" pitchFamily="34" charset="0"/>
              <a:buChar char="•"/>
              <a:defRPr/>
            </a:pPr>
            <a:r>
              <a:rPr lang="en-US" sz="1800" dirty="0"/>
              <a:t>Mechanical properties</a:t>
            </a:r>
          </a:p>
        </p:txBody>
      </p:sp>
      <p:sp>
        <p:nvSpPr>
          <p:cNvPr id="14" name="Rectangle 13">
            <a:extLst>
              <a:ext uri="{FF2B5EF4-FFF2-40B4-BE49-F238E27FC236}">
                <a16:creationId xmlns:a16="http://schemas.microsoft.com/office/drawing/2014/main" id="{5228C2FE-6DD5-4DCC-A341-31D756F91FC5}"/>
              </a:ext>
            </a:extLst>
          </p:cNvPr>
          <p:cNvSpPr/>
          <p:nvPr/>
        </p:nvSpPr>
        <p:spPr>
          <a:xfrm>
            <a:off x="324547" y="2249871"/>
            <a:ext cx="6667500" cy="369332"/>
          </a:xfrm>
          <a:prstGeom prst="rect">
            <a:avLst/>
          </a:prstGeom>
        </p:spPr>
        <p:txBody>
          <a:bodyPr wrap="square">
            <a:spAutoFit/>
          </a:bodyPr>
          <a:lstStyle/>
          <a:p>
            <a:r>
              <a:rPr lang="es-ES" sz="1800" dirty="0">
                <a:solidFill>
                  <a:schemeClr val="bg2"/>
                </a:solidFill>
                <a:latin typeface="+mj-lt"/>
              </a:rPr>
              <a:t>Pre-</a:t>
            </a:r>
            <a:r>
              <a:rPr lang="es-ES" sz="1800" dirty="0" err="1">
                <a:solidFill>
                  <a:schemeClr val="bg2"/>
                </a:solidFill>
                <a:latin typeface="+mj-lt"/>
              </a:rPr>
              <a:t>clinical</a:t>
            </a:r>
            <a:r>
              <a:rPr lang="es-ES" sz="1800" dirty="0">
                <a:solidFill>
                  <a:schemeClr val="bg2"/>
                </a:solidFill>
                <a:latin typeface="+mj-lt"/>
              </a:rPr>
              <a:t> human </a:t>
            </a:r>
            <a:r>
              <a:rPr lang="es-ES" sz="1800" i="1" dirty="0">
                <a:solidFill>
                  <a:schemeClr val="bg2"/>
                </a:solidFill>
                <a:latin typeface="+mj-lt"/>
              </a:rPr>
              <a:t>ex vivo </a:t>
            </a:r>
            <a:r>
              <a:rPr lang="es-ES" sz="1800" dirty="0" err="1">
                <a:solidFill>
                  <a:schemeClr val="bg2"/>
                </a:solidFill>
                <a:latin typeface="+mj-lt"/>
              </a:rPr>
              <a:t>osteochondral</a:t>
            </a:r>
            <a:r>
              <a:rPr lang="es-ES" sz="1800" dirty="0">
                <a:solidFill>
                  <a:schemeClr val="bg2"/>
                </a:solidFill>
                <a:latin typeface="+mj-lt"/>
              </a:rPr>
              <a:t> </a:t>
            </a:r>
            <a:r>
              <a:rPr lang="es-ES" sz="1800" dirty="0" err="1">
                <a:solidFill>
                  <a:schemeClr val="bg2"/>
                </a:solidFill>
                <a:latin typeface="+mj-lt"/>
              </a:rPr>
              <a:t>explant</a:t>
            </a:r>
            <a:r>
              <a:rPr lang="es-ES" sz="1800" dirty="0">
                <a:solidFill>
                  <a:schemeClr val="bg2"/>
                </a:solidFill>
                <a:latin typeface="+mj-lt"/>
              </a:rPr>
              <a:t> </a:t>
            </a:r>
            <a:r>
              <a:rPr lang="es-ES" sz="1800" dirty="0" err="1">
                <a:solidFill>
                  <a:schemeClr val="bg2"/>
                </a:solidFill>
                <a:latin typeface="+mj-lt"/>
              </a:rPr>
              <a:t>model</a:t>
            </a:r>
            <a:endParaRPr lang="nl-NL" sz="1800" dirty="0">
              <a:solidFill>
                <a:schemeClr val="bg2"/>
              </a:solidFill>
              <a:latin typeface="+mj-lt"/>
            </a:endParaRPr>
          </a:p>
        </p:txBody>
      </p:sp>
      <p:sp>
        <p:nvSpPr>
          <p:cNvPr id="28" name="Rectangle: Rounded Corners 27">
            <a:extLst>
              <a:ext uri="{FF2B5EF4-FFF2-40B4-BE49-F238E27FC236}">
                <a16:creationId xmlns:a16="http://schemas.microsoft.com/office/drawing/2014/main" id="{70E39BE8-9F40-4358-BF01-B4DFF9F55D1D}"/>
              </a:ext>
            </a:extLst>
          </p:cNvPr>
          <p:cNvSpPr/>
          <p:nvPr/>
        </p:nvSpPr>
        <p:spPr bwMode="auto">
          <a:xfrm>
            <a:off x="46805" y="2247900"/>
            <a:ext cx="6176195" cy="265897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nl-NL" dirty="0">
              <a:solidFill>
                <a:schemeClr val="tx1"/>
              </a:solidFill>
              <a:latin typeface="Times" charset="0"/>
              <a:ea typeface="ＭＳ Ｐゴシック" charset="0"/>
            </a:endParaRPr>
          </a:p>
        </p:txBody>
      </p:sp>
      <p:sp>
        <p:nvSpPr>
          <p:cNvPr id="37" name="Rectangle 36">
            <a:extLst>
              <a:ext uri="{FF2B5EF4-FFF2-40B4-BE49-F238E27FC236}">
                <a16:creationId xmlns:a16="http://schemas.microsoft.com/office/drawing/2014/main" id="{30E4375A-26C7-4E9D-906B-F546B38A436D}"/>
              </a:ext>
            </a:extLst>
          </p:cNvPr>
          <p:cNvSpPr/>
          <p:nvPr/>
        </p:nvSpPr>
        <p:spPr>
          <a:xfrm>
            <a:off x="1424959" y="4482918"/>
            <a:ext cx="2851150" cy="338554"/>
          </a:xfrm>
          <a:prstGeom prst="rect">
            <a:avLst/>
          </a:prstGeom>
        </p:spPr>
        <p:txBody>
          <a:bodyPr wrap="square">
            <a:spAutoFit/>
          </a:bodyPr>
          <a:lstStyle/>
          <a:p>
            <a:pPr>
              <a:defRPr/>
            </a:pPr>
            <a:r>
              <a:rPr lang="en-US" sz="800" dirty="0">
                <a:solidFill>
                  <a:schemeClr val="bg2"/>
                </a:solidFill>
                <a:latin typeface="+mn-lt"/>
              </a:rPr>
              <a:t>Research Articular </a:t>
            </a:r>
            <a:r>
              <a:rPr lang="en-US" sz="800" dirty="0" err="1">
                <a:solidFill>
                  <a:schemeClr val="bg2"/>
                </a:solidFill>
                <a:latin typeface="+mn-lt"/>
              </a:rPr>
              <a:t>osteoArthrits</a:t>
            </a:r>
            <a:r>
              <a:rPr lang="en-US" sz="800" dirty="0">
                <a:solidFill>
                  <a:schemeClr val="bg2"/>
                </a:solidFill>
                <a:latin typeface="+mn-lt"/>
              </a:rPr>
              <a:t> Cartilage: RAAK study (collaboration with </a:t>
            </a:r>
            <a:r>
              <a:rPr lang="en-US" sz="800" dirty="0" err="1">
                <a:solidFill>
                  <a:schemeClr val="bg2"/>
                </a:solidFill>
                <a:latin typeface="+mn-lt"/>
              </a:rPr>
              <a:t>Orthopaedics</a:t>
            </a:r>
            <a:r>
              <a:rPr lang="en-US" sz="800" dirty="0">
                <a:solidFill>
                  <a:schemeClr val="bg2"/>
                </a:solidFill>
                <a:latin typeface="+mn-lt"/>
              </a:rPr>
              <a:t>, RGHH </a:t>
            </a:r>
            <a:r>
              <a:rPr lang="en-US" sz="800" dirty="0" err="1">
                <a:solidFill>
                  <a:schemeClr val="bg2"/>
                </a:solidFill>
                <a:latin typeface="+mn-lt"/>
              </a:rPr>
              <a:t>Nelissen</a:t>
            </a:r>
            <a:r>
              <a:rPr lang="en-US" sz="800" dirty="0">
                <a:solidFill>
                  <a:schemeClr val="bg2"/>
                </a:solidFill>
                <a:latin typeface="+mn-lt"/>
              </a:rPr>
              <a:t>)</a:t>
            </a:r>
            <a:endParaRPr lang="en-GB" sz="800" dirty="0">
              <a:solidFill>
                <a:schemeClr val="bg2"/>
              </a:solidFill>
              <a:latin typeface="+mn-lt"/>
            </a:endParaRPr>
          </a:p>
        </p:txBody>
      </p:sp>
      <p:sp>
        <p:nvSpPr>
          <p:cNvPr id="29" name="Rectangle 28">
            <a:extLst>
              <a:ext uri="{FF2B5EF4-FFF2-40B4-BE49-F238E27FC236}">
                <a16:creationId xmlns:a16="http://schemas.microsoft.com/office/drawing/2014/main" id="{4F3A7406-3D6E-4FB7-916F-63000F2055DC}"/>
              </a:ext>
            </a:extLst>
          </p:cNvPr>
          <p:cNvSpPr/>
          <p:nvPr/>
        </p:nvSpPr>
        <p:spPr>
          <a:xfrm>
            <a:off x="555133" y="170286"/>
            <a:ext cx="6208135" cy="461665"/>
          </a:xfrm>
          <a:prstGeom prst="rect">
            <a:avLst/>
          </a:prstGeom>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human explant model</a:t>
            </a:r>
          </a:p>
        </p:txBody>
      </p:sp>
      <p:pic>
        <p:nvPicPr>
          <p:cNvPr id="33" name="Picture 32">
            <a:extLst>
              <a:ext uri="{FF2B5EF4-FFF2-40B4-BE49-F238E27FC236}">
                <a16:creationId xmlns:a16="http://schemas.microsoft.com/office/drawing/2014/main" id="{1DBC3B30-7404-4DDC-9BCA-C13338B10390}"/>
              </a:ext>
            </a:extLst>
          </p:cNvPr>
          <p:cNvPicPr>
            <a:picLocks noChangeAspect="1"/>
          </p:cNvPicPr>
          <p:nvPr/>
        </p:nvPicPr>
        <p:blipFill>
          <a:blip r:embed="rId7"/>
          <a:stretch>
            <a:fillRect/>
          </a:stretch>
        </p:blipFill>
        <p:spPr>
          <a:xfrm>
            <a:off x="8161829" y="243846"/>
            <a:ext cx="854076" cy="854076"/>
          </a:xfrm>
          <a:prstGeom prst="rect">
            <a:avLst/>
          </a:prstGeom>
        </p:spPr>
      </p:pic>
      <p:pic>
        <p:nvPicPr>
          <p:cNvPr id="34" name="Picture 33">
            <a:extLst>
              <a:ext uri="{FF2B5EF4-FFF2-40B4-BE49-F238E27FC236}">
                <a16:creationId xmlns:a16="http://schemas.microsoft.com/office/drawing/2014/main" id="{9845CD04-52E6-45C7-BC0F-630F9E1571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3971" y="1119824"/>
            <a:ext cx="1710029" cy="39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1808477"/>
      </p:ext>
    </p:extLst>
  </p:cSld>
  <p:clrMapOvr>
    <a:masterClrMapping/>
  </p:clrMapOvr>
  <mc:AlternateContent xmlns:mc="http://schemas.openxmlformats.org/markup-compatibility/2006" xmlns:p14="http://schemas.microsoft.com/office/powerpoint/2010/main">
    <mc:Choice Requires="p14">
      <p:transition spd="slow" p14:dur="2000" advTm="22951"/>
    </mc:Choice>
    <mc:Fallback xmlns="">
      <p:transition spd="slow" advTm="22951"/>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164E0-0EDF-45E1-A15F-1B3EC6D30CE7}"/>
              </a:ext>
            </a:extLst>
          </p:cNvPr>
          <p:cNvSpPr>
            <a:spLocks noGrp="1"/>
          </p:cNvSpPr>
          <p:nvPr>
            <p:ph type="title"/>
          </p:nvPr>
        </p:nvSpPr>
        <p:spPr>
          <a:xfrm>
            <a:off x="241301" y="857251"/>
            <a:ext cx="6951399" cy="854075"/>
          </a:xfrm>
        </p:spPr>
        <p:txBody>
          <a:bodyPr/>
          <a:lstStyle/>
          <a:p>
            <a:r>
              <a:rPr lang="en-US" dirty="0">
                <a:solidFill>
                  <a:srgbClr val="FFFFFF"/>
                </a:solidFill>
              </a:rPr>
              <a:t>Do high loading strains induce detrimental changes to cartilage?</a:t>
            </a:r>
            <a:endParaRPr lang="nl-NL" dirty="0"/>
          </a:p>
        </p:txBody>
      </p:sp>
      <p:sp>
        <p:nvSpPr>
          <p:cNvPr id="4" name="Slide Number Placeholder 3">
            <a:extLst>
              <a:ext uri="{FF2B5EF4-FFF2-40B4-BE49-F238E27FC236}">
                <a16:creationId xmlns:a16="http://schemas.microsoft.com/office/drawing/2014/main" id="{6A3B1808-B833-4099-B014-5B94B0916B6A}"/>
              </a:ext>
            </a:extLst>
          </p:cNvPr>
          <p:cNvSpPr>
            <a:spLocks noGrp="1"/>
          </p:cNvSpPr>
          <p:nvPr>
            <p:ph type="sldNum" sz="quarter" idx="4"/>
          </p:nvPr>
        </p:nvSpPr>
        <p:spPr/>
        <p:txBody>
          <a:bodyPr/>
          <a:lstStyle/>
          <a:p>
            <a:fld id="{5306AC46-015F-6E44-B83A-36E79AEF5356}" type="slidenum">
              <a:rPr lang="en-GB" smtClean="0"/>
              <a:pPr/>
              <a:t>61</a:t>
            </a:fld>
            <a:endParaRPr lang="en-GB" dirty="0"/>
          </a:p>
        </p:txBody>
      </p:sp>
      <p:sp>
        <p:nvSpPr>
          <p:cNvPr id="7" name="Rectangle: Rounded Corners 6">
            <a:extLst>
              <a:ext uri="{FF2B5EF4-FFF2-40B4-BE49-F238E27FC236}">
                <a16:creationId xmlns:a16="http://schemas.microsoft.com/office/drawing/2014/main" id="{1B2B829B-438E-4727-9B1D-031052A285CE}"/>
              </a:ext>
            </a:extLst>
          </p:cNvPr>
          <p:cNvSpPr/>
          <p:nvPr/>
        </p:nvSpPr>
        <p:spPr bwMode="auto">
          <a:xfrm>
            <a:off x="4724401" y="1744417"/>
            <a:ext cx="4133848" cy="1835963"/>
          </a:xfrm>
          <a:prstGeom prst="roundRect">
            <a:avLst/>
          </a:prstGeom>
          <a:ln>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nl-NL" dirty="0">
              <a:solidFill>
                <a:schemeClr val="tx1"/>
              </a:solidFill>
              <a:latin typeface="Times" charset="0"/>
              <a:ea typeface="ＭＳ Ｐゴシック" charset="0"/>
            </a:endParaRPr>
          </a:p>
        </p:txBody>
      </p:sp>
      <p:sp>
        <p:nvSpPr>
          <p:cNvPr id="8" name="Rectangle: Rounded Corners 7">
            <a:extLst>
              <a:ext uri="{FF2B5EF4-FFF2-40B4-BE49-F238E27FC236}">
                <a16:creationId xmlns:a16="http://schemas.microsoft.com/office/drawing/2014/main" id="{C4BC712B-1020-4075-89DD-A1BAE90935B2}"/>
              </a:ext>
            </a:extLst>
          </p:cNvPr>
          <p:cNvSpPr/>
          <p:nvPr/>
        </p:nvSpPr>
        <p:spPr bwMode="auto">
          <a:xfrm>
            <a:off x="4724401" y="3679943"/>
            <a:ext cx="4211871" cy="2080135"/>
          </a:xfrm>
          <a:prstGeom prst="roundRect">
            <a:avLst/>
          </a:prstGeom>
          <a:ln>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nl-NL" dirty="0">
              <a:solidFill>
                <a:schemeClr val="tx1"/>
              </a:solidFill>
              <a:latin typeface="Times" charset="0"/>
              <a:ea typeface="ＭＳ Ｐゴシック" charset="0"/>
            </a:endParaRPr>
          </a:p>
        </p:txBody>
      </p:sp>
      <p:sp>
        <p:nvSpPr>
          <p:cNvPr id="9" name="TextBox 8">
            <a:extLst>
              <a:ext uri="{FF2B5EF4-FFF2-40B4-BE49-F238E27FC236}">
                <a16:creationId xmlns:a16="http://schemas.microsoft.com/office/drawing/2014/main" id="{A4117A21-BF18-4813-9E73-87790627661B}"/>
              </a:ext>
            </a:extLst>
          </p:cNvPr>
          <p:cNvSpPr txBox="1"/>
          <p:nvPr/>
        </p:nvSpPr>
        <p:spPr>
          <a:xfrm>
            <a:off x="5653034" y="1640110"/>
            <a:ext cx="2253437" cy="461665"/>
          </a:xfrm>
          <a:prstGeom prst="rect">
            <a:avLst/>
          </a:prstGeom>
          <a:noFill/>
        </p:spPr>
        <p:txBody>
          <a:bodyPr wrap="none" rtlCol="0">
            <a:spAutoFit/>
          </a:bodyPr>
          <a:lstStyle/>
          <a:p>
            <a:r>
              <a:rPr lang="en-US" dirty="0">
                <a:solidFill>
                  <a:schemeClr val="bg2"/>
                </a:solidFill>
                <a:latin typeface="+mj-lt"/>
              </a:rPr>
              <a:t>Gene expression</a:t>
            </a:r>
            <a:endParaRPr lang="nl-NL" dirty="0">
              <a:solidFill>
                <a:schemeClr val="bg2"/>
              </a:solidFill>
              <a:latin typeface="+mj-lt"/>
            </a:endParaRPr>
          </a:p>
        </p:txBody>
      </p:sp>
      <p:sp>
        <p:nvSpPr>
          <p:cNvPr id="10" name="TextBox 9">
            <a:extLst>
              <a:ext uri="{FF2B5EF4-FFF2-40B4-BE49-F238E27FC236}">
                <a16:creationId xmlns:a16="http://schemas.microsoft.com/office/drawing/2014/main" id="{D5C27BCC-EF4A-4909-93AF-96087F147B77}"/>
              </a:ext>
            </a:extLst>
          </p:cNvPr>
          <p:cNvSpPr txBox="1"/>
          <p:nvPr/>
        </p:nvSpPr>
        <p:spPr>
          <a:xfrm>
            <a:off x="6075863" y="3607743"/>
            <a:ext cx="1547540" cy="461665"/>
          </a:xfrm>
          <a:prstGeom prst="rect">
            <a:avLst/>
          </a:prstGeom>
          <a:noFill/>
        </p:spPr>
        <p:txBody>
          <a:bodyPr wrap="none" rtlCol="0">
            <a:spAutoFit/>
          </a:bodyPr>
          <a:lstStyle/>
          <a:p>
            <a:r>
              <a:rPr lang="en-US" dirty="0">
                <a:solidFill>
                  <a:schemeClr val="bg2"/>
                </a:solidFill>
                <a:latin typeface="+mj-lt"/>
              </a:rPr>
              <a:t>Matrix loss</a:t>
            </a:r>
            <a:endParaRPr lang="nl-NL" dirty="0">
              <a:solidFill>
                <a:schemeClr val="bg2"/>
              </a:solidFill>
              <a:latin typeface="+mj-lt"/>
            </a:endParaRPr>
          </a:p>
        </p:txBody>
      </p:sp>
      <p:pic>
        <p:nvPicPr>
          <p:cNvPr id="14" name="Picture 13">
            <a:extLst>
              <a:ext uri="{FF2B5EF4-FFF2-40B4-BE49-F238E27FC236}">
                <a16:creationId xmlns:a16="http://schemas.microsoft.com/office/drawing/2014/main" id="{D0612ECC-7E2B-4742-BCF0-E48950DCE338}"/>
              </a:ext>
            </a:extLst>
          </p:cNvPr>
          <p:cNvPicPr>
            <a:picLocks noChangeAspect="1"/>
          </p:cNvPicPr>
          <p:nvPr/>
        </p:nvPicPr>
        <p:blipFill>
          <a:blip r:embed="rId2"/>
          <a:stretch>
            <a:fillRect/>
          </a:stretch>
        </p:blipFill>
        <p:spPr>
          <a:xfrm>
            <a:off x="8250149" y="4913005"/>
            <a:ext cx="500895" cy="565296"/>
          </a:xfrm>
          <a:prstGeom prst="rect">
            <a:avLst/>
          </a:prstGeom>
        </p:spPr>
      </p:pic>
      <p:sp>
        <p:nvSpPr>
          <p:cNvPr id="56" name="TextBox 55">
            <a:extLst>
              <a:ext uri="{FF2B5EF4-FFF2-40B4-BE49-F238E27FC236}">
                <a16:creationId xmlns:a16="http://schemas.microsoft.com/office/drawing/2014/main" id="{FEB3A974-2A04-4F35-8789-9AF62B6C8F00}"/>
              </a:ext>
            </a:extLst>
          </p:cNvPr>
          <p:cNvSpPr txBox="1"/>
          <p:nvPr/>
        </p:nvSpPr>
        <p:spPr>
          <a:xfrm>
            <a:off x="116682" y="2654214"/>
            <a:ext cx="4529697" cy="20090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eaLnBrk="1" hangingPunct="1">
              <a:defRPr/>
            </a:pPr>
            <a:r>
              <a:rPr lang="en-US" sz="1600" dirty="0"/>
              <a:t>Mechanical stress induces detrimental changes to the cartilage:</a:t>
            </a:r>
          </a:p>
          <a:p>
            <a:pPr marL="177800" indent="-177800" eaLnBrk="1" hangingPunct="1">
              <a:buFont typeface="Arial" panose="020B0604020202020204" pitchFamily="34" charset="0"/>
              <a:buChar char="•"/>
              <a:defRPr/>
            </a:pPr>
            <a:r>
              <a:rPr lang="en-US" sz="1600" b="0" dirty="0"/>
              <a:t>Increased detrimental gene expression (</a:t>
            </a:r>
            <a:r>
              <a:rPr lang="en-US" sz="1600" b="0" i="1" dirty="0"/>
              <a:t>MMP13</a:t>
            </a:r>
            <a:r>
              <a:rPr lang="en-US" sz="1600" b="0" dirty="0"/>
              <a:t>)</a:t>
            </a:r>
          </a:p>
          <a:p>
            <a:pPr marL="177800" indent="-177800" eaLnBrk="1" hangingPunct="1">
              <a:buFont typeface="Arial" panose="020B0604020202020204" pitchFamily="34" charset="0"/>
              <a:buChar char="•"/>
              <a:defRPr/>
            </a:pPr>
            <a:r>
              <a:rPr lang="en-US" sz="1600" b="0" dirty="0"/>
              <a:t>Reduced matrix producing gene expression (</a:t>
            </a:r>
            <a:r>
              <a:rPr lang="en-US" sz="1600" b="0" i="1" dirty="0"/>
              <a:t>COL2A1</a:t>
            </a:r>
            <a:r>
              <a:rPr lang="en-US" sz="1600" b="0" dirty="0"/>
              <a:t>)</a:t>
            </a:r>
          </a:p>
          <a:p>
            <a:pPr marL="177800" indent="-177800" eaLnBrk="1" hangingPunct="1">
              <a:buFont typeface="Arial" panose="020B0604020202020204" pitchFamily="34" charset="0"/>
              <a:buChar char="•"/>
              <a:defRPr/>
            </a:pPr>
            <a:r>
              <a:rPr lang="en-US" sz="1600" b="0" dirty="0"/>
              <a:t>Increased loss of matrix (</a:t>
            </a:r>
            <a:r>
              <a:rPr lang="en-US" sz="1600" b="0" dirty="0" err="1"/>
              <a:t>sGAG</a:t>
            </a:r>
            <a:r>
              <a:rPr lang="en-US" sz="1600" b="0" dirty="0"/>
              <a:t>) from cartilage</a:t>
            </a:r>
          </a:p>
        </p:txBody>
      </p:sp>
      <p:pic>
        <p:nvPicPr>
          <p:cNvPr id="59" name="Picture 58">
            <a:extLst>
              <a:ext uri="{FF2B5EF4-FFF2-40B4-BE49-F238E27FC236}">
                <a16:creationId xmlns:a16="http://schemas.microsoft.com/office/drawing/2014/main" id="{C618304C-0081-4BAE-AA3F-3132A59325C7}"/>
              </a:ext>
            </a:extLst>
          </p:cNvPr>
          <p:cNvPicPr>
            <a:picLocks noChangeAspect="1"/>
          </p:cNvPicPr>
          <p:nvPr/>
        </p:nvPicPr>
        <p:blipFill>
          <a:blip r:embed="rId3"/>
          <a:stretch>
            <a:fillRect/>
          </a:stretch>
        </p:blipFill>
        <p:spPr>
          <a:xfrm>
            <a:off x="4771977" y="3943670"/>
            <a:ext cx="1927203" cy="1637035"/>
          </a:xfrm>
          <a:prstGeom prst="rect">
            <a:avLst/>
          </a:prstGeom>
        </p:spPr>
      </p:pic>
      <p:pic>
        <p:nvPicPr>
          <p:cNvPr id="2" name="Picture 1">
            <a:extLst>
              <a:ext uri="{FF2B5EF4-FFF2-40B4-BE49-F238E27FC236}">
                <a16:creationId xmlns:a16="http://schemas.microsoft.com/office/drawing/2014/main" id="{F8FB652B-D384-494A-9037-B84A35B73AC7}"/>
              </a:ext>
            </a:extLst>
          </p:cNvPr>
          <p:cNvPicPr>
            <a:picLocks noChangeAspect="1"/>
          </p:cNvPicPr>
          <p:nvPr/>
        </p:nvPicPr>
        <p:blipFill>
          <a:blip r:embed="rId4"/>
          <a:stretch>
            <a:fillRect/>
          </a:stretch>
        </p:blipFill>
        <p:spPr>
          <a:xfrm>
            <a:off x="4874390" y="2006457"/>
            <a:ext cx="1927203" cy="1432813"/>
          </a:xfrm>
          <a:prstGeom prst="rect">
            <a:avLst/>
          </a:prstGeom>
        </p:spPr>
      </p:pic>
      <p:pic>
        <p:nvPicPr>
          <p:cNvPr id="11" name="Picture 10">
            <a:extLst>
              <a:ext uri="{FF2B5EF4-FFF2-40B4-BE49-F238E27FC236}">
                <a16:creationId xmlns:a16="http://schemas.microsoft.com/office/drawing/2014/main" id="{3AD4AFF6-DFB3-4DDF-9370-7B09A73DE8F7}"/>
              </a:ext>
            </a:extLst>
          </p:cNvPr>
          <p:cNvPicPr>
            <a:picLocks noChangeAspect="1"/>
          </p:cNvPicPr>
          <p:nvPr/>
        </p:nvPicPr>
        <p:blipFill rotWithShape="1">
          <a:blip r:embed="rId5"/>
          <a:srcRect r="52806"/>
          <a:stretch/>
        </p:blipFill>
        <p:spPr>
          <a:xfrm>
            <a:off x="6734110" y="2083571"/>
            <a:ext cx="1927203" cy="1590335"/>
          </a:xfrm>
          <a:prstGeom prst="rect">
            <a:avLst/>
          </a:prstGeom>
        </p:spPr>
      </p:pic>
      <p:pic>
        <p:nvPicPr>
          <p:cNvPr id="16" name="Picture 15">
            <a:extLst>
              <a:ext uri="{FF2B5EF4-FFF2-40B4-BE49-F238E27FC236}">
                <a16:creationId xmlns:a16="http://schemas.microsoft.com/office/drawing/2014/main" id="{B2E2F97F-BAB2-4DE2-81AA-F2356F59B10C}"/>
              </a:ext>
            </a:extLst>
          </p:cNvPr>
          <p:cNvPicPr>
            <a:picLocks noChangeAspect="1"/>
          </p:cNvPicPr>
          <p:nvPr/>
        </p:nvPicPr>
        <p:blipFill rotWithShape="1">
          <a:blip r:embed="rId6"/>
          <a:srcRect l="47610" b="10474"/>
          <a:stretch/>
        </p:blipFill>
        <p:spPr>
          <a:xfrm>
            <a:off x="6791325" y="3919533"/>
            <a:ext cx="2121560" cy="1812690"/>
          </a:xfrm>
          <a:prstGeom prst="rect">
            <a:avLst/>
          </a:prstGeom>
        </p:spPr>
      </p:pic>
      <p:sp>
        <p:nvSpPr>
          <p:cNvPr id="17" name="TextBox 16">
            <a:extLst>
              <a:ext uri="{FF2B5EF4-FFF2-40B4-BE49-F238E27FC236}">
                <a16:creationId xmlns:a16="http://schemas.microsoft.com/office/drawing/2014/main" id="{95BD4ECB-5A1F-491E-BE9B-EFBF6FF4F0BB}"/>
              </a:ext>
            </a:extLst>
          </p:cNvPr>
          <p:cNvSpPr txBox="1"/>
          <p:nvPr/>
        </p:nvSpPr>
        <p:spPr>
          <a:xfrm>
            <a:off x="6571290" y="3332064"/>
            <a:ext cx="518091" cy="276999"/>
          </a:xfrm>
          <a:prstGeom prst="rect">
            <a:avLst/>
          </a:prstGeom>
          <a:noFill/>
        </p:spPr>
        <p:txBody>
          <a:bodyPr wrap="none" rtlCol="0">
            <a:spAutoFit/>
          </a:bodyPr>
          <a:lstStyle/>
          <a:p>
            <a:r>
              <a:rPr lang="en-US" sz="1200" dirty="0">
                <a:solidFill>
                  <a:schemeClr val="bg2"/>
                </a:solidFill>
                <a:latin typeface="+mj-lt"/>
              </a:rPr>
              <a:t>N=17</a:t>
            </a:r>
            <a:endParaRPr lang="nl-NL" sz="1200" dirty="0">
              <a:solidFill>
                <a:schemeClr val="bg2"/>
              </a:solidFill>
              <a:latin typeface="+mj-lt"/>
            </a:endParaRPr>
          </a:p>
        </p:txBody>
      </p:sp>
      <p:sp>
        <p:nvSpPr>
          <p:cNvPr id="23" name="TextBox 22">
            <a:extLst>
              <a:ext uri="{FF2B5EF4-FFF2-40B4-BE49-F238E27FC236}">
                <a16:creationId xmlns:a16="http://schemas.microsoft.com/office/drawing/2014/main" id="{2CE327C5-062D-4A17-A95E-D526C79DF0FD}"/>
              </a:ext>
            </a:extLst>
          </p:cNvPr>
          <p:cNvSpPr txBox="1"/>
          <p:nvPr/>
        </p:nvSpPr>
        <p:spPr>
          <a:xfrm>
            <a:off x="6493270" y="5523835"/>
            <a:ext cx="518091" cy="276999"/>
          </a:xfrm>
          <a:prstGeom prst="rect">
            <a:avLst/>
          </a:prstGeom>
          <a:noFill/>
        </p:spPr>
        <p:txBody>
          <a:bodyPr wrap="none" rtlCol="0">
            <a:spAutoFit/>
          </a:bodyPr>
          <a:lstStyle/>
          <a:p>
            <a:r>
              <a:rPr lang="en-US" sz="1200" dirty="0">
                <a:solidFill>
                  <a:schemeClr val="bg2"/>
                </a:solidFill>
                <a:latin typeface="+mj-lt"/>
              </a:rPr>
              <a:t>N=17</a:t>
            </a:r>
            <a:endParaRPr lang="nl-NL" sz="1200" dirty="0">
              <a:solidFill>
                <a:schemeClr val="bg2"/>
              </a:solidFill>
              <a:latin typeface="+mj-lt"/>
            </a:endParaRPr>
          </a:p>
        </p:txBody>
      </p:sp>
      <p:sp>
        <p:nvSpPr>
          <p:cNvPr id="19" name="Rectangle 18">
            <a:extLst>
              <a:ext uri="{FF2B5EF4-FFF2-40B4-BE49-F238E27FC236}">
                <a16:creationId xmlns:a16="http://schemas.microsoft.com/office/drawing/2014/main" id="{3E51A167-4CEC-46EC-8D75-C03F4FB0EA53}"/>
              </a:ext>
            </a:extLst>
          </p:cNvPr>
          <p:cNvSpPr/>
          <p:nvPr/>
        </p:nvSpPr>
        <p:spPr>
          <a:xfrm>
            <a:off x="116683" y="170286"/>
            <a:ext cx="6646586" cy="461665"/>
          </a:xfrm>
          <a:prstGeom prst="rect">
            <a:avLst/>
          </a:prstGeom>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Model optimization – mechanical loading</a:t>
            </a:r>
          </a:p>
        </p:txBody>
      </p:sp>
    </p:spTree>
    <p:extLst>
      <p:ext uri="{BB962C8B-B14F-4D97-AF65-F5344CB8AC3E}">
        <p14:creationId xmlns:p14="http://schemas.microsoft.com/office/powerpoint/2010/main" val="3842758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F0B2AB-7326-4F56-BFBC-EF6CE896192B}"/>
              </a:ext>
            </a:extLst>
          </p:cNvPr>
          <p:cNvSpPr>
            <a:spLocks noGrp="1"/>
          </p:cNvSpPr>
          <p:nvPr>
            <p:ph type="title"/>
          </p:nvPr>
        </p:nvSpPr>
        <p:spPr>
          <a:xfrm>
            <a:off x="114301" y="600075"/>
            <a:ext cx="7575365" cy="1094058"/>
          </a:xfrm>
        </p:spPr>
        <p:txBody>
          <a:bodyPr/>
          <a:lstStyle/>
          <a:p>
            <a:r>
              <a:rPr lang="en-US" dirty="0"/>
              <a:t>Pharmacological attenuation of thyroid hormone signaling: An evidence based treatment option for Osteoarthritis</a:t>
            </a:r>
            <a:endParaRPr lang="nl-NL" dirty="0"/>
          </a:p>
        </p:txBody>
      </p:sp>
      <p:sp>
        <p:nvSpPr>
          <p:cNvPr id="4" name="Slide Number Placeholder 3">
            <a:extLst>
              <a:ext uri="{FF2B5EF4-FFF2-40B4-BE49-F238E27FC236}">
                <a16:creationId xmlns:a16="http://schemas.microsoft.com/office/drawing/2014/main" id="{5D7A94A9-4FA3-4627-BCB3-C7BD73D15FCF}"/>
              </a:ext>
            </a:extLst>
          </p:cNvPr>
          <p:cNvSpPr>
            <a:spLocks noGrp="1"/>
          </p:cNvSpPr>
          <p:nvPr>
            <p:ph type="sldNum" sz="quarter" idx="4"/>
          </p:nvPr>
        </p:nvSpPr>
        <p:spPr/>
        <p:txBody>
          <a:bodyPr/>
          <a:lstStyle/>
          <a:p>
            <a:fld id="{5306AC46-015F-6E44-B83A-36E79AEF5356}" type="slidenum">
              <a:rPr lang="en-GB" smtClean="0"/>
              <a:pPr/>
              <a:t>62</a:t>
            </a:fld>
            <a:endParaRPr lang="en-GB" dirty="0"/>
          </a:p>
        </p:txBody>
      </p:sp>
      <p:pic>
        <p:nvPicPr>
          <p:cNvPr id="29" name="Picture 28">
            <a:extLst>
              <a:ext uri="{FF2B5EF4-FFF2-40B4-BE49-F238E27FC236}">
                <a16:creationId xmlns:a16="http://schemas.microsoft.com/office/drawing/2014/main" id="{9CF62F75-4810-41E9-B6CE-5451BBB3F90D}"/>
              </a:ext>
            </a:extLst>
          </p:cNvPr>
          <p:cNvPicPr>
            <a:picLocks noChangeAspect="1"/>
          </p:cNvPicPr>
          <p:nvPr/>
        </p:nvPicPr>
        <p:blipFill>
          <a:blip r:embed="rId3"/>
          <a:stretch>
            <a:fillRect/>
          </a:stretch>
        </p:blipFill>
        <p:spPr>
          <a:xfrm>
            <a:off x="799884" y="2381795"/>
            <a:ext cx="2126864" cy="926555"/>
          </a:xfrm>
          <a:prstGeom prst="rect">
            <a:avLst/>
          </a:prstGeom>
        </p:spPr>
      </p:pic>
      <p:sp>
        <p:nvSpPr>
          <p:cNvPr id="31" name="Rectangle: Rounded Corners 30">
            <a:extLst>
              <a:ext uri="{FF2B5EF4-FFF2-40B4-BE49-F238E27FC236}">
                <a16:creationId xmlns:a16="http://schemas.microsoft.com/office/drawing/2014/main" id="{739683B5-C564-490A-A78D-6A80E4DA430A}"/>
              </a:ext>
            </a:extLst>
          </p:cNvPr>
          <p:cNvSpPr/>
          <p:nvPr/>
        </p:nvSpPr>
        <p:spPr bwMode="auto">
          <a:xfrm flipV="1">
            <a:off x="93626" y="1841186"/>
            <a:ext cx="3421605" cy="1580869"/>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nl-NL" dirty="0">
              <a:solidFill>
                <a:schemeClr val="tx1"/>
              </a:solidFill>
              <a:latin typeface="Times" charset="0"/>
              <a:ea typeface="ＭＳ Ｐゴシック" charset="0"/>
            </a:endParaRPr>
          </a:p>
        </p:txBody>
      </p:sp>
      <p:pic>
        <p:nvPicPr>
          <p:cNvPr id="22" name="Picture 21">
            <a:extLst>
              <a:ext uri="{FF2B5EF4-FFF2-40B4-BE49-F238E27FC236}">
                <a16:creationId xmlns:a16="http://schemas.microsoft.com/office/drawing/2014/main" id="{6D7350EA-85B6-469E-861A-7D2DC2C09465}"/>
              </a:ext>
            </a:extLst>
          </p:cNvPr>
          <p:cNvPicPr>
            <a:picLocks noChangeAspect="1"/>
          </p:cNvPicPr>
          <p:nvPr/>
        </p:nvPicPr>
        <p:blipFill>
          <a:blip r:embed="rId4"/>
          <a:stretch>
            <a:fillRect/>
          </a:stretch>
        </p:blipFill>
        <p:spPr>
          <a:xfrm>
            <a:off x="378768" y="4096081"/>
            <a:ext cx="2968386" cy="1435690"/>
          </a:xfrm>
          <a:prstGeom prst="rect">
            <a:avLst/>
          </a:prstGeom>
        </p:spPr>
      </p:pic>
      <p:sp>
        <p:nvSpPr>
          <p:cNvPr id="33" name="Rectangle: Rounded Corners 32">
            <a:extLst>
              <a:ext uri="{FF2B5EF4-FFF2-40B4-BE49-F238E27FC236}">
                <a16:creationId xmlns:a16="http://schemas.microsoft.com/office/drawing/2014/main" id="{013B5A0F-21B1-4E3C-8094-98E290B66A09}"/>
              </a:ext>
            </a:extLst>
          </p:cNvPr>
          <p:cNvSpPr/>
          <p:nvPr/>
        </p:nvSpPr>
        <p:spPr bwMode="auto">
          <a:xfrm flipV="1">
            <a:off x="93626" y="3662434"/>
            <a:ext cx="3421605" cy="184290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nl-NL" dirty="0">
              <a:solidFill>
                <a:schemeClr val="tx1"/>
              </a:solidFill>
              <a:latin typeface="Times" charset="0"/>
              <a:ea typeface="ＭＳ Ｐゴシック" charset="0"/>
            </a:endParaRPr>
          </a:p>
        </p:txBody>
      </p:sp>
      <p:sp>
        <p:nvSpPr>
          <p:cNvPr id="34" name="Rectangle 33">
            <a:extLst>
              <a:ext uri="{FF2B5EF4-FFF2-40B4-BE49-F238E27FC236}">
                <a16:creationId xmlns:a16="http://schemas.microsoft.com/office/drawing/2014/main" id="{B5ECF33E-8920-4C98-95CC-1B1F985E5A20}"/>
              </a:ext>
            </a:extLst>
          </p:cNvPr>
          <p:cNvSpPr/>
          <p:nvPr/>
        </p:nvSpPr>
        <p:spPr>
          <a:xfrm>
            <a:off x="781980" y="1834114"/>
            <a:ext cx="2161962" cy="369332"/>
          </a:xfrm>
          <a:prstGeom prst="rect">
            <a:avLst/>
          </a:prstGeom>
        </p:spPr>
        <p:txBody>
          <a:bodyPr wrap="square">
            <a:spAutoFit/>
          </a:bodyPr>
          <a:lstStyle/>
          <a:p>
            <a:r>
              <a:rPr lang="es-ES" sz="1800" dirty="0" err="1">
                <a:solidFill>
                  <a:schemeClr val="bg2"/>
                </a:solidFill>
                <a:latin typeface="+mj-lt"/>
              </a:rPr>
              <a:t>Inhibition</a:t>
            </a:r>
            <a:r>
              <a:rPr lang="es-ES" sz="1800" dirty="0">
                <a:solidFill>
                  <a:schemeClr val="bg2"/>
                </a:solidFill>
                <a:latin typeface="+mj-lt"/>
              </a:rPr>
              <a:t> </a:t>
            </a:r>
            <a:r>
              <a:rPr lang="es-ES" sz="1800" dirty="0" err="1">
                <a:solidFill>
                  <a:schemeClr val="bg2"/>
                </a:solidFill>
                <a:latin typeface="+mj-lt"/>
              </a:rPr>
              <a:t>of</a:t>
            </a:r>
            <a:r>
              <a:rPr lang="es-ES" sz="1800" dirty="0">
                <a:solidFill>
                  <a:schemeClr val="bg2"/>
                </a:solidFill>
                <a:latin typeface="+mj-lt"/>
              </a:rPr>
              <a:t> DIO2</a:t>
            </a:r>
            <a:endParaRPr lang="nl-NL" sz="1800" dirty="0">
              <a:solidFill>
                <a:schemeClr val="bg2"/>
              </a:solidFill>
              <a:latin typeface="+mj-lt"/>
            </a:endParaRPr>
          </a:p>
        </p:txBody>
      </p:sp>
      <p:sp>
        <p:nvSpPr>
          <p:cNvPr id="35" name="Rectangle 34">
            <a:extLst>
              <a:ext uri="{FF2B5EF4-FFF2-40B4-BE49-F238E27FC236}">
                <a16:creationId xmlns:a16="http://schemas.microsoft.com/office/drawing/2014/main" id="{7FAFC1A3-8BAD-4A30-8E0F-5EBE8078ED75}"/>
              </a:ext>
            </a:extLst>
          </p:cNvPr>
          <p:cNvSpPr/>
          <p:nvPr/>
        </p:nvSpPr>
        <p:spPr>
          <a:xfrm>
            <a:off x="164498" y="3674897"/>
            <a:ext cx="3279859" cy="369332"/>
          </a:xfrm>
          <a:prstGeom prst="rect">
            <a:avLst/>
          </a:prstGeom>
        </p:spPr>
        <p:txBody>
          <a:bodyPr wrap="square">
            <a:spAutoFit/>
          </a:bodyPr>
          <a:lstStyle/>
          <a:p>
            <a:r>
              <a:rPr lang="es-ES" sz="1800" dirty="0" err="1">
                <a:solidFill>
                  <a:schemeClr val="bg2"/>
                </a:solidFill>
                <a:latin typeface="+mj-lt"/>
              </a:rPr>
              <a:t>Nanoparticles</a:t>
            </a:r>
            <a:r>
              <a:rPr lang="es-ES" sz="1800" dirty="0">
                <a:solidFill>
                  <a:schemeClr val="bg2"/>
                </a:solidFill>
                <a:latin typeface="+mj-lt"/>
              </a:rPr>
              <a:t> </a:t>
            </a:r>
            <a:r>
              <a:rPr lang="es-ES" sz="1800" dirty="0" err="1">
                <a:solidFill>
                  <a:schemeClr val="bg2"/>
                </a:solidFill>
                <a:latin typeface="+mj-lt"/>
              </a:rPr>
              <a:t>for</a:t>
            </a:r>
            <a:r>
              <a:rPr lang="es-ES" sz="1800" dirty="0">
                <a:solidFill>
                  <a:schemeClr val="bg2"/>
                </a:solidFill>
                <a:latin typeface="+mj-lt"/>
              </a:rPr>
              <a:t> </a:t>
            </a:r>
            <a:r>
              <a:rPr lang="es-ES" sz="1800" dirty="0" err="1">
                <a:solidFill>
                  <a:schemeClr val="bg2"/>
                </a:solidFill>
                <a:latin typeface="+mj-lt"/>
              </a:rPr>
              <a:t>delivery</a:t>
            </a:r>
            <a:r>
              <a:rPr lang="es-ES" sz="1800" dirty="0">
                <a:solidFill>
                  <a:schemeClr val="bg2"/>
                </a:solidFill>
                <a:latin typeface="+mj-lt"/>
              </a:rPr>
              <a:t> </a:t>
            </a:r>
            <a:r>
              <a:rPr lang="es-ES" sz="1800" dirty="0" err="1">
                <a:solidFill>
                  <a:schemeClr val="bg2"/>
                </a:solidFill>
                <a:latin typeface="+mj-lt"/>
              </a:rPr>
              <a:t>of</a:t>
            </a:r>
            <a:r>
              <a:rPr lang="es-ES" sz="1800" dirty="0">
                <a:solidFill>
                  <a:schemeClr val="bg2"/>
                </a:solidFill>
                <a:latin typeface="+mj-lt"/>
              </a:rPr>
              <a:t> IOP</a:t>
            </a:r>
            <a:endParaRPr lang="nl-NL" sz="1800" dirty="0">
              <a:solidFill>
                <a:schemeClr val="bg2"/>
              </a:solidFill>
              <a:latin typeface="+mj-lt"/>
            </a:endParaRPr>
          </a:p>
        </p:txBody>
      </p:sp>
      <p:sp>
        <p:nvSpPr>
          <p:cNvPr id="36" name="TextBox 35">
            <a:extLst>
              <a:ext uri="{FF2B5EF4-FFF2-40B4-BE49-F238E27FC236}">
                <a16:creationId xmlns:a16="http://schemas.microsoft.com/office/drawing/2014/main" id="{FD83C8AD-87D4-49C3-B30E-4FFD74D8B690}"/>
              </a:ext>
            </a:extLst>
          </p:cNvPr>
          <p:cNvSpPr txBox="1"/>
          <p:nvPr/>
        </p:nvSpPr>
        <p:spPr>
          <a:xfrm>
            <a:off x="4572000" y="2935009"/>
            <a:ext cx="4238818" cy="1123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eaLnBrk="1" hangingPunct="1">
              <a:defRPr/>
            </a:pPr>
            <a:r>
              <a:rPr lang="en-US" sz="2000" dirty="0"/>
              <a:t>Does inhibition of thyroid signaling prevent mechanical induced detrimental changes?</a:t>
            </a:r>
          </a:p>
        </p:txBody>
      </p:sp>
      <p:sp>
        <p:nvSpPr>
          <p:cNvPr id="15" name="Rectangle 14">
            <a:extLst>
              <a:ext uri="{FF2B5EF4-FFF2-40B4-BE49-F238E27FC236}">
                <a16:creationId xmlns:a16="http://schemas.microsoft.com/office/drawing/2014/main" id="{9EC5C87D-9283-42BF-B347-8A4FDF62F35B}"/>
              </a:ext>
            </a:extLst>
          </p:cNvPr>
          <p:cNvSpPr/>
          <p:nvPr/>
        </p:nvSpPr>
        <p:spPr>
          <a:xfrm>
            <a:off x="555133" y="170286"/>
            <a:ext cx="6208135" cy="461665"/>
          </a:xfrm>
          <a:prstGeom prst="rect">
            <a:avLst/>
          </a:prstGeom>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Model optimization – drug delivery</a:t>
            </a:r>
          </a:p>
        </p:txBody>
      </p:sp>
    </p:spTree>
    <p:extLst>
      <p:ext uri="{BB962C8B-B14F-4D97-AF65-F5344CB8AC3E}">
        <p14:creationId xmlns:p14="http://schemas.microsoft.com/office/powerpoint/2010/main" val="1420219674"/>
      </p:ext>
    </p:extLst>
  </p:cSld>
  <p:clrMapOvr>
    <a:masterClrMapping/>
  </p:clrMapOvr>
  <mc:AlternateContent xmlns:mc="http://schemas.openxmlformats.org/markup-compatibility/2006" xmlns:p14="http://schemas.microsoft.com/office/powerpoint/2010/main">
    <mc:Choice Requires="p14">
      <p:transition spd="slow" p14:dur="2000" advTm="22951"/>
    </mc:Choice>
    <mc:Fallback xmlns="">
      <p:transition spd="slow" advTm="22951"/>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164E0-0EDF-45E1-A15F-1B3EC6D30CE7}"/>
              </a:ext>
            </a:extLst>
          </p:cNvPr>
          <p:cNvSpPr>
            <a:spLocks noGrp="1"/>
          </p:cNvSpPr>
          <p:nvPr>
            <p:ph type="title"/>
          </p:nvPr>
        </p:nvSpPr>
        <p:spPr>
          <a:xfrm>
            <a:off x="565502" y="264171"/>
            <a:ext cx="6524625" cy="427287"/>
          </a:xfrm>
        </p:spPr>
        <p:txBody>
          <a:bodyPr wrap="square">
            <a:spAutoFit/>
          </a:bodyPr>
          <a:lstStyle/>
          <a:p>
            <a:pPr eaLnBrk="0" hangingPunct="0"/>
            <a:r>
              <a:rPr lang="en-US" b="0" kern="1200" dirty="0">
                <a:solidFill>
                  <a:schemeClr val="bg1"/>
                </a:solidFill>
                <a:latin typeface="Tahoma" panose="020B0604030504040204" pitchFamily="34" charset="0"/>
                <a:ea typeface="Tahoma" panose="020B0604030504040204" pitchFamily="34" charset="0"/>
                <a:cs typeface="Tahoma" panose="020B0604030504040204" pitchFamily="34" charset="0"/>
              </a:rPr>
              <a:t>Can IOP inhibit mechanical induced damage?</a:t>
            </a:r>
            <a:endParaRPr lang="nl-NL" b="0"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6A3B1808-B833-4099-B014-5B94B0916B6A}"/>
              </a:ext>
            </a:extLst>
          </p:cNvPr>
          <p:cNvSpPr>
            <a:spLocks noGrp="1"/>
          </p:cNvSpPr>
          <p:nvPr>
            <p:ph type="sldNum" sz="quarter" idx="4"/>
          </p:nvPr>
        </p:nvSpPr>
        <p:spPr/>
        <p:txBody>
          <a:bodyPr/>
          <a:lstStyle/>
          <a:p>
            <a:fld id="{5306AC46-015F-6E44-B83A-36E79AEF5356}" type="slidenum">
              <a:rPr lang="en-GB" smtClean="0"/>
              <a:pPr/>
              <a:t>63</a:t>
            </a:fld>
            <a:endParaRPr lang="en-GB" dirty="0"/>
          </a:p>
        </p:txBody>
      </p:sp>
      <p:sp>
        <p:nvSpPr>
          <p:cNvPr id="5" name="Footer Placeholder 4">
            <a:extLst>
              <a:ext uri="{FF2B5EF4-FFF2-40B4-BE49-F238E27FC236}">
                <a16:creationId xmlns:a16="http://schemas.microsoft.com/office/drawing/2014/main" id="{46B6275B-F039-41D6-984A-B6B1FF5B452B}"/>
              </a:ext>
            </a:extLst>
          </p:cNvPr>
          <p:cNvSpPr>
            <a:spLocks noGrp="1"/>
          </p:cNvSpPr>
          <p:nvPr>
            <p:ph type="ftr" sz="quarter" idx="3"/>
          </p:nvPr>
        </p:nvSpPr>
        <p:spPr/>
        <p:txBody>
          <a:bodyPr/>
          <a:lstStyle/>
          <a:p>
            <a:r>
              <a:rPr lang="en-GB"/>
              <a:t>Visit  ReumaNederland</a:t>
            </a:r>
            <a:endParaRPr lang="en-GB" dirty="0"/>
          </a:p>
        </p:txBody>
      </p:sp>
      <p:sp>
        <p:nvSpPr>
          <p:cNvPr id="6" name="Date Placeholder 5">
            <a:extLst>
              <a:ext uri="{FF2B5EF4-FFF2-40B4-BE49-F238E27FC236}">
                <a16:creationId xmlns:a16="http://schemas.microsoft.com/office/drawing/2014/main" id="{E7310561-9680-48DA-8035-8409C07F2847}"/>
              </a:ext>
            </a:extLst>
          </p:cNvPr>
          <p:cNvSpPr>
            <a:spLocks noGrp="1"/>
          </p:cNvSpPr>
          <p:nvPr>
            <p:ph type="dt" sz="half" idx="2"/>
          </p:nvPr>
        </p:nvSpPr>
        <p:spPr/>
        <p:txBody>
          <a:bodyPr/>
          <a:lstStyle/>
          <a:p>
            <a:r>
              <a:rPr lang="en-US"/>
              <a:t>7-Apr-20</a:t>
            </a:r>
            <a:endParaRPr lang="en-GB" dirty="0"/>
          </a:p>
        </p:txBody>
      </p:sp>
      <p:sp>
        <p:nvSpPr>
          <p:cNvPr id="7" name="Rectangle: Rounded Corners 6">
            <a:extLst>
              <a:ext uri="{FF2B5EF4-FFF2-40B4-BE49-F238E27FC236}">
                <a16:creationId xmlns:a16="http://schemas.microsoft.com/office/drawing/2014/main" id="{1B2B829B-438E-4727-9B1D-031052A285CE}"/>
              </a:ext>
            </a:extLst>
          </p:cNvPr>
          <p:cNvSpPr/>
          <p:nvPr/>
        </p:nvSpPr>
        <p:spPr bwMode="auto">
          <a:xfrm>
            <a:off x="4724401" y="1744417"/>
            <a:ext cx="4133848" cy="1835963"/>
          </a:xfrm>
          <a:prstGeom prst="roundRect">
            <a:avLst/>
          </a:prstGeom>
          <a:ln>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nl-NL" dirty="0">
              <a:solidFill>
                <a:schemeClr val="tx1"/>
              </a:solidFill>
              <a:latin typeface="Times" charset="0"/>
              <a:ea typeface="ＭＳ Ｐゴシック" charset="0"/>
            </a:endParaRPr>
          </a:p>
        </p:txBody>
      </p:sp>
      <p:sp>
        <p:nvSpPr>
          <p:cNvPr id="8" name="Rectangle: Rounded Corners 7">
            <a:extLst>
              <a:ext uri="{FF2B5EF4-FFF2-40B4-BE49-F238E27FC236}">
                <a16:creationId xmlns:a16="http://schemas.microsoft.com/office/drawing/2014/main" id="{C4BC712B-1020-4075-89DD-A1BAE90935B2}"/>
              </a:ext>
            </a:extLst>
          </p:cNvPr>
          <p:cNvSpPr/>
          <p:nvPr/>
        </p:nvSpPr>
        <p:spPr bwMode="auto">
          <a:xfrm>
            <a:off x="4724401" y="3679943"/>
            <a:ext cx="4211871" cy="2080135"/>
          </a:xfrm>
          <a:prstGeom prst="roundRect">
            <a:avLst/>
          </a:prstGeom>
          <a:ln>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nl-NL" dirty="0">
              <a:solidFill>
                <a:schemeClr val="tx1"/>
              </a:solidFill>
              <a:latin typeface="Times" charset="0"/>
              <a:ea typeface="ＭＳ Ｐゴシック" charset="0"/>
            </a:endParaRPr>
          </a:p>
        </p:txBody>
      </p:sp>
      <p:sp>
        <p:nvSpPr>
          <p:cNvPr id="9" name="TextBox 8">
            <a:extLst>
              <a:ext uri="{FF2B5EF4-FFF2-40B4-BE49-F238E27FC236}">
                <a16:creationId xmlns:a16="http://schemas.microsoft.com/office/drawing/2014/main" id="{A4117A21-BF18-4813-9E73-87790627661B}"/>
              </a:ext>
            </a:extLst>
          </p:cNvPr>
          <p:cNvSpPr txBox="1"/>
          <p:nvPr/>
        </p:nvSpPr>
        <p:spPr>
          <a:xfrm>
            <a:off x="5653034" y="1640110"/>
            <a:ext cx="2253437" cy="461665"/>
          </a:xfrm>
          <a:prstGeom prst="rect">
            <a:avLst/>
          </a:prstGeom>
          <a:noFill/>
        </p:spPr>
        <p:txBody>
          <a:bodyPr wrap="none" rtlCol="0">
            <a:spAutoFit/>
          </a:bodyPr>
          <a:lstStyle/>
          <a:p>
            <a:r>
              <a:rPr lang="en-US" dirty="0">
                <a:solidFill>
                  <a:schemeClr val="bg2"/>
                </a:solidFill>
                <a:latin typeface="+mj-lt"/>
              </a:rPr>
              <a:t>Gene expression</a:t>
            </a:r>
            <a:endParaRPr lang="nl-NL" dirty="0">
              <a:solidFill>
                <a:schemeClr val="bg2"/>
              </a:solidFill>
              <a:latin typeface="+mj-lt"/>
            </a:endParaRPr>
          </a:p>
        </p:txBody>
      </p:sp>
      <p:sp>
        <p:nvSpPr>
          <p:cNvPr id="10" name="TextBox 9">
            <a:extLst>
              <a:ext uri="{FF2B5EF4-FFF2-40B4-BE49-F238E27FC236}">
                <a16:creationId xmlns:a16="http://schemas.microsoft.com/office/drawing/2014/main" id="{D5C27BCC-EF4A-4909-93AF-96087F147B77}"/>
              </a:ext>
            </a:extLst>
          </p:cNvPr>
          <p:cNvSpPr txBox="1"/>
          <p:nvPr/>
        </p:nvSpPr>
        <p:spPr>
          <a:xfrm>
            <a:off x="6075863" y="3607743"/>
            <a:ext cx="1547540" cy="461665"/>
          </a:xfrm>
          <a:prstGeom prst="rect">
            <a:avLst/>
          </a:prstGeom>
          <a:noFill/>
        </p:spPr>
        <p:txBody>
          <a:bodyPr wrap="none" rtlCol="0">
            <a:spAutoFit/>
          </a:bodyPr>
          <a:lstStyle/>
          <a:p>
            <a:r>
              <a:rPr lang="en-US" dirty="0">
                <a:solidFill>
                  <a:schemeClr val="bg2"/>
                </a:solidFill>
                <a:latin typeface="+mj-lt"/>
              </a:rPr>
              <a:t>Matrix loss</a:t>
            </a:r>
            <a:endParaRPr lang="nl-NL" dirty="0">
              <a:solidFill>
                <a:schemeClr val="bg2"/>
              </a:solidFill>
              <a:latin typeface="+mj-lt"/>
            </a:endParaRPr>
          </a:p>
        </p:txBody>
      </p:sp>
      <p:pic>
        <p:nvPicPr>
          <p:cNvPr id="12" name="Picture 11">
            <a:extLst>
              <a:ext uri="{FF2B5EF4-FFF2-40B4-BE49-F238E27FC236}">
                <a16:creationId xmlns:a16="http://schemas.microsoft.com/office/drawing/2014/main" id="{3D411961-CB51-4C1F-ACB8-D2DC61A994D6}"/>
              </a:ext>
            </a:extLst>
          </p:cNvPr>
          <p:cNvPicPr>
            <a:picLocks noChangeAspect="1"/>
          </p:cNvPicPr>
          <p:nvPr/>
        </p:nvPicPr>
        <p:blipFill>
          <a:blip r:embed="rId2"/>
          <a:stretch>
            <a:fillRect/>
          </a:stretch>
        </p:blipFill>
        <p:spPr>
          <a:xfrm>
            <a:off x="4833157" y="1991468"/>
            <a:ext cx="2148214" cy="1600985"/>
          </a:xfrm>
          <a:prstGeom prst="rect">
            <a:avLst/>
          </a:prstGeom>
        </p:spPr>
      </p:pic>
      <p:pic>
        <p:nvPicPr>
          <p:cNvPr id="13" name="Picture 12">
            <a:extLst>
              <a:ext uri="{FF2B5EF4-FFF2-40B4-BE49-F238E27FC236}">
                <a16:creationId xmlns:a16="http://schemas.microsoft.com/office/drawing/2014/main" id="{5359DA9E-3F0C-4EE4-9404-7C4C8E514F67}"/>
              </a:ext>
            </a:extLst>
          </p:cNvPr>
          <p:cNvPicPr>
            <a:picLocks noChangeAspect="1"/>
          </p:cNvPicPr>
          <p:nvPr/>
        </p:nvPicPr>
        <p:blipFill rotWithShape="1">
          <a:blip r:embed="rId3"/>
          <a:srcRect l="50238"/>
          <a:stretch/>
        </p:blipFill>
        <p:spPr>
          <a:xfrm>
            <a:off x="5911802" y="3943670"/>
            <a:ext cx="2178518" cy="2057081"/>
          </a:xfrm>
          <a:prstGeom prst="rect">
            <a:avLst/>
          </a:prstGeom>
        </p:spPr>
      </p:pic>
      <p:pic>
        <p:nvPicPr>
          <p:cNvPr id="14" name="Picture 13">
            <a:extLst>
              <a:ext uri="{FF2B5EF4-FFF2-40B4-BE49-F238E27FC236}">
                <a16:creationId xmlns:a16="http://schemas.microsoft.com/office/drawing/2014/main" id="{D0612ECC-7E2B-4742-BCF0-E48950DCE338}"/>
              </a:ext>
            </a:extLst>
          </p:cNvPr>
          <p:cNvPicPr>
            <a:picLocks noChangeAspect="1"/>
          </p:cNvPicPr>
          <p:nvPr/>
        </p:nvPicPr>
        <p:blipFill>
          <a:blip r:embed="rId4"/>
          <a:stretch>
            <a:fillRect/>
          </a:stretch>
        </p:blipFill>
        <p:spPr>
          <a:xfrm>
            <a:off x="8250149" y="4913005"/>
            <a:ext cx="500895" cy="565296"/>
          </a:xfrm>
          <a:prstGeom prst="rect">
            <a:avLst/>
          </a:prstGeom>
        </p:spPr>
      </p:pic>
      <p:pic>
        <p:nvPicPr>
          <p:cNvPr id="15" name="Picture 14">
            <a:extLst>
              <a:ext uri="{FF2B5EF4-FFF2-40B4-BE49-F238E27FC236}">
                <a16:creationId xmlns:a16="http://schemas.microsoft.com/office/drawing/2014/main" id="{1113A4D0-AE37-4DC1-9888-8C2B9C9F8EB0}"/>
              </a:ext>
            </a:extLst>
          </p:cNvPr>
          <p:cNvPicPr>
            <a:picLocks noChangeAspect="1"/>
          </p:cNvPicPr>
          <p:nvPr/>
        </p:nvPicPr>
        <p:blipFill rotWithShape="1">
          <a:blip r:embed="rId5"/>
          <a:srcRect r="51292"/>
          <a:stretch/>
        </p:blipFill>
        <p:spPr>
          <a:xfrm>
            <a:off x="6833725" y="1944144"/>
            <a:ext cx="2024524" cy="1752540"/>
          </a:xfrm>
          <a:prstGeom prst="rect">
            <a:avLst/>
          </a:prstGeom>
        </p:spPr>
      </p:pic>
      <p:sp>
        <p:nvSpPr>
          <p:cNvPr id="57" name="TextBox 56">
            <a:extLst>
              <a:ext uri="{FF2B5EF4-FFF2-40B4-BE49-F238E27FC236}">
                <a16:creationId xmlns:a16="http://schemas.microsoft.com/office/drawing/2014/main" id="{56B23814-E34C-4D34-9A8F-E8A6593E0BDD}"/>
              </a:ext>
            </a:extLst>
          </p:cNvPr>
          <p:cNvSpPr txBox="1"/>
          <p:nvPr/>
        </p:nvSpPr>
        <p:spPr>
          <a:xfrm>
            <a:off x="471280" y="2338905"/>
            <a:ext cx="3483768" cy="919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eaLnBrk="1" hangingPunct="1">
              <a:defRPr/>
            </a:pPr>
            <a:r>
              <a:rPr lang="en-US" sz="1600" dirty="0"/>
              <a:t>Inhibition of thyroid signaling (IOP) alleviated these detrimental changes to the cartilage</a:t>
            </a:r>
          </a:p>
        </p:txBody>
      </p:sp>
      <p:sp>
        <p:nvSpPr>
          <p:cNvPr id="58" name="TextBox 57">
            <a:extLst>
              <a:ext uri="{FF2B5EF4-FFF2-40B4-BE49-F238E27FC236}">
                <a16:creationId xmlns:a16="http://schemas.microsoft.com/office/drawing/2014/main" id="{C54E7EE5-07FF-4290-9189-A853D3422414}"/>
              </a:ext>
            </a:extLst>
          </p:cNvPr>
          <p:cNvSpPr txBox="1"/>
          <p:nvPr/>
        </p:nvSpPr>
        <p:spPr>
          <a:xfrm>
            <a:off x="471280" y="3696684"/>
            <a:ext cx="3483768" cy="6469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eaLnBrk="1" hangingPunct="1">
              <a:defRPr/>
            </a:pPr>
            <a:r>
              <a:rPr lang="en-US" sz="1600" dirty="0"/>
              <a:t>Nanoparticles containing IOP show similar results on gene expression  </a:t>
            </a:r>
          </a:p>
        </p:txBody>
      </p:sp>
      <p:sp>
        <p:nvSpPr>
          <p:cNvPr id="20" name="TextBox 19">
            <a:extLst>
              <a:ext uri="{FF2B5EF4-FFF2-40B4-BE49-F238E27FC236}">
                <a16:creationId xmlns:a16="http://schemas.microsoft.com/office/drawing/2014/main" id="{524E4BDD-F206-4FFF-BB61-8D2B1A392EED}"/>
              </a:ext>
            </a:extLst>
          </p:cNvPr>
          <p:cNvSpPr txBox="1"/>
          <p:nvPr/>
        </p:nvSpPr>
        <p:spPr>
          <a:xfrm>
            <a:off x="6650583" y="3324932"/>
            <a:ext cx="439544" cy="276999"/>
          </a:xfrm>
          <a:prstGeom prst="rect">
            <a:avLst/>
          </a:prstGeom>
          <a:noFill/>
        </p:spPr>
        <p:txBody>
          <a:bodyPr wrap="none" rtlCol="0">
            <a:spAutoFit/>
          </a:bodyPr>
          <a:lstStyle/>
          <a:p>
            <a:r>
              <a:rPr lang="en-US" sz="1200" dirty="0">
                <a:solidFill>
                  <a:schemeClr val="bg2"/>
                </a:solidFill>
                <a:latin typeface="+mj-lt"/>
              </a:rPr>
              <a:t>N=6</a:t>
            </a:r>
            <a:endParaRPr lang="nl-NL" sz="1200" dirty="0">
              <a:solidFill>
                <a:schemeClr val="bg2"/>
              </a:solidFill>
              <a:latin typeface="+mj-lt"/>
            </a:endParaRPr>
          </a:p>
        </p:txBody>
      </p:sp>
      <p:sp>
        <p:nvSpPr>
          <p:cNvPr id="21" name="TextBox 20">
            <a:extLst>
              <a:ext uri="{FF2B5EF4-FFF2-40B4-BE49-F238E27FC236}">
                <a16:creationId xmlns:a16="http://schemas.microsoft.com/office/drawing/2014/main" id="{840BBA87-7708-4BBE-B3E1-E3FD602097C9}"/>
              </a:ext>
            </a:extLst>
          </p:cNvPr>
          <p:cNvSpPr txBox="1"/>
          <p:nvPr/>
        </p:nvSpPr>
        <p:spPr>
          <a:xfrm>
            <a:off x="7578028" y="5512615"/>
            <a:ext cx="439544" cy="276999"/>
          </a:xfrm>
          <a:prstGeom prst="rect">
            <a:avLst/>
          </a:prstGeom>
          <a:noFill/>
        </p:spPr>
        <p:txBody>
          <a:bodyPr wrap="none" rtlCol="0">
            <a:spAutoFit/>
          </a:bodyPr>
          <a:lstStyle/>
          <a:p>
            <a:r>
              <a:rPr lang="en-US" sz="1200" dirty="0">
                <a:solidFill>
                  <a:schemeClr val="bg2"/>
                </a:solidFill>
                <a:latin typeface="+mj-lt"/>
              </a:rPr>
              <a:t>N=6</a:t>
            </a:r>
            <a:endParaRPr lang="nl-NL" sz="1200" dirty="0">
              <a:solidFill>
                <a:schemeClr val="bg2"/>
              </a:solidFill>
              <a:latin typeface="+mj-lt"/>
            </a:endParaRPr>
          </a:p>
        </p:txBody>
      </p:sp>
    </p:spTree>
    <p:extLst>
      <p:ext uri="{BB962C8B-B14F-4D97-AF65-F5344CB8AC3E}">
        <p14:creationId xmlns:p14="http://schemas.microsoft.com/office/powerpoint/2010/main" val="4110821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C507F8-A8CF-43D1-888F-A31975F8AD71}"/>
              </a:ext>
            </a:extLst>
          </p:cNvPr>
          <p:cNvSpPr>
            <a:spLocks noGrp="1"/>
          </p:cNvSpPr>
          <p:nvPr>
            <p:ph type="dt" sz="quarter" idx="10"/>
          </p:nvPr>
        </p:nvSpPr>
        <p:spPr/>
        <p:txBody>
          <a:bodyPr/>
          <a:lstStyle/>
          <a:p>
            <a:pPr>
              <a:defRPr/>
            </a:pPr>
            <a:fld id="{6B176287-5DB4-436E-B26B-F6A1211D59EF}" type="datetime5">
              <a:rPr lang="en-US" smtClean="0"/>
              <a:pPr>
                <a:defRPr/>
              </a:pPr>
              <a:t>23-Oct-20</a:t>
            </a:fld>
            <a:endParaRPr lang="en-GB" dirty="0"/>
          </a:p>
        </p:txBody>
      </p:sp>
      <p:sp>
        <p:nvSpPr>
          <p:cNvPr id="3" name="Slide Number Placeholder 2">
            <a:extLst>
              <a:ext uri="{FF2B5EF4-FFF2-40B4-BE49-F238E27FC236}">
                <a16:creationId xmlns:a16="http://schemas.microsoft.com/office/drawing/2014/main" id="{E9786636-9D39-44A0-B333-44E30A448147}"/>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650F4D7A-77FC-407E-A010-3E19B8F1CE5A}" type="slidenum">
              <a:rPr lang="en-GB" altLang="nl-NL" sz="1200" smtClean="0">
                <a:solidFill>
                  <a:srgbClr val="FFFFFF"/>
                </a:solidFill>
                <a:latin typeface="Calibri" panose="020F0502020204030204" pitchFamily="34" charset="0"/>
              </a:rPr>
              <a:pPr eaLnBrk="1" hangingPunct="1">
                <a:defRPr/>
              </a:pPr>
              <a:t>64</a:t>
            </a:fld>
            <a:endParaRPr lang="en-GB" altLang="nl-NL" sz="1200">
              <a:solidFill>
                <a:srgbClr val="FFFFFF"/>
              </a:solidFill>
              <a:latin typeface="Calibri" panose="020F0502020204030204" pitchFamily="34" charset="0"/>
            </a:endParaRPr>
          </a:p>
        </p:txBody>
      </p:sp>
      <p:sp>
        <p:nvSpPr>
          <p:cNvPr id="5" name="Rounded Rectangle 4">
            <a:extLst>
              <a:ext uri="{FF2B5EF4-FFF2-40B4-BE49-F238E27FC236}">
                <a16:creationId xmlns:a16="http://schemas.microsoft.com/office/drawing/2014/main" id="{AE7A21B9-B52B-4299-A477-E85F08FE792B}"/>
              </a:ext>
            </a:extLst>
          </p:cNvPr>
          <p:cNvSpPr/>
          <p:nvPr/>
        </p:nvSpPr>
        <p:spPr bwMode="auto">
          <a:xfrm>
            <a:off x="57150" y="1965325"/>
            <a:ext cx="5862638" cy="3492500"/>
          </a:xfrm>
          <a:prstGeom prst="roundRect">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p:spPr>
        <p:txBody>
          <a:bodyPr anchor="ctr"/>
          <a:lstStyle/>
          <a:p>
            <a:pPr marL="342900" indent="-342900" eaLnBrk="1" fontAlgn="auto" hangingPunct="1">
              <a:spcBef>
                <a:spcPts val="0"/>
              </a:spcBef>
              <a:spcAft>
                <a:spcPts val="0"/>
              </a:spcAft>
              <a:buFont typeface="Arial" panose="020B0604020202020204" pitchFamily="34" charset="0"/>
              <a:buChar char="•"/>
              <a:defRPr/>
            </a:pPr>
            <a:endParaRPr lang="en-US" sz="2000" b="0" dirty="0">
              <a:solidFill>
                <a:schemeClr val="bg2"/>
              </a:solidFill>
              <a:ea typeface="Tahoma" panose="020B0604030504040204" pitchFamily="34" charset="0"/>
              <a:cs typeface="Tahoma" panose="020B0604030504040204" pitchFamily="34" charset="0"/>
            </a:endParaRPr>
          </a:p>
          <a:p>
            <a:pPr marL="342900" indent="-342900" eaLnBrk="1" fontAlgn="auto" hangingPunct="1">
              <a:spcBef>
                <a:spcPts val="0"/>
              </a:spcBef>
              <a:spcAft>
                <a:spcPts val="0"/>
              </a:spcAft>
              <a:buFont typeface="Arial" panose="020B0604020202020204" pitchFamily="34" charset="0"/>
              <a:buChar char="•"/>
              <a:defRPr/>
            </a:pPr>
            <a:r>
              <a:rPr lang="en-US" sz="2000" b="0" dirty="0">
                <a:solidFill>
                  <a:schemeClr val="bg2"/>
                </a:solidFill>
                <a:ea typeface="Tahoma" panose="020B0604030504040204" pitchFamily="34" charset="0"/>
                <a:cs typeface="Tahoma" panose="020B0604030504040204" pitchFamily="34" charset="0"/>
              </a:rPr>
              <a:t>Risk allele modulates epigenetically regulated transcription of </a:t>
            </a:r>
            <a:r>
              <a:rPr lang="en-US" sz="2000" b="0" i="1" dirty="0">
                <a:solidFill>
                  <a:schemeClr val="bg2"/>
                </a:solidFill>
                <a:ea typeface="Tahoma" panose="020B0604030504040204" pitchFamily="34" charset="0"/>
                <a:cs typeface="Tahoma" panose="020B0604030504040204" pitchFamily="34" charset="0"/>
              </a:rPr>
              <a:t>DIO2 </a:t>
            </a:r>
            <a:r>
              <a:rPr lang="en-US" sz="2000" b="0" dirty="0">
                <a:solidFill>
                  <a:schemeClr val="bg2"/>
                </a:solidFill>
                <a:ea typeface="Tahoma" panose="020B0604030504040204" pitchFamily="34" charset="0"/>
                <a:cs typeface="Tahoma" panose="020B0604030504040204" pitchFamily="34" charset="0"/>
              </a:rPr>
              <a:t>in articular cartilage</a:t>
            </a:r>
          </a:p>
          <a:p>
            <a:pPr marL="342900" indent="-342900" eaLnBrk="1" fontAlgn="auto" hangingPunct="1">
              <a:spcBef>
                <a:spcPts val="0"/>
              </a:spcBef>
              <a:spcAft>
                <a:spcPts val="0"/>
              </a:spcAft>
              <a:buFont typeface="Arial" panose="020B0604020202020204" pitchFamily="34" charset="0"/>
              <a:buChar char="•"/>
              <a:defRPr/>
            </a:pPr>
            <a:endParaRPr lang="en-US" sz="2000" b="0" dirty="0">
              <a:solidFill>
                <a:schemeClr val="bg2"/>
              </a:solidFill>
              <a:ea typeface="Tahoma" panose="020B0604030504040204" pitchFamily="34" charset="0"/>
              <a:cs typeface="Tahoma" panose="020B0604030504040204" pitchFamily="34" charset="0"/>
            </a:endParaRPr>
          </a:p>
          <a:p>
            <a:pPr marL="342900" indent="-342900" eaLnBrk="1" fontAlgn="auto" hangingPunct="1">
              <a:spcBef>
                <a:spcPts val="0"/>
              </a:spcBef>
              <a:spcAft>
                <a:spcPts val="0"/>
              </a:spcAft>
              <a:buFont typeface="Arial" panose="020B0604020202020204" pitchFamily="34" charset="0"/>
              <a:buChar char="•"/>
              <a:defRPr/>
            </a:pPr>
            <a:r>
              <a:rPr lang="en-US" sz="2000" b="0" i="1" kern="0" dirty="0">
                <a:solidFill>
                  <a:schemeClr val="bg2"/>
                </a:solidFill>
                <a:ea typeface="Tahoma" panose="020B0604030504040204" pitchFamily="34" charset="0"/>
                <a:cs typeface="Tahoma" panose="020B0604030504040204" pitchFamily="34" charset="0"/>
              </a:rPr>
              <a:t>DIO2</a:t>
            </a:r>
            <a:r>
              <a:rPr lang="en-US" sz="2000" b="0" kern="0" dirty="0">
                <a:solidFill>
                  <a:schemeClr val="bg2"/>
                </a:solidFill>
                <a:ea typeface="Tahoma" panose="020B0604030504040204" pitchFamily="34" charset="0"/>
                <a:cs typeface="Tahoma" panose="020B0604030504040204" pitchFamily="34" charset="0"/>
              </a:rPr>
              <a:t> up-regulation affects propensity of chondrocytes to undergo terminal maturation.</a:t>
            </a:r>
          </a:p>
          <a:p>
            <a:pPr marL="342900" indent="-342900" eaLnBrk="1" fontAlgn="auto" hangingPunct="1">
              <a:spcBef>
                <a:spcPts val="0"/>
              </a:spcBef>
              <a:spcAft>
                <a:spcPts val="0"/>
              </a:spcAft>
              <a:buFont typeface="Arial" panose="020B0604020202020204" pitchFamily="34" charset="0"/>
              <a:buChar char="•"/>
              <a:defRPr/>
            </a:pPr>
            <a:endParaRPr lang="en-US" sz="2000" b="0" i="1" dirty="0">
              <a:solidFill>
                <a:schemeClr val="bg2"/>
              </a:solidFill>
              <a:ea typeface="Tahoma" panose="020B0604030504040204" pitchFamily="34" charset="0"/>
              <a:cs typeface="Tahoma" panose="020B0604030504040204" pitchFamily="34" charset="0"/>
            </a:endParaRPr>
          </a:p>
          <a:p>
            <a:pPr marL="342900" indent="-342900" eaLnBrk="1" fontAlgn="auto" hangingPunct="1">
              <a:spcBef>
                <a:spcPts val="0"/>
              </a:spcBef>
              <a:spcAft>
                <a:spcPts val="0"/>
              </a:spcAft>
              <a:buFont typeface="Arial" panose="020B0604020202020204" pitchFamily="34" charset="0"/>
              <a:buChar char="•"/>
              <a:defRPr/>
            </a:pPr>
            <a:r>
              <a:rPr lang="en-US" sz="2000" b="0" dirty="0">
                <a:solidFill>
                  <a:schemeClr val="bg2"/>
                </a:solidFill>
                <a:ea typeface="Tahoma" panose="020B0604030504040204" pitchFamily="34" charset="0"/>
                <a:cs typeface="Tahoma" panose="020B0604030504040204" pitchFamily="34" charset="0"/>
              </a:rPr>
              <a:t>Attenuating thyroid signaling may be a key factor in securing joint tissue homeostasis</a:t>
            </a:r>
            <a:r>
              <a:rPr lang="en-GB" sz="2000" b="0" dirty="0">
                <a:solidFill>
                  <a:schemeClr val="bg2"/>
                </a:solidFill>
                <a:ea typeface="Tahoma" panose="020B0604030504040204" pitchFamily="34" charset="0"/>
                <a:cs typeface="Tahoma" panose="020B0604030504040204" pitchFamily="34" charset="0"/>
              </a:rPr>
              <a:t> and a likely druggable target</a:t>
            </a:r>
          </a:p>
          <a:p>
            <a:pPr marL="342900" indent="-342900" eaLnBrk="1" fontAlgn="auto" hangingPunct="1">
              <a:spcBef>
                <a:spcPts val="0"/>
              </a:spcBef>
              <a:spcAft>
                <a:spcPts val="0"/>
              </a:spcAft>
              <a:buFont typeface="Arial" panose="020B0604020202020204" pitchFamily="34" charset="0"/>
              <a:buChar char="•"/>
              <a:defRPr/>
            </a:pPr>
            <a:endParaRPr lang="en-US" sz="2000" b="0" dirty="0">
              <a:solidFill>
                <a:schemeClr val="bg2"/>
              </a:solidFill>
              <a:ea typeface="Tahoma" panose="020B0604030504040204" pitchFamily="34" charset="0"/>
              <a:cs typeface="Tahoma" panose="020B0604030504040204" pitchFamily="34" charset="0"/>
            </a:endParaRPr>
          </a:p>
          <a:p>
            <a:pPr marL="342900" indent="-342900" eaLnBrk="1" fontAlgn="auto" hangingPunct="1">
              <a:spcBef>
                <a:spcPts val="0"/>
              </a:spcBef>
              <a:spcAft>
                <a:spcPts val="0"/>
              </a:spcAft>
              <a:buFont typeface="Arial" panose="020B0604020202020204" pitchFamily="34" charset="0"/>
              <a:buChar char="•"/>
              <a:defRPr/>
            </a:pPr>
            <a:endParaRPr lang="en-GB" sz="2000" b="0" dirty="0">
              <a:solidFill>
                <a:schemeClr val="bg2"/>
              </a:solidFill>
              <a:ea typeface="Tahoma" panose="020B0604030504040204" pitchFamily="34" charset="0"/>
              <a:cs typeface="Tahoma" panose="020B0604030504040204" pitchFamily="34" charset="0"/>
            </a:endParaRPr>
          </a:p>
        </p:txBody>
      </p:sp>
      <p:sp>
        <p:nvSpPr>
          <p:cNvPr id="6" name="Rectangle 2">
            <a:extLst>
              <a:ext uri="{FF2B5EF4-FFF2-40B4-BE49-F238E27FC236}">
                <a16:creationId xmlns:a16="http://schemas.microsoft.com/office/drawing/2014/main" id="{CD8FD29E-0424-4585-B12D-153637CD4E84}"/>
              </a:ext>
            </a:extLst>
          </p:cNvPr>
          <p:cNvSpPr>
            <a:spLocks noChangeArrowheads="1"/>
          </p:cNvSpPr>
          <p:nvPr/>
        </p:nvSpPr>
        <p:spPr bwMode="auto">
          <a:xfrm>
            <a:off x="1116013" y="257175"/>
            <a:ext cx="2200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har char="•"/>
              <a:defRPr sz="2200">
                <a:solidFill>
                  <a:schemeClr val="tx1"/>
                </a:solidFill>
                <a:latin typeface="Arial" charset="0"/>
              </a:defRPr>
            </a:lvl1pPr>
            <a:lvl2pPr marL="742950" indent="-285750" eaLnBrk="0" hangingPunct="0">
              <a:lnSpc>
                <a:spcPct val="120000"/>
              </a:lnSpc>
              <a:spcBef>
                <a:spcPct val="20000"/>
              </a:spcBef>
              <a:buFont typeface="Times" pitchFamily="18" charset="0"/>
              <a:buChar char="•"/>
              <a:defRPr sz="2000">
                <a:solidFill>
                  <a:schemeClr val="tx1"/>
                </a:solidFill>
                <a:latin typeface="Arial" charset="0"/>
              </a:defRPr>
            </a:lvl2pPr>
            <a:lvl3pPr marL="1143000" indent="-228600" eaLnBrk="0" hangingPunct="0">
              <a:lnSpc>
                <a:spcPct val="120000"/>
              </a:lnSpc>
              <a:spcBef>
                <a:spcPct val="20000"/>
              </a:spcBef>
              <a:buFont typeface="Times" pitchFamily="18" charset="0"/>
              <a:buChar char="•"/>
              <a:defRPr>
                <a:solidFill>
                  <a:schemeClr val="tx1"/>
                </a:solidFill>
                <a:latin typeface="Arial" charset="0"/>
              </a:defRPr>
            </a:lvl3pPr>
            <a:lvl4pPr marL="1600200" indent="-228600" eaLnBrk="0" hangingPunct="0">
              <a:lnSpc>
                <a:spcPct val="120000"/>
              </a:lnSpc>
              <a:spcBef>
                <a:spcPct val="20000"/>
              </a:spcBef>
              <a:buFont typeface="Times" pitchFamily="18" charset="0"/>
              <a:buChar char="•"/>
              <a:defRPr>
                <a:solidFill>
                  <a:schemeClr val="tx1"/>
                </a:solidFill>
                <a:latin typeface="Arial" charset="0"/>
              </a:defRPr>
            </a:lvl4pPr>
            <a:lvl5pPr marL="2057400" indent="-228600" eaLnBrk="0" hangingPunct="0">
              <a:lnSpc>
                <a:spcPct val="120000"/>
              </a:lnSpc>
              <a:spcBef>
                <a:spcPct val="20000"/>
              </a:spcBef>
              <a:buFont typeface="Times" pitchFamily="18" charset="0"/>
              <a:buChar char="•"/>
              <a:defRPr>
                <a:solidFill>
                  <a:schemeClr val="tx1"/>
                </a:solidFill>
                <a:latin typeface="Arial" charset="0"/>
              </a:defRPr>
            </a:lvl5pPr>
            <a:lvl6pPr marL="2514600" indent="-228600" eaLnBrk="0" fontAlgn="base" hangingPunct="0">
              <a:lnSpc>
                <a:spcPct val="120000"/>
              </a:lnSpc>
              <a:spcBef>
                <a:spcPct val="20000"/>
              </a:spcBef>
              <a:spcAft>
                <a:spcPct val="0"/>
              </a:spcAft>
              <a:buFont typeface="Times" pitchFamily="18" charset="0"/>
              <a:buChar char="•"/>
              <a:defRPr>
                <a:solidFill>
                  <a:schemeClr val="tx1"/>
                </a:solidFill>
                <a:latin typeface="Arial" charset="0"/>
              </a:defRPr>
            </a:lvl6pPr>
            <a:lvl7pPr marL="2971800" indent="-228600" eaLnBrk="0" fontAlgn="base" hangingPunct="0">
              <a:lnSpc>
                <a:spcPct val="120000"/>
              </a:lnSpc>
              <a:spcBef>
                <a:spcPct val="20000"/>
              </a:spcBef>
              <a:spcAft>
                <a:spcPct val="0"/>
              </a:spcAft>
              <a:buFont typeface="Times" pitchFamily="18" charset="0"/>
              <a:buChar char="•"/>
              <a:defRPr>
                <a:solidFill>
                  <a:schemeClr val="tx1"/>
                </a:solidFill>
                <a:latin typeface="Arial" charset="0"/>
              </a:defRPr>
            </a:lvl7pPr>
            <a:lvl8pPr marL="3429000" indent="-228600" eaLnBrk="0" fontAlgn="base" hangingPunct="0">
              <a:lnSpc>
                <a:spcPct val="120000"/>
              </a:lnSpc>
              <a:spcBef>
                <a:spcPct val="20000"/>
              </a:spcBef>
              <a:spcAft>
                <a:spcPct val="0"/>
              </a:spcAft>
              <a:buFont typeface="Times" pitchFamily="18" charset="0"/>
              <a:buChar char="•"/>
              <a:defRPr>
                <a:solidFill>
                  <a:schemeClr val="tx1"/>
                </a:solidFill>
                <a:latin typeface="Arial" charset="0"/>
              </a:defRPr>
            </a:lvl8pPr>
            <a:lvl9pPr marL="3886200" indent="-228600" eaLnBrk="0" fontAlgn="base" hangingPunct="0">
              <a:lnSpc>
                <a:spcPct val="120000"/>
              </a:lnSpc>
              <a:spcBef>
                <a:spcPct val="20000"/>
              </a:spcBef>
              <a:spcAft>
                <a:spcPct val="0"/>
              </a:spcAft>
              <a:buFont typeface="Times" pitchFamily="18" charset="0"/>
              <a:buChar char="•"/>
              <a:defRPr>
                <a:solidFill>
                  <a:schemeClr val="tx1"/>
                </a:solidFill>
                <a:latin typeface="Arial" charset="0"/>
              </a:defRPr>
            </a:lvl9pPr>
          </a:lstStyle>
          <a:p>
            <a:pPr eaLnBrk="1" hangingPunct="1">
              <a:lnSpc>
                <a:spcPct val="100000"/>
              </a:lnSpc>
              <a:spcBef>
                <a:spcPct val="0"/>
              </a:spcBef>
              <a:buFontTx/>
              <a:buNone/>
              <a:defRPr/>
            </a:pPr>
            <a:r>
              <a:rPr lang="nl-NL" altLang="en-US" sz="3200" dirty="0">
                <a:solidFill>
                  <a:schemeClr val="bg1"/>
                </a:solidFill>
                <a:latin typeface="+mn-lt"/>
                <a:cs typeface="Arial" charset="0"/>
              </a:rPr>
              <a:t>In summary</a:t>
            </a:r>
            <a:endParaRPr lang="nl-NL" altLang="en-US" sz="2000" b="0" i="1" dirty="0">
              <a:solidFill>
                <a:schemeClr val="bg1"/>
              </a:solidFill>
              <a:latin typeface="+mn-lt"/>
              <a:cs typeface="Arial" charset="0"/>
            </a:endParaRPr>
          </a:p>
        </p:txBody>
      </p:sp>
      <p:grpSp>
        <p:nvGrpSpPr>
          <p:cNvPr id="135174" name="Group 8">
            <a:extLst>
              <a:ext uri="{FF2B5EF4-FFF2-40B4-BE49-F238E27FC236}">
                <a16:creationId xmlns:a16="http://schemas.microsoft.com/office/drawing/2014/main" id="{AD607853-45E7-42D8-BAD7-1AEA6B2A524E}"/>
              </a:ext>
            </a:extLst>
          </p:cNvPr>
          <p:cNvGrpSpPr>
            <a:grpSpLocks/>
          </p:cNvGrpSpPr>
          <p:nvPr/>
        </p:nvGrpSpPr>
        <p:grpSpPr bwMode="auto">
          <a:xfrm>
            <a:off x="4972050" y="1092200"/>
            <a:ext cx="3635375" cy="5238750"/>
            <a:chOff x="4244975" y="566738"/>
            <a:chExt cx="4899025" cy="6291262"/>
          </a:xfrm>
        </p:grpSpPr>
        <p:pic>
          <p:nvPicPr>
            <p:cNvPr id="135175" name="Picture 2">
              <a:extLst>
                <a:ext uri="{FF2B5EF4-FFF2-40B4-BE49-F238E27FC236}">
                  <a16:creationId xmlns:a16="http://schemas.microsoft.com/office/drawing/2014/main" id="{65F02FD8-6A21-4EFC-9870-7A348383B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25" y="566738"/>
              <a:ext cx="3889375" cy="55578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5176" name="Picture 13" descr="nmuis">
              <a:extLst>
                <a:ext uri="{FF2B5EF4-FFF2-40B4-BE49-F238E27FC236}">
                  <a16:creationId xmlns:a16="http://schemas.microsoft.com/office/drawing/2014/main" id="{F0E0CAEF-154E-4EA3-AA33-20462C27C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5670550"/>
              <a:ext cx="1727200" cy="1187450"/>
            </a:xfrm>
            <a:prstGeom prst="rect">
              <a:avLst/>
            </a:prstGeom>
            <a:noFill/>
            <a:ln w="25400">
              <a:solidFill>
                <a:srgbClr val="000099"/>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039CE600-4CBD-44D6-9972-882A74C3A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37" y="5808348"/>
            <a:ext cx="7318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66"/>
                </a:solidFill>
                <a:miter lim="800000"/>
                <a:headEnd/>
                <a:tailEnd/>
              </a14:hiddenLine>
            </a:ext>
          </a:extLst>
        </p:spPr>
      </p:pic>
      <p:pic>
        <p:nvPicPr>
          <p:cNvPr id="15" name="Picture 12" descr="molepi_logo">
            <a:extLst>
              <a:ext uri="{FF2B5EF4-FFF2-40B4-BE49-F238E27FC236}">
                <a16:creationId xmlns:a16="http://schemas.microsoft.com/office/drawing/2014/main" id="{72850630-4EA9-4280-921D-8932F78E98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887" y="5885139"/>
            <a:ext cx="2251075" cy="66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428395D-0FA3-4520-8120-C43CAC6BF978}"/>
              </a:ext>
            </a:extLst>
          </p:cNvPr>
          <p:cNvSpPr txBox="1"/>
          <p:nvPr/>
        </p:nvSpPr>
        <p:spPr>
          <a:xfrm>
            <a:off x="737754" y="5693882"/>
            <a:ext cx="7020195"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3C66"/>
                </a:solidFill>
                <a:effectLst/>
                <a:uLnTx/>
                <a:uFillTx/>
                <a:latin typeface="Calibri"/>
                <a:ea typeface="ＭＳ Ｐゴシック" charset="0"/>
                <a:cs typeface="+mn-cs"/>
              </a:rPr>
              <a:t>Osteoarthritis research group</a:t>
            </a:r>
            <a:endParaRPr kumimoji="0" lang="nl-NL" sz="2400" b="0" i="0" u="none" strike="noStrike" kern="1200" cap="none" spc="0" normalizeH="0" baseline="0" noProof="0" dirty="0">
              <a:ln>
                <a:noFill/>
              </a:ln>
              <a:solidFill>
                <a:srgbClr val="003C66"/>
              </a:solidFill>
              <a:effectLst/>
              <a:uLnTx/>
              <a:uFillTx/>
              <a:latin typeface="Calibri"/>
              <a:ea typeface="ＭＳ Ｐゴシック" charset="0"/>
              <a:cs typeface="+mn-cs"/>
            </a:endParaRPr>
          </a:p>
        </p:txBody>
      </p:sp>
      <p:pic>
        <p:nvPicPr>
          <p:cNvPr id="6" name="Picture 5">
            <a:extLst>
              <a:ext uri="{FF2B5EF4-FFF2-40B4-BE49-F238E27FC236}">
                <a16:creationId xmlns:a16="http://schemas.microsoft.com/office/drawing/2014/main" id="{6535DD2F-749F-4EB4-B6BC-6AADEFE91DAB}"/>
              </a:ext>
            </a:extLst>
          </p:cNvPr>
          <p:cNvPicPr>
            <a:picLocks noChangeAspect="1"/>
          </p:cNvPicPr>
          <p:nvPr/>
        </p:nvPicPr>
        <p:blipFill>
          <a:blip r:embed="rId5"/>
          <a:stretch>
            <a:fillRect/>
          </a:stretch>
        </p:blipFill>
        <p:spPr>
          <a:xfrm>
            <a:off x="737755" y="972231"/>
            <a:ext cx="7020195" cy="4674583"/>
          </a:xfrm>
          <a:prstGeom prst="rect">
            <a:avLst/>
          </a:prstGeom>
        </p:spPr>
      </p:pic>
      <p:sp>
        <p:nvSpPr>
          <p:cNvPr id="3" name="Date Placeholder 2">
            <a:extLst>
              <a:ext uri="{FF2B5EF4-FFF2-40B4-BE49-F238E27FC236}">
                <a16:creationId xmlns:a16="http://schemas.microsoft.com/office/drawing/2014/main" id="{FF75E8F6-1944-41F1-9453-48149401BAE8}"/>
              </a:ext>
            </a:extLst>
          </p:cNvPr>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ＭＳ Ｐゴシック" charset="0"/>
                <a:cs typeface="+mn-cs"/>
              </a:rPr>
              <a:t>7-Apr-20</a:t>
            </a:r>
            <a:endParaRPr kumimoji="0" lang="en-GB" sz="1200" b="0" i="0" u="none" strike="noStrike" kern="1200" cap="none" spc="0" normalizeH="0" baseline="0" noProof="0" dirty="0">
              <a:ln>
                <a:noFill/>
              </a:ln>
              <a:solidFill>
                <a:srgbClr val="FFFFFF"/>
              </a:solidFill>
              <a:effectLst/>
              <a:uLnTx/>
              <a:uFillTx/>
              <a:latin typeface="Calibri"/>
              <a:ea typeface="ＭＳ Ｐゴシック" charset="0"/>
              <a:cs typeface="+mn-cs"/>
            </a:endParaRPr>
          </a:p>
        </p:txBody>
      </p:sp>
      <p:sp>
        <p:nvSpPr>
          <p:cNvPr id="4" name="Footer Placeholder 3">
            <a:extLst>
              <a:ext uri="{FF2B5EF4-FFF2-40B4-BE49-F238E27FC236}">
                <a16:creationId xmlns:a16="http://schemas.microsoft.com/office/drawing/2014/main" id="{702DE2CE-D3AA-484D-BECE-ADD51909B4B4}"/>
              </a:ext>
            </a:extLst>
          </p:cNvPr>
          <p:cNvSpPr>
            <a:spLocks noGrp="1"/>
          </p:cNvSpPr>
          <p:nvPr>
            <p:ph type="ftr" sz="quarter" idx="3"/>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Calibri"/>
                <a:ea typeface="ＭＳ Ｐゴシック" charset="0"/>
                <a:cs typeface="+mn-cs"/>
              </a:rPr>
              <a:t>Visit  ReumaNederland</a:t>
            </a:r>
            <a:endParaRPr kumimoji="0" lang="en-GB" sz="1200" b="0" i="0" u="none" strike="noStrike" kern="1200" cap="none" spc="0" normalizeH="0" baseline="0" noProof="0" dirty="0">
              <a:ln>
                <a:noFill/>
              </a:ln>
              <a:solidFill>
                <a:srgbClr val="FFFFFF"/>
              </a:solidFill>
              <a:effectLst/>
              <a:uLnTx/>
              <a:uFillTx/>
              <a:latin typeface="Calibri"/>
              <a:ea typeface="ＭＳ Ｐゴシック" charset="0"/>
              <a:cs typeface="+mn-cs"/>
            </a:endParaRPr>
          </a:p>
        </p:txBody>
      </p:sp>
      <p:sp>
        <p:nvSpPr>
          <p:cNvPr id="5" name="Slide Number Placeholder 4">
            <a:extLst>
              <a:ext uri="{FF2B5EF4-FFF2-40B4-BE49-F238E27FC236}">
                <a16:creationId xmlns:a16="http://schemas.microsoft.com/office/drawing/2014/main" id="{A99EDA7D-8010-4264-B9E0-11237040CA48}"/>
              </a:ext>
            </a:extLst>
          </p:cNvPr>
          <p:cNvSpPr>
            <a:spLocks noGrp="1"/>
          </p:cNvSpPr>
          <p:nvPr>
            <p:ph type="sldNum" sz="quarter" idx="12"/>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BEA1B39C-8919-CF47-A161-B6BA50FD6A18}" type="slidenum">
              <a:rPr kumimoji="0" lang="en-GB" sz="1200" b="0" i="0" u="none" strike="noStrike" kern="1200" cap="none" spc="0" normalizeH="0" baseline="0" noProof="0" smtClean="0">
                <a:ln>
                  <a:noFill/>
                </a:ln>
                <a:solidFill>
                  <a:srgbClr val="FFFFFF"/>
                </a:solidFill>
                <a:effectLst/>
                <a:uLnTx/>
                <a:uFillTx/>
                <a:latin typeface="Calibri"/>
                <a:ea typeface="ＭＳ Ｐゴシック"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65</a:t>
            </a:fld>
            <a:endParaRPr kumimoji="0" lang="en-GB" sz="1200" b="0" i="0" u="none" strike="noStrike" kern="1200" cap="none" spc="0" normalizeH="0" baseline="0" noProof="0">
              <a:ln>
                <a:noFill/>
              </a:ln>
              <a:solidFill>
                <a:srgbClr val="FFFFFF"/>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404890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1AABB-E036-4C90-B9A6-FFC7D05F34CC}"/>
              </a:ext>
            </a:extLst>
          </p:cNvPr>
          <p:cNvSpPr>
            <a:spLocks noGrp="1"/>
          </p:cNvSpPr>
          <p:nvPr>
            <p:ph type="dt" sz="quarter" idx="10"/>
          </p:nvPr>
        </p:nvSpPr>
        <p:spPr/>
        <p:txBody>
          <a:bodyPr/>
          <a:lstStyle/>
          <a:p>
            <a:pPr>
              <a:defRPr/>
            </a:pPr>
            <a:fld id="{3287B679-657A-4B6C-A380-9EA74318312B}" type="datetime5">
              <a:rPr lang="en-US" smtClean="0"/>
              <a:pPr>
                <a:defRPr/>
              </a:pPr>
              <a:t>23-Oct-20</a:t>
            </a:fld>
            <a:endParaRPr lang="en-GB" dirty="0"/>
          </a:p>
        </p:txBody>
      </p:sp>
      <p:sp>
        <p:nvSpPr>
          <p:cNvPr id="3" name="Slide Number Placeholder 2">
            <a:extLst>
              <a:ext uri="{FF2B5EF4-FFF2-40B4-BE49-F238E27FC236}">
                <a16:creationId xmlns:a16="http://schemas.microsoft.com/office/drawing/2014/main" id="{320E20AE-BE51-4809-BDDC-C679AD814CA5}"/>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9116DE23-36D1-48A8-A2DE-F12785DD3747}" type="slidenum">
              <a:rPr lang="en-GB" altLang="nl-NL" sz="1200" smtClean="0">
                <a:solidFill>
                  <a:srgbClr val="FFFFFF"/>
                </a:solidFill>
                <a:latin typeface="Calibri" panose="020F0502020204030204" pitchFamily="34" charset="0"/>
              </a:rPr>
              <a:pPr eaLnBrk="1" hangingPunct="1">
                <a:defRPr/>
              </a:pPr>
              <a:t>7</a:t>
            </a:fld>
            <a:endParaRPr lang="en-GB" altLang="nl-NL" sz="1200">
              <a:solidFill>
                <a:srgbClr val="FFFFFF"/>
              </a:solidFill>
              <a:latin typeface="Calibri" panose="020F0502020204030204" pitchFamily="34" charset="0"/>
            </a:endParaRPr>
          </a:p>
        </p:txBody>
      </p:sp>
      <p:sp>
        <p:nvSpPr>
          <p:cNvPr id="5" name="Rectangle 2">
            <a:extLst>
              <a:ext uri="{FF2B5EF4-FFF2-40B4-BE49-F238E27FC236}">
                <a16:creationId xmlns:a16="http://schemas.microsoft.com/office/drawing/2014/main" id="{B4712311-0B49-4AB5-8CF3-9CB969951EA8}"/>
              </a:ext>
            </a:extLst>
          </p:cNvPr>
          <p:cNvSpPr txBox="1">
            <a:spLocks noChangeArrowheads="1"/>
          </p:cNvSpPr>
          <p:nvPr/>
        </p:nvSpPr>
        <p:spPr>
          <a:xfrm>
            <a:off x="179388" y="209550"/>
            <a:ext cx="8137525" cy="603250"/>
          </a:xfrm>
          <a:prstGeom prst="rect">
            <a:avLst/>
          </a:prstGeo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lvl1pPr algn="l" rtl="0" fontAlgn="base">
              <a:lnSpc>
                <a:spcPct val="96000"/>
              </a:lnSpc>
              <a:spcBef>
                <a:spcPct val="0"/>
              </a:spcBef>
              <a:spcAft>
                <a:spcPct val="0"/>
              </a:spcAft>
              <a:defRPr sz="2400" b="1">
                <a:solidFill>
                  <a:schemeClr val="tx1"/>
                </a:solidFill>
                <a:latin typeface="+mj-lt"/>
                <a:ea typeface="+mj-ea"/>
                <a:cs typeface="+mj-cs"/>
              </a:defRPr>
            </a:lvl1pPr>
            <a:lvl2pPr algn="l" rtl="0" fontAlgn="base">
              <a:lnSpc>
                <a:spcPct val="96000"/>
              </a:lnSpc>
              <a:spcBef>
                <a:spcPct val="0"/>
              </a:spcBef>
              <a:spcAft>
                <a:spcPct val="0"/>
              </a:spcAft>
              <a:defRPr sz="2400" b="1">
                <a:solidFill>
                  <a:schemeClr val="tx1"/>
                </a:solidFill>
                <a:latin typeface="Calibri" pitchFamily="34" charset="0"/>
                <a:ea typeface="ＭＳ Ｐゴシック" charset="0"/>
              </a:defRPr>
            </a:lvl2pPr>
            <a:lvl3pPr algn="l" rtl="0" fontAlgn="base">
              <a:lnSpc>
                <a:spcPct val="96000"/>
              </a:lnSpc>
              <a:spcBef>
                <a:spcPct val="0"/>
              </a:spcBef>
              <a:spcAft>
                <a:spcPct val="0"/>
              </a:spcAft>
              <a:defRPr sz="2400" b="1">
                <a:solidFill>
                  <a:schemeClr val="tx1"/>
                </a:solidFill>
                <a:latin typeface="Calibri" pitchFamily="34" charset="0"/>
                <a:ea typeface="ＭＳ Ｐゴシック" charset="0"/>
              </a:defRPr>
            </a:lvl3pPr>
            <a:lvl4pPr algn="l" rtl="0" fontAlgn="base">
              <a:lnSpc>
                <a:spcPct val="96000"/>
              </a:lnSpc>
              <a:spcBef>
                <a:spcPct val="0"/>
              </a:spcBef>
              <a:spcAft>
                <a:spcPct val="0"/>
              </a:spcAft>
              <a:defRPr sz="2400" b="1">
                <a:solidFill>
                  <a:schemeClr val="tx1"/>
                </a:solidFill>
                <a:latin typeface="Calibri" pitchFamily="34" charset="0"/>
                <a:ea typeface="ＭＳ Ｐゴシック" charset="0"/>
              </a:defRPr>
            </a:lvl4pPr>
            <a:lvl5pPr algn="l" rtl="0" fontAlgn="base">
              <a:lnSpc>
                <a:spcPct val="96000"/>
              </a:lnSpc>
              <a:spcBef>
                <a:spcPct val="0"/>
              </a:spcBef>
              <a:spcAft>
                <a:spcPct val="0"/>
              </a:spcAft>
              <a:defRPr sz="2400" b="1">
                <a:solidFill>
                  <a:schemeClr val="tx1"/>
                </a:solidFill>
                <a:latin typeface="Calibri"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eaLnBrk="1" hangingPunct="1">
              <a:defRPr/>
            </a:pPr>
            <a:r>
              <a:rPr lang="nl-NL" altLang="nl-NL" sz="2800" kern="0" dirty="0"/>
              <a:t>Balance </a:t>
            </a:r>
            <a:r>
              <a:rPr lang="nl-NL" altLang="nl-NL" sz="2800" kern="0" dirty="0" err="1"/>
              <a:t>between</a:t>
            </a:r>
            <a:r>
              <a:rPr lang="nl-NL" altLang="nl-NL" sz="2800" kern="0" dirty="0"/>
              <a:t> </a:t>
            </a:r>
            <a:r>
              <a:rPr lang="nl-NL" altLang="nl-NL" sz="2800" kern="0" dirty="0" err="1"/>
              <a:t>heritability</a:t>
            </a:r>
            <a:r>
              <a:rPr lang="nl-NL" altLang="nl-NL" sz="2800" kern="0" dirty="0"/>
              <a:t> </a:t>
            </a:r>
            <a:r>
              <a:rPr lang="nl-NL" altLang="nl-NL" sz="2800" kern="0" dirty="0" err="1"/>
              <a:t>and</a:t>
            </a:r>
            <a:r>
              <a:rPr lang="nl-NL" altLang="nl-NL" sz="2800" kern="0" dirty="0"/>
              <a:t> environment</a:t>
            </a:r>
            <a:endParaRPr lang="en-GB" altLang="nl-NL" sz="2800" kern="0" dirty="0"/>
          </a:p>
        </p:txBody>
      </p:sp>
      <p:sp>
        <p:nvSpPr>
          <p:cNvPr id="73733" name="AutoShape 4">
            <a:extLst>
              <a:ext uri="{FF2B5EF4-FFF2-40B4-BE49-F238E27FC236}">
                <a16:creationId xmlns:a16="http://schemas.microsoft.com/office/drawing/2014/main" id="{025A0090-3478-4DD8-88BD-CED50D1D0CA3}"/>
              </a:ext>
            </a:extLst>
          </p:cNvPr>
          <p:cNvSpPr>
            <a:spLocks noChangeArrowheads="1"/>
          </p:cNvSpPr>
          <p:nvPr/>
        </p:nvSpPr>
        <p:spPr bwMode="auto">
          <a:xfrm>
            <a:off x="1504950" y="2246313"/>
            <a:ext cx="6477000" cy="47244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bg2"/>
          </a:solidFill>
          <a:ln w="12700">
            <a:solidFill>
              <a:schemeClr val="tx1"/>
            </a:solidFill>
            <a:miter lim="800000"/>
            <a:headEnd/>
            <a:tailEnd/>
          </a:ln>
        </p:spPr>
        <p:txBody>
          <a:bodyPr wrap="none" anchor="ctr"/>
          <a:lstStyle/>
          <a:p>
            <a:endParaRPr lang="nl-NL"/>
          </a:p>
        </p:txBody>
      </p:sp>
      <p:sp>
        <p:nvSpPr>
          <p:cNvPr id="73734" name="Text Box 5">
            <a:extLst>
              <a:ext uri="{FF2B5EF4-FFF2-40B4-BE49-F238E27FC236}">
                <a16:creationId xmlns:a16="http://schemas.microsoft.com/office/drawing/2014/main" id="{15132650-42F3-4DEC-B9E7-95D617168EE9}"/>
              </a:ext>
            </a:extLst>
          </p:cNvPr>
          <p:cNvSpPr txBox="1">
            <a:spLocks noChangeArrowheads="1"/>
          </p:cNvSpPr>
          <p:nvPr/>
        </p:nvSpPr>
        <p:spPr bwMode="auto">
          <a:xfrm>
            <a:off x="6076950" y="4814888"/>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spcBef>
                <a:spcPct val="50000"/>
              </a:spcBef>
            </a:pPr>
            <a:r>
              <a:rPr lang="nl-NL" altLang="nl-NL" sz="2400">
                <a:solidFill>
                  <a:schemeClr val="tx2"/>
                </a:solidFill>
                <a:latin typeface="Arial" panose="020B0604020202020204" pitchFamily="34" charset="0"/>
              </a:rPr>
              <a:t>100 % genetic</a:t>
            </a:r>
          </a:p>
        </p:txBody>
      </p:sp>
      <p:sp>
        <p:nvSpPr>
          <p:cNvPr id="73735" name="Text Box 6">
            <a:extLst>
              <a:ext uri="{FF2B5EF4-FFF2-40B4-BE49-F238E27FC236}">
                <a16:creationId xmlns:a16="http://schemas.microsoft.com/office/drawing/2014/main" id="{2ACE922F-AA9B-4655-A673-8D93698EEDEF}"/>
              </a:ext>
            </a:extLst>
          </p:cNvPr>
          <p:cNvSpPr txBox="1">
            <a:spLocks noChangeArrowheads="1"/>
          </p:cNvSpPr>
          <p:nvPr/>
        </p:nvSpPr>
        <p:spPr bwMode="auto">
          <a:xfrm>
            <a:off x="1047750" y="481488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spcBef>
                <a:spcPct val="50000"/>
              </a:spcBef>
            </a:pPr>
            <a:r>
              <a:rPr lang="nl-NL" altLang="nl-NL" sz="2400">
                <a:solidFill>
                  <a:schemeClr val="tx2"/>
                </a:solidFill>
                <a:latin typeface="Arial" panose="020B0604020202020204" pitchFamily="34" charset="0"/>
              </a:rPr>
              <a:t>100% environment</a:t>
            </a:r>
          </a:p>
        </p:txBody>
      </p:sp>
      <p:sp>
        <p:nvSpPr>
          <p:cNvPr id="73736" name="Text Box 7">
            <a:extLst>
              <a:ext uri="{FF2B5EF4-FFF2-40B4-BE49-F238E27FC236}">
                <a16:creationId xmlns:a16="http://schemas.microsoft.com/office/drawing/2014/main" id="{9C3D6818-FFAB-475B-93A3-9880EE27D0A7}"/>
              </a:ext>
            </a:extLst>
          </p:cNvPr>
          <p:cNvSpPr txBox="1">
            <a:spLocks noChangeArrowheads="1"/>
          </p:cNvSpPr>
          <p:nvPr/>
        </p:nvSpPr>
        <p:spPr bwMode="auto">
          <a:xfrm>
            <a:off x="3028950" y="1484313"/>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spcBef>
                <a:spcPct val="50000"/>
              </a:spcBef>
            </a:pPr>
            <a:r>
              <a:rPr lang="nl-NL" altLang="nl-NL" sz="2400">
                <a:solidFill>
                  <a:schemeClr val="tx2"/>
                </a:solidFill>
                <a:latin typeface="Arial" panose="020B0604020202020204" pitchFamily="34" charset="0"/>
              </a:rPr>
              <a:t>complex genetic</a:t>
            </a:r>
          </a:p>
        </p:txBody>
      </p:sp>
      <p:sp>
        <p:nvSpPr>
          <p:cNvPr id="73737" name="Text Box 8">
            <a:extLst>
              <a:ext uri="{FF2B5EF4-FFF2-40B4-BE49-F238E27FC236}">
                <a16:creationId xmlns:a16="http://schemas.microsoft.com/office/drawing/2014/main" id="{6371B39F-5FD4-490E-8AE4-CEDBB8D9CF4E}"/>
              </a:ext>
            </a:extLst>
          </p:cNvPr>
          <p:cNvSpPr txBox="1">
            <a:spLocks noChangeArrowheads="1"/>
          </p:cNvSpPr>
          <p:nvPr/>
        </p:nvSpPr>
        <p:spPr bwMode="auto">
          <a:xfrm>
            <a:off x="2268538" y="5880100"/>
            <a:ext cx="6048375" cy="454025"/>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spAutoFit/>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algn="r" eaLnBrk="1" hangingPunct="1">
              <a:lnSpc>
                <a:spcPct val="100000"/>
              </a:lnSpc>
              <a:spcBef>
                <a:spcPct val="50000"/>
              </a:spcBef>
            </a:pPr>
            <a:r>
              <a:rPr lang="nl-NL" altLang="nl-NL" sz="2400">
                <a:solidFill>
                  <a:srgbClr val="111166"/>
                </a:solidFill>
                <a:latin typeface="Tahoma" panose="020B0604030504040204" pitchFamily="34" charset="0"/>
              </a:rPr>
              <a:t>Determines genetic study design</a:t>
            </a:r>
            <a:endParaRPr lang="en-US" altLang="nl-NL" sz="2400">
              <a:solidFill>
                <a:srgbClr val="111166"/>
              </a:solidFill>
              <a:latin typeface="Tahoma" panose="020B0604030504040204" pitchFamily="34"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62" name="Rectangle 2"/>
          <p:cNvSpPr>
            <a:spLocks noGrp="1" noChangeArrowheads="1"/>
          </p:cNvSpPr>
          <p:nvPr>
            <p:ph type="title"/>
          </p:nvPr>
        </p:nvSpPr>
        <p:spPr>
          <a:xfrm>
            <a:off x="468313" y="-459432"/>
            <a:ext cx="7561262"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72000" numCol="1" anchor="b" anchorCtr="0" compatLnSpc="1">
            <a:prstTxWarp prst="textNoShape">
              <a:avLst/>
            </a:prstTxWarp>
          </a:bodyPr>
          <a:lstStyle/>
          <a:p>
            <a:r>
              <a:rPr lang="nl-NL" sz="2800" kern="1200" dirty="0"/>
              <a:t>Osteoarthritis - </a:t>
            </a:r>
            <a:r>
              <a:rPr lang="nl-NL" sz="2800" kern="1200" dirty="0" err="1"/>
              <a:t>Heritability</a:t>
            </a:r>
            <a:endParaRPr lang="nl-NL" sz="2800" kern="1200" dirty="0"/>
          </a:p>
        </p:txBody>
      </p:sp>
      <p:graphicFrame>
        <p:nvGraphicFramePr>
          <p:cNvPr id="1069061" name="Object 5"/>
          <p:cNvGraphicFramePr>
            <a:graphicFrameLocks noChangeAspect="1"/>
          </p:cNvGraphicFramePr>
          <p:nvPr>
            <p:extLst>
              <p:ext uri="{D42A27DB-BD31-4B8C-83A1-F6EECF244321}">
                <p14:modId xmlns:p14="http://schemas.microsoft.com/office/powerpoint/2010/main" val="1608037512"/>
              </p:ext>
            </p:extLst>
          </p:nvPr>
        </p:nvGraphicFramePr>
        <p:xfrm>
          <a:off x="1259632" y="1772816"/>
          <a:ext cx="4613275" cy="2857500"/>
        </p:xfrm>
        <a:graphic>
          <a:graphicData uri="http://schemas.openxmlformats.org/presentationml/2006/ole">
            <mc:AlternateContent xmlns:mc="http://schemas.openxmlformats.org/markup-compatibility/2006">
              <mc:Choice xmlns:v="urn:schemas-microsoft-com:vml" Requires="v">
                <p:oleObj spid="_x0000_s219152" name="Chart" r:id="rId4" imgW="5523840" imgH="3420000" progId="Excel.Chart.8">
                  <p:embed/>
                </p:oleObj>
              </mc:Choice>
              <mc:Fallback>
                <p:oleObj name="Chart" r:id="rId4" imgW="5523840" imgH="3420000" progId="Excel.Chart.8">
                  <p:embed/>
                  <p:pic>
                    <p:nvPicPr>
                      <p:cNvPr id="106906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772816"/>
                        <a:ext cx="461327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6204846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BC520EC-E2D5-42EF-93F0-00CD86855544}"/>
              </a:ext>
            </a:extLst>
          </p:cNvPr>
          <p:cNvSpPr>
            <a:spLocks noGrp="1" noChangeArrowheads="1"/>
          </p:cNvSpPr>
          <p:nvPr>
            <p:ph type="title" idx="4294967295"/>
          </p:nvPr>
        </p:nvSpPr>
        <p:spPr>
          <a:xfrm>
            <a:off x="320675" y="-61912"/>
            <a:ext cx="7772400" cy="827087"/>
          </a:xfrm>
        </p:spPr>
        <p:txBody>
          <a:bodyPr/>
          <a:lstStyle/>
          <a:p>
            <a:pPr eaLnBrk="1" hangingPunct="1">
              <a:defRPr/>
            </a:pPr>
            <a:r>
              <a:rPr lang="en-US" altLang="nl-NL" sz="2800" dirty="0">
                <a:solidFill>
                  <a:schemeClr val="bg1"/>
                </a:solidFill>
              </a:rPr>
              <a:t>Study design depends on inheritance pattern</a:t>
            </a:r>
          </a:p>
        </p:txBody>
      </p:sp>
      <p:pic>
        <p:nvPicPr>
          <p:cNvPr id="74755" name="Picture 10">
            <a:extLst>
              <a:ext uri="{FF2B5EF4-FFF2-40B4-BE49-F238E27FC236}">
                <a16:creationId xmlns:a16="http://schemas.microsoft.com/office/drawing/2014/main" id="{41DAE175-E58A-4ABA-A53F-8571D9D33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84313"/>
            <a:ext cx="6977062"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85C6BC43-80A2-4156-8307-2B09CD373286}"/>
              </a:ext>
            </a:extLst>
          </p:cNvPr>
          <p:cNvSpPr>
            <a:spLocks noGrp="1"/>
          </p:cNvSpPr>
          <p:nvPr>
            <p:ph type="sldNum" sz="quarter" idx="11"/>
          </p:nvPr>
        </p:nvSpPr>
        <p:spPr/>
        <p:txBody>
          <a:bodyPr/>
          <a:lstStyle>
            <a:lvl1pPr eaLnBrk="0" hangingPunct="0">
              <a:defRPr sz="2400" b="1">
                <a:solidFill>
                  <a:schemeClr val="bg1"/>
                </a:solidFill>
                <a:latin typeface="Tahoma" panose="020B0604030504040204" pitchFamily="34" charset="0"/>
                <a:cs typeface="Arial" panose="020B0604020202020204" pitchFamily="34" charset="0"/>
              </a:defRPr>
            </a:lvl1pPr>
            <a:lvl2pPr marL="742950" indent="-285750" eaLnBrk="0" hangingPunct="0">
              <a:defRPr sz="2400" b="1">
                <a:solidFill>
                  <a:schemeClr val="bg1"/>
                </a:solidFill>
                <a:latin typeface="Tahoma" panose="020B0604030504040204" pitchFamily="34" charset="0"/>
                <a:cs typeface="Arial" panose="020B0604020202020204" pitchFamily="34" charset="0"/>
              </a:defRPr>
            </a:lvl2pPr>
            <a:lvl3pPr marL="1143000" indent="-228600" eaLnBrk="0" hangingPunct="0">
              <a:defRPr sz="2400" b="1">
                <a:solidFill>
                  <a:schemeClr val="bg1"/>
                </a:solidFill>
                <a:latin typeface="Tahoma" panose="020B0604030504040204" pitchFamily="34" charset="0"/>
                <a:cs typeface="Arial" panose="020B0604020202020204" pitchFamily="34" charset="0"/>
              </a:defRPr>
            </a:lvl3pPr>
            <a:lvl4pPr marL="1600200" indent="-228600" eaLnBrk="0" hangingPunct="0">
              <a:defRPr sz="2400" b="1">
                <a:solidFill>
                  <a:schemeClr val="bg1"/>
                </a:solidFill>
                <a:latin typeface="Tahoma" panose="020B0604030504040204" pitchFamily="34" charset="0"/>
                <a:cs typeface="Arial" panose="020B0604020202020204" pitchFamily="34" charset="0"/>
              </a:defRPr>
            </a:lvl4pPr>
            <a:lvl5pPr marL="2057400" indent="-228600" eaLnBrk="0" hangingPunct="0">
              <a:defRPr sz="2400" b="1">
                <a:solidFill>
                  <a:schemeClr val="bg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Tahoma" panose="020B0604030504040204" pitchFamily="34" charset="0"/>
                <a:cs typeface="Arial" panose="020B0604020202020204" pitchFamily="34" charset="0"/>
              </a:defRPr>
            </a:lvl9pPr>
          </a:lstStyle>
          <a:p>
            <a:pPr eaLnBrk="1" hangingPunct="1">
              <a:defRPr/>
            </a:pPr>
            <a:fld id="{583CED0D-8DBC-4B55-BC7A-0A741ADE811F}" type="slidenum">
              <a:rPr lang="en-US" altLang="nl-NL" sz="1200" smtClean="0">
                <a:solidFill>
                  <a:schemeClr val="tx1"/>
                </a:solidFill>
                <a:latin typeface="Calibri" panose="020F0502020204030204" pitchFamily="34" charset="0"/>
              </a:rPr>
              <a:pPr eaLnBrk="1" hangingPunct="1">
                <a:defRPr/>
              </a:pPr>
              <a:t>9</a:t>
            </a:fld>
            <a:endParaRPr lang="en-US" altLang="nl-NL" sz="1200">
              <a:solidFill>
                <a:schemeClr val="tx1"/>
              </a:solidFill>
              <a:latin typeface="Calibri" panose="020F0502020204030204" pitchFamily="34" charset="0"/>
            </a:endParaRPr>
          </a:p>
        </p:txBody>
      </p:sp>
      <p:sp>
        <p:nvSpPr>
          <p:cNvPr id="74757" name="Oval 3">
            <a:extLst>
              <a:ext uri="{FF2B5EF4-FFF2-40B4-BE49-F238E27FC236}">
                <a16:creationId xmlns:a16="http://schemas.microsoft.com/office/drawing/2014/main" id="{1661D407-02BA-486D-BBFF-CC6A0D763282}"/>
              </a:ext>
            </a:extLst>
          </p:cNvPr>
          <p:cNvSpPr>
            <a:spLocks noChangeArrowheads="1"/>
          </p:cNvSpPr>
          <p:nvPr/>
        </p:nvSpPr>
        <p:spPr bwMode="auto">
          <a:xfrm>
            <a:off x="1454150" y="1557338"/>
            <a:ext cx="3095625" cy="2447925"/>
          </a:xfrm>
          <a:prstGeom prst="ellipse">
            <a:avLst/>
          </a:prstGeom>
          <a:noFill/>
          <a:ln w="38100" algn="ctr">
            <a:solidFill>
              <a:srgbClr val="99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defRPr sz="2000">
                <a:solidFill>
                  <a:srgbClr val="000000"/>
                </a:solidFill>
                <a:latin typeface="Calibri" panose="020F0502020204030204" pitchFamily="34" charset="0"/>
              </a:defRPr>
            </a:lvl1pPr>
            <a:lvl2pPr marL="742950" indent="-285750">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11430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16002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2057400" indent="-228600">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25146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29718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34290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3886200" indent="-22860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eaLnBrk="1" hangingPunct="1">
              <a:lnSpc>
                <a:spcPct val="100000"/>
              </a:lnSpc>
            </a:pPr>
            <a:endParaRPr lang="en-GB" altLang="en-US" sz="2400">
              <a:solidFill>
                <a:schemeClr val="tx1"/>
              </a:solidFill>
              <a:latin typeface="Times" panose="02020603050405020304" pitchFamily="18" charset="0"/>
              <a:ea typeface="ＭＳ Ｐゴシック" panose="020B0600070205080204"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7" grpId="0" animBg="1"/>
    </p:bldLst>
  </p:timing>
</p:sld>
</file>

<file path=ppt/theme/theme1.xml><?xml version="1.0" encoding="utf-8"?>
<a:theme xmlns:a="http://schemas.openxmlformats.org/drawingml/2006/main" name="layout">
  <a:themeElements>
    <a:clrScheme name="layo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you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a:spPr>
      <a:bodyPr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a:ln>
              <a:noFill/>
            </a:ln>
            <a:solidFill>
              <a:srgbClr val="000066"/>
            </a:solidFill>
            <a:effectLst/>
            <a:uLnTx/>
            <a:uFillTx/>
            <a:latin typeface="Calibri"/>
            <a:ea typeface="+mn-ea"/>
            <a:cs typeface="+mn-cs"/>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0488" tIns="44450" rIns="90488" bIns="44450" numCol="1" anchor="b"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nl-NL" sz="2400" b="1" i="0" u="none" strike="noStrike" cap="none" normalizeH="0" baseline="0" smtClean="0">
            <a:ln>
              <a:noFill/>
            </a:ln>
            <a:solidFill>
              <a:schemeClr val="bg1"/>
            </a:solidFill>
            <a:effectLst/>
            <a:latin typeface="Tahoma" charset="0"/>
          </a:defRPr>
        </a:defPPr>
      </a:lstStyle>
    </a:lnDef>
  </a:objectDefaults>
  <a:extraClrSchemeLst>
    <a:extraClrScheme>
      <a:clrScheme name="layo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yo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you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you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yo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yo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yo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Settings\imeulenbelt\Application Data\Microsoft\Templates\layout.pot</Template>
  <TotalTime>11304641</TotalTime>
  <Pages>8</Pages>
  <Words>2709</Words>
  <Application>Microsoft Office PowerPoint</Application>
  <PresentationFormat>Letter Paper (8.5x11 in)</PresentationFormat>
  <Paragraphs>506</Paragraphs>
  <Slides>65</Slides>
  <Notes>28</Notes>
  <HiddenSlides>0</HiddenSlides>
  <MMClips>0</MMClips>
  <ScaleCrop>false</ScaleCrop>
  <HeadingPairs>
    <vt:vector size="8" baseType="variant">
      <vt:variant>
        <vt:lpstr>Fonts Used</vt:lpstr>
      </vt:variant>
      <vt:variant>
        <vt:i4>6</vt:i4>
      </vt:variant>
      <vt:variant>
        <vt:lpstr>Theme</vt:lpstr>
      </vt:variant>
      <vt:variant>
        <vt:i4>7</vt:i4>
      </vt:variant>
      <vt:variant>
        <vt:lpstr>Embedded OLE Servers</vt:lpstr>
      </vt:variant>
      <vt:variant>
        <vt:i4>2</vt:i4>
      </vt:variant>
      <vt:variant>
        <vt:lpstr>Slide Titles</vt:lpstr>
      </vt:variant>
      <vt:variant>
        <vt:i4>65</vt:i4>
      </vt:variant>
    </vt:vector>
  </HeadingPairs>
  <TitlesOfParts>
    <vt:vector size="80" baseType="lpstr">
      <vt:lpstr>Arial</vt:lpstr>
      <vt:lpstr>Calibri</vt:lpstr>
      <vt:lpstr>Monotype Sorts</vt:lpstr>
      <vt:lpstr>Tahoma</vt:lpstr>
      <vt:lpstr>Times</vt:lpstr>
      <vt:lpstr>Times New Roman</vt:lpstr>
      <vt:lpstr>layout</vt:lpstr>
      <vt:lpstr>LUMC Basispresentatie_ENG</vt:lpstr>
      <vt:lpstr>1_LUMC Basispresentatie_ENG</vt:lpstr>
      <vt:lpstr>2_LUMC Basispresentatie_ENG</vt:lpstr>
      <vt:lpstr>3_LUMC Basispresentatie_ENG</vt:lpstr>
      <vt:lpstr>5_LUMC Basispresentatie_ENG</vt:lpstr>
      <vt:lpstr>4_LUMC Basispresentatie_ENG</vt:lpstr>
      <vt:lpstr>Chart</vt:lpstr>
      <vt:lpstr>Bitmap Image</vt:lpstr>
      <vt:lpstr>PowerPoint Presentation</vt:lpstr>
      <vt:lpstr>PowerPoint Presentation</vt:lpstr>
      <vt:lpstr>PowerPoint Presentation</vt:lpstr>
      <vt:lpstr>Which step in the Freedman et al strategy?</vt:lpstr>
      <vt:lpstr>PowerPoint Presentation</vt:lpstr>
      <vt:lpstr>PowerPoint Presentation</vt:lpstr>
      <vt:lpstr>PowerPoint Presentation</vt:lpstr>
      <vt:lpstr>Osteoarthritis - Heritability</vt:lpstr>
      <vt:lpstr>Study design depends on inheritance pattern</vt:lpstr>
      <vt:lpstr>Association analyses case/controls</vt:lpstr>
      <vt:lpstr>PowerPoint Presentation</vt:lpstr>
      <vt:lpstr>PowerPoint Presentation</vt:lpstr>
      <vt:lpstr>PowerPoint Presentation</vt:lpstr>
      <vt:lpstr>Which step in the Freedman et al strategy?</vt:lpstr>
      <vt:lpstr>DIO2, OA susceptibility gene The Garp study, combined linkage association</vt:lpstr>
      <vt:lpstr>PowerPoint Presentation</vt:lpstr>
      <vt:lpstr>Which step in the Freedman et al strategy?</vt:lpstr>
      <vt:lpstr>Initial replication, OA susceptibility gene DIO2 haplotype rs12885300-rs225014  C-c</vt:lpstr>
      <vt:lpstr>PowerPoint Presentation</vt:lpstr>
      <vt:lpstr>PowerPoint Presentation</vt:lpstr>
      <vt:lpstr>Additional OA genes in thyroid pathway</vt:lpstr>
      <vt:lpstr>Intracellular levels of active thyroid</vt:lpstr>
      <vt:lpstr>PowerPoint Presentation</vt:lpstr>
      <vt:lpstr>PowerPoint Presentation</vt:lpstr>
      <vt:lpstr>Articular chondrocytes</vt:lpstr>
      <vt:lpstr>Endochondral ossification and Osteoarthritis Late life effect of DIO2</vt:lpstr>
      <vt:lpstr>Chondrocytes in OA pathophysiology</vt:lpstr>
      <vt:lpstr>PowerPoint Presentation</vt:lpstr>
      <vt:lpstr>PowerPoint Presentation</vt:lpstr>
      <vt:lpstr>PowerPoint Presentation</vt:lpstr>
      <vt:lpstr>PowerPoint Presentation</vt:lpstr>
      <vt:lpstr>PowerPoint Presentation</vt:lpstr>
      <vt:lpstr>PowerPoint Presentation</vt:lpstr>
      <vt:lpstr>What would be your next question?</vt:lpstr>
      <vt:lpstr>Does the SNP affect expression of positional gene? </vt:lpstr>
      <vt:lpstr>Differential allelic expression  Genetic variation at cis-acting regulator elements</vt:lpstr>
      <vt:lpstr>PowerPoint Presentation</vt:lpstr>
      <vt:lpstr>PowerPoint Presentation</vt:lpstr>
      <vt:lpstr>Which next step in the Freedman et al strategy?</vt:lpstr>
      <vt:lpstr>Epigenetics – DNA methylation</vt:lpstr>
      <vt:lpstr>PowerPoint Presentation</vt:lpstr>
      <vt:lpstr>PowerPoint Presentation</vt:lpstr>
      <vt:lpstr>Which next step in the Freedman et al strategy?</vt:lpstr>
      <vt:lpstr>Does the DIO2 rs255014 modulates the effect?</vt:lpstr>
      <vt:lpstr>PowerPoint Presentation</vt:lpstr>
      <vt:lpstr>PowerPoint Presentation</vt:lpstr>
      <vt:lpstr>Which step in the Freedman et al strategy?</vt:lpstr>
      <vt:lpstr>PowerPoint Presentation</vt:lpstr>
      <vt:lpstr>PowerPoint Presentation</vt:lpstr>
      <vt:lpstr>PowerPoint Presentation</vt:lpstr>
      <vt:lpstr>PowerPoint Presentation</vt:lpstr>
      <vt:lpstr>PowerPoint Presentation</vt:lpstr>
      <vt:lpstr>PowerPoint Presentation</vt:lpstr>
      <vt:lpstr>Which step in the Freedman et al strategy?</vt:lpstr>
      <vt:lpstr>PowerPoint Presentation</vt:lpstr>
      <vt:lpstr>PowerPoint Presentation</vt:lpstr>
      <vt:lpstr>PowerPoint Presentation</vt:lpstr>
      <vt:lpstr>PowerPoint Presentation</vt:lpstr>
      <vt:lpstr>PowerPoint Presentation</vt:lpstr>
      <vt:lpstr>Pharmacological attenuation of thyroid hormone signaling: An evidence based treatment option for Osteoarthritis</vt:lpstr>
      <vt:lpstr>Do high loading strains induce detrimental changes to cartilage?</vt:lpstr>
      <vt:lpstr>Pharmacological attenuation of thyroid hormone signaling: An evidence based treatment option for Osteoarthritis</vt:lpstr>
      <vt:lpstr>Can IOP inhibit mechanical induced damage?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association and sib-pair studies and OA</dc:title>
  <dc:creator>Automatisering</dc:creator>
  <cp:lastModifiedBy>Meulenbelt, I. (MOLEPI)</cp:lastModifiedBy>
  <cp:revision>504</cp:revision>
  <cp:lastPrinted>2018-10-23T12:24:38Z</cp:lastPrinted>
  <dcterms:created xsi:type="dcterms:W3CDTF">1998-04-22T07:26:22Z</dcterms:created>
  <dcterms:modified xsi:type="dcterms:W3CDTF">2020-10-23T13:46:05Z</dcterms:modified>
</cp:coreProperties>
</file>